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6" r:id="rId3"/>
    <p:sldMasterId id="2147483692" r:id="rId4"/>
    <p:sldMasterId id="2147483709" r:id="rId5"/>
    <p:sldMasterId id="2147483727" r:id="rId6"/>
  </p:sldMasterIdLst>
  <p:notesMasterIdLst>
    <p:notesMasterId r:id="rId97"/>
  </p:notesMasterIdLst>
  <p:handoutMasterIdLst>
    <p:handoutMasterId r:id="rId98"/>
  </p:handoutMasterIdLst>
  <p:sldIdLst>
    <p:sldId id="256" r:id="rId7"/>
    <p:sldId id="475" r:id="rId8"/>
    <p:sldId id="259" r:id="rId9"/>
    <p:sldId id="490" r:id="rId10"/>
    <p:sldId id="260" r:id="rId11"/>
    <p:sldId id="261" r:id="rId12"/>
    <p:sldId id="262" r:id="rId13"/>
    <p:sldId id="272" r:id="rId14"/>
    <p:sldId id="288" r:id="rId15"/>
    <p:sldId id="257" r:id="rId16"/>
    <p:sldId id="269" r:id="rId17"/>
    <p:sldId id="270" r:id="rId18"/>
    <p:sldId id="381" r:id="rId19"/>
    <p:sldId id="461" r:id="rId20"/>
    <p:sldId id="439" r:id="rId21"/>
    <p:sldId id="271" r:id="rId22"/>
    <p:sldId id="318" r:id="rId23"/>
    <p:sldId id="478" r:id="rId24"/>
    <p:sldId id="386" r:id="rId25"/>
    <p:sldId id="442" r:id="rId26"/>
    <p:sldId id="430" r:id="rId27"/>
    <p:sldId id="479" r:id="rId28"/>
    <p:sldId id="347" r:id="rId29"/>
    <p:sldId id="322" r:id="rId30"/>
    <p:sldId id="323" r:id="rId31"/>
    <p:sldId id="361" r:id="rId32"/>
    <p:sldId id="473" r:id="rId33"/>
    <p:sldId id="423" r:id="rId34"/>
    <p:sldId id="444" r:id="rId35"/>
    <p:sldId id="463" r:id="rId36"/>
    <p:sldId id="462" r:id="rId37"/>
    <p:sldId id="474" r:id="rId38"/>
    <p:sldId id="343" r:id="rId39"/>
    <p:sldId id="491" r:id="rId40"/>
    <p:sldId id="351" r:id="rId41"/>
    <p:sldId id="404" r:id="rId42"/>
    <p:sldId id="348" r:id="rId43"/>
    <p:sldId id="492" r:id="rId44"/>
    <p:sldId id="417" r:id="rId45"/>
    <p:sldId id="356" r:id="rId46"/>
    <p:sldId id="346" r:id="rId47"/>
    <p:sldId id="484" r:id="rId48"/>
    <p:sldId id="482" r:id="rId49"/>
    <p:sldId id="428" r:id="rId50"/>
    <p:sldId id="424" r:id="rId51"/>
    <p:sldId id="409" r:id="rId52"/>
    <p:sldId id="493" r:id="rId53"/>
    <p:sldId id="476" r:id="rId54"/>
    <p:sldId id="298" r:id="rId55"/>
    <p:sldId id="420" r:id="rId56"/>
    <p:sldId id="368" r:id="rId57"/>
    <p:sldId id="354" r:id="rId58"/>
    <p:sldId id="385" r:id="rId59"/>
    <p:sldId id="364" r:id="rId60"/>
    <p:sldId id="429" r:id="rId61"/>
    <p:sldId id="485" r:id="rId62"/>
    <p:sldId id="435" r:id="rId63"/>
    <p:sldId id="486" r:id="rId64"/>
    <p:sldId id="425" r:id="rId65"/>
    <p:sldId id="480" r:id="rId66"/>
    <p:sldId id="469" r:id="rId67"/>
    <p:sldId id="477" r:id="rId68"/>
    <p:sldId id="448" r:id="rId69"/>
    <p:sldId id="449" r:id="rId70"/>
    <p:sldId id="445" r:id="rId71"/>
    <p:sldId id="374" r:id="rId72"/>
    <p:sldId id="452" r:id="rId73"/>
    <p:sldId id="450" r:id="rId74"/>
    <p:sldId id="488" r:id="rId75"/>
    <p:sldId id="489" r:id="rId76"/>
    <p:sldId id="456" r:id="rId77"/>
    <p:sldId id="455" r:id="rId78"/>
    <p:sldId id="487" r:id="rId79"/>
    <p:sldId id="426" r:id="rId80"/>
    <p:sldId id="481" r:id="rId81"/>
    <p:sldId id="467" r:id="rId82"/>
    <p:sldId id="290" r:id="rId83"/>
    <p:sldId id="289" r:id="rId84"/>
    <p:sldId id="295" r:id="rId85"/>
    <p:sldId id="284" r:id="rId86"/>
    <p:sldId id="293" r:id="rId87"/>
    <p:sldId id="468" r:id="rId88"/>
    <p:sldId id="310" r:id="rId89"/>
    <p:sldId id="311" r:id="rId90"/>
    <p:sldId id="312" r:id="rId91"/>
    <p:sldId id="313" r:id="rId92"/>
    <p:sldId id="314" r:id="rId93"/>
    <p:sldId id="459" r:id="rId94"/>
    <p:sldId id="300" r:id="rId95"/>
    <p:sldId id="457"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77449" autoAdjust="0"/>
  </p:normalViewPr>
  <p:slideViewPr>
    <p:cSldViewPr snapToGrid="0" snapToObjects="1">
      <p:cViewPr varScale="1">
        <p:scale>
          <a:sx n="53" d="100"/>
          <a:sy n="53" d="100"/>
        </p:scale>
        <p:origin x="-2152" y="-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presProps" Target="presProps.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F56BB-1FB8-6D47-8EEC-F63DAD82AF49}"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FD7BDE57-AD10-C540-96EC-38F6E0F2FB5F}">
      <dgm:prSet phldrT="[Text]"/>
      <dgm:spPr>
        <a:solidFill>
          <a:srgbClr val="FF0000"/>
        </a:solidFill>
      </dgm:spPr>
      <dgm:t>
        <a:bodyPr/>
        <a:lstStyle/>
        <a:p>
          <a:r>
            <a:rPr lang="en-US" dirty="0" smtClean="0"/>
            <a:t>Declarative</a:t>
          </a:r>
        </a:p>
        <a:p>
          <a:r>
            <a:rPr lang="en-US" dirty="0" smtClean="0"/>
            <a:t>(Information) </a:t>
          </a:r>
          <a:endParaRPr lang="en-US" dirty="0"/>
        </a:p>
      </dgm:t>
    </dgm:pt>
    <dgm:pt modelId="{564792F7-A15B-1D4C-81E0-54A3AA4CE688}" type="parTrans" cxnId="{C3F3FD67-5338-FA48-A054-0CA426D3C158}">
      <dgm:prSet/>
      <dgm:spPr/>
      <dgm:t>
        <a:bodyPr/>
        <a:lstStyle/>
        <a:p>
          <a:endParaRPr lang="en-US"/>
        </a:p>
      </dgm:t>
    </dgm:pt>
    <dgm:pt modelId="{D937EC7B-F4FF-224E-A9F9-2183C64D2A9C}" type="sibTrans" cxnId="{C3F3FD67-5338-FA48-A054-0CA426D3C158}">
      <dgm:prSet/>
      <dgm:spPr/>
      <dgm:t>
        <a:bodyPr/>
        <a:lstStyle/>
        <a:p>
          <a:endParaRPr lang="en-US"/>
        </a:p>
      </dgm:t>
    </dgm:pt>
    <dgm:pt modelId="{649E985F-1686-A949-91AC-411DDE2E61DF}">
      <dgm:prSet phldrT="[Text]"/>
      <dgm:spPr>
        <a:ln>
          <a:solidFill>
            <a:srgbClr val="FF0000"/>
          </a:solidFill>
        </a:ln>
      </dgm:spPr>
      <dgm:t>
        <a:bodyPr/>
        <a:lstStyle/>
        <a:p>
          <a:r>
            <a:rPr lang="en-US" dirty="0" smtClean="0"/>
            <a:t>Students will </a:t>
          </a:r>
          <a:r>
            <a:rPr lang="en-US" b="1" u="sng" dirty="0" smtClean="0"/>
            <a:t>know</a:t>
          </a:r>
          <a:r>
            <a:rPr lang="en-US" dirty="0" smtClean="0"/>
            <a:t> the formula for division (basic)</a:t>
          </a:r>
        </a:p>
        <a:p>
          <a:r>
            <a:rPr lang="en-US" dirty="0" smtClean="0"/>
            <a:t>Students will </a:t>
          </a:r>
          <a:r>
            <a:rPr lang="en-US" b="1" u="sng" dirty="0" smtClean="0"/>
            <a:t>understand</a:t>
          </a:r>
          <a:r>
            <a:rPr lang="en-US" dirty="0" smtClean="0"/>
            <a:t> division as an unknown factor problem (higher level) </a:t>
          </a:r>
          <a:endParaRPr lang="en-US" dirty="0"/>
        </a:p>
      </dgm:t>
    </dgm:pt>
    <dgm:pt modelId="{DEC54FD7-D842-6F4E-A91C-7CBE70AAC706}" type="parTrans" cxnId="{197E97D9-4548-3649-8616-F31CFF3CD03D}">
      <dgm:prSet/>
      <dgm:spPr>
        <a:ln>
          <a:solidFill>
            <a:srgbClr val="FF0000"/>
          </a:solidFill>
        </a:ln>
      </dgm:spPr>
      <dgm:t>
        <a:bodyPr/>
        <a:lstStyle/>
        <a:p>
          <a:endParaRPr lang="en-US"/>
        </a:p>
      </dgm:t>
    </dgm:pt>
    <dgm:pt modelId="{9A623ED1-1D32-8E47-AE5C-C3BBD1C2E2A4}" type="sibTrans" cxnId="{197E97D9-4548-3649-8616-F31CFF3CD03D}">
      <dgm:prSet/>
      <dgm:spPr/>
      <dgm:t>
        <a:bodyPr/>
        <a:lstStyle/>
        <a:p>
          <a:endParaRPr lang="en-US"/>
        </a:p>
      </dgm:t>
    </dgm:pt>
    <dgm:pt modelId="{7BCD5E20-1AD8-CF49-9025-965DC19C6DDD}">
      <dgm:prSet phldrT="[Text]"/>
      <dgm:spPr>
        <a:solidFill>
          <a:schemeClr val="accent3"/>
        </a:solidFill>
      </dgm:spPr>
      <dgm:t>
        <a:bodyPr/>
        <a:lstStyle/>
        <a:p>
          <a:r>
            <a:rPr lang="en-US" dirty="0" smtClean="0"/>
            <a:t>Procedural (Skills, Strategies, Processes) </a:t>
          </a:r>
          <a:endParaRPr lang="en-US" dirty="0"/>
        </a:p>
      </dgm:t>
    </dgm:pt>
    <dgm:pt modelId="{B9506E54-262C-B345-8133-BE139C633A75}" type="parTrans" cxnId="{C5FC1A42-87D3-C244-8E49-F1EB79B0C350}">
      <dgm:prSet/>
      <dgm:spPr/>
      <dgm:t>
        <a:bodyPr/>
        <a:lstStyle/>
        <a:p>
          <a:endParaRPr lang="en-US"/>
        </a:p>
      </dgm:t>
    </dgm:pt>
    <dgm:pt modelId="{2FA914DF-747D-E845-A590-6666FCE523BC}" type="sibTrans" cxnId="{C5FC1A42-87D3-C244-8E49-F1EB79B0C350}">
      <dgm:prSet/>
      <dgm:spPr/>
      <dgm:t>
        <a:bodyPr/>
        <a:lstStyle/>
        <a:p>
          <a:endParaRPr lang="en-US"/>
        </a:p>
      </dgm:t>
    </dgm:pt>
    <dgm:pt modelId="{47F2DBAB-080B-2E46-8393-6C0F2C303D7F}">
      <dgm:prSet phldrT="[Text]"/>
      <dgm:spPr>
        <a:ln>
          <a:solidFill>
            <a:schemeClr val="accent3"/>
          </a:solidFill>
        </a:ln>
      </dgm:spPr>
      <dgm:t>
        <a:bodyPr/>
        <a:lstStyle/>
        <a:p>
          <a:r>
            <a:rPr lang="en-US" dirty="0" smtClean="0"/>
            <a:t>Student </a:t>
          </a:r>
          <a:r>
            <a:rPr lang="en-US" b="1" dirty="0" smtClean="0"/>
            <a:t>will be able to </a:t>
          </a:r>
          <a:r>
            <a:rPr lang="en-US" dirty="0" smtClean="0"/>
            <a:t>Fluently multiply  and divide within 100 </a:t>
          </a:r>
        </a:p>
        <a:p>
          <a:r>
            <a:rPr lang="en-US" dirty="0" smtClean="0"/>
            <a:t>(3.0A.7)</a:t>
          </a:r>
          <a:endParaRPr lang="en-US" dirty="0"/>
        </a:p>
      </dgm:t>
    </dgm:pt>
    <dgm:pt modelId="{227598A6-57F3-D944-90F9-88FCF47D7BD8}" type="parTrans" cxnId="{5DB3B440-7C44-7A47-BE1C-6843B91CFB65}">
      <dgm:prSet/>
      <dgm:spPr>
        <a:ln>
          <a:solidFill>
            <a:schemeClr val="accent3"/>
          </a:solidFill>
        </a:ln>
      </dgm:spPr>
      <dgm:t>
        <a:bodyPr/>
        <a:lstStyle/>
        <a:p>
          <a:endParaRPr lang="en-US"/>
        </a:p>
      </dgm:t>
    </dgm:pt>
    <dgm:pt modelId="{157364A5-BA42-2642-A5D7-727790B87FB4}" type="sibTrans" cxnId="{5DB3B440-7C44-7A47-BE1C-6843B91CFB65}">
      <dgm:prSet/>
      <dgm:spPr/>
      <dgm:t>
        <a:bodyPr/>
        <a:lstStyle/>
        <a:p>
          <a:endParaRPr lang="en-US"/>
        </a:p>
      </dgm:t>
    </dgm:pt>
    <dgm:pt modelId="{11731F48-84C0-A944-B6C3-AA417F6DDD3E}" type="pres">
      <dgm:prSet presAssocID="{62BF56BB-1FB8-6D47-8EEC-F63DAD82AF49}" presName="diagram" presStyleCnt="0">
        <dgm:presLayoutVars>
          <dgm:chPref val="1"/>
          <dgm:dir/>
          <dgm:animOne val="branch"/>
          <dgm:animLvl val="lvl"/>
          <dgm:resizeHandles/>
        </dgm:presLayoutVars>
      </dgm:prSet>
      <dgm:spPr/>
      <dgm:t>
        <a:bodyPr/>
        <a:lstStyle/>
        <a:p>
          <a:endParaRPr lang="en-US"/>
        </a:p>
      </dgm:t>
    </dgm:pt>
    <dgm:pt modelId="{C7F0BC4B-7F1A-234E-879A-6BB0C98818EE}" type="pres">
      <dgm:prSet presAssocID="{FD7BDE57-AD10-C540-96EC-38F6E0F2FB5F}" presName="root" presStyleCnt="0"/>
      <dgm:spPr/>
    </dgm:pt>
    <dgm:pt modelId="{5B0FC795-CF93-7843-BBE7-B96200B10D87}" type="pres">
      <dgm:prSet presAssocID="{FD7BDE57-AD10-C540-96EC-38F6E0F2FB5F}" presName="rootComposite" presStyleCnt="0"/>
      <dgm:spPr/>
    </dgm:pt>
    <dgm:pt modelId="{0F9585E6-8941-E94C-BB09-3AF219CD92D0}" type="pres">
      <dgm:prSet presAssocID="{FD7BDE57-AD10-C540-96EC-38F6E0F2FB5F}" presName="rootText" presStyleLbl="node1" presStyleIdx="0" presStyleCnt="2" custLinFactNeighborX="12500" custLinFactNeighborY="-43"/>
      <dgm:spPr/>
      <dgm:t>
        <a:bodyPr/>
        <a:lstStyle/>
        <a:p>
          <a:endParaRPr lang="en-US"/>
        </a:p>
      </dgm:t>
    </dgm:pt>
    <dgm:pt modelId="{0ED24BB7-5273-454B-BD00-4BCDA6BC7B2E}" type="pres">
      <dgm:prSet presAssocID="{FD7BDE57-AD10-C540-96EC-38F6E0F2FB5F}" presName="rootConnector" presStyleLbl="node1" presStyleIdx="0" presStyleCnt="2"/>
      <dgm:spPr/>
      <dgm:t>
        <a:bodyPr/>
        <a:lstStyle/>
        <a:p>
          <a:endParaRPr lang="en-US"/>
        </a:p>
      </dgm:t>
    </dgm:pt>
    <dgm:pt modelId="{FBA8398C-2369-3C4A-B055-D4295D5302E7}" type="pres">
      <dgm:prSet presAssocID="{FD7BDE57-AD10-C540-96EC-38F6E0F2FB5F}" presName="childShape" presStyleCnt="0"/>
      <dgm:spPr/>
    </dgm:pt>
    <dgm:pt modelId="{36D08745-4F6F-A243-AAD6-16995CB3F3C5}" type="pres">
      <dgm:prSet presAssocID="{DEC54FD7-D842-6F4E-A91C-7CBE70AAC706}" presName="Name13" presStyleLbl="parChTrans1D2" presStyleIdx="0" presStyleCnt="2"/>
      <dgm:spPr/>
      <dgm:t>
        <a:bodyPr/>
        <a:lstStyle/>
        <a:p>
          <a:endParaRPr lang="en-US"/>
        </a:p>
      </dgm:t>
    </dgm:pt>
    <dgm:pt modelId="{0845AD49-F21D-664C-BFC3-DCB6340E3AE4}" type="pres">
      <dgm:prSet presAssocID="{649E985F-1686-A949-91AC-411DDE2E61DF}" presName="childText" presStyleLbl="bgAcc1" presStyleIdx="0" presStyleCnt="2">
        <dgm:presLayoutVars>
          <dgm:bulletEnabled val="1"/>
        </dgm:presLayoutVars>
      </dgm:prSet>
      <dgm:spPr/>
      <dgm:t>
        <a:bodyPr/>
        <a:lstStyle/>
        <a:p>
          <a:endParaRPr lang="en-US"/>
        </a:p>
      </dgm:t>
    </dgm:pt>
    <dgm:pt modelId="{BD96437E-96AF-5C4E-927D-5797F93CFD42}" type="pres">
      <dgm:prSet presAssocID="{7BCD5E20-1AD8-CF49-9025-965DC19C6DDD}" presName="root" presStyleCnt="0"/>
      <dgm:spPr/>
    </dgm:pt>
    <dgm:pt modelId="{754AFE0E-DE37-6243-934F-061D343E2739}" type="pres">
      <dgm:prSet presAssocID="{7BCD5E20-1AD8-CF49-9025-965DC19C6DDD}" presName="rootComposite" presStyleCnt="0"/>
      <dgm:spPr/>
    </dgm:pt>
    <dgm:pt modelId="{32E42EC7-7F1B-B343-ADA3-EDDD2C9BBA70}" type="pres">
      <dgm:prSet presAssocID="{7BCD5E20-1AD8-CF49-9025-965DC19C6DDD}" presName="rootText" presStyleLbl="node1" presStyleIdx="1" presStyleCnt="2"/>
      <dgm:spPr/>
      <dgm:t>
        <a:bodyPr/>
        <a:lstStyle/>
        <a:p>
          <a:endParaRPr lang="en-US"/>
        </a:p>
      </dgm:t>
    </dgm:pt>
    <dgm:pt modelId="{038E5D17-FDF0-4349-9D13-C8DB92AA2ED2}" type="pres">
      <dgm:prSet presAssocID="{7BCD5E20-1AD8-CF49-9025-965DC19C6DDD}" presName="rootConnector" presStyleLbl="node1" presStyleIdx="1" presStyleCnt="2"/>
      <dgm:spPr/>
      <dgm:t>
        <a:bodyPr/>
        <a:lstStyle/>
        <a:p>
          <a:endParaRPr lang="en-US"/>
        </a:p>
      </dgm:t>
    </dgm:pt>
    <dgm:pt modelId="{730C8E7F-C253-F043-AD06-713C0204F3EC}" type="pres">
      <dgm:prSet presAssocID="{7BCD5E20-1AD8-CF49-9025-965DC19C6DDD}" presName="childShape" presStyleCnt="0"/>
      <dgm:spPr/>
    </dgm:pt>
    <dgm:pt modelId="{77C4AAC3-F0C6-8548-B442-3F1D8E270950}" type="pres">
      <dgm:prSet presAssocID="{227598A6-57F3-D944-90F9-88FCF47D7BD8}" presName="Name13" presStyleLbl="parChTrans1D2" presStyleIdx="1" presStyleCnt="2"/>
      <dgm:spPr/>
      <dgm:t>
        <a:bodyPr/>
        <a:lstStyle/>
        <a:p>
          <a:endParaRPr lang="en-US"/>
        </a:p>
      </dgm:t>
    </dgm:pt>
    <dgm:pt modelId="{E1D81C1B-FB24-9E47-B9C5-349BBF33DDC0}" type="pres">
      <dgm:prSet presAssocID="{47F2DBAB-080B-2E46-8393-6C0F2C303D7F}" presName="childText" presStyleLbl="bgAcc1" presStyleIdx="1" presStyleCnt="2">
        <dgm:presLayoutVars>
          <dgm:bulletEnabled val="1"/>
        </dgm:presLayoutVars>
      </dgm:prSet>
      <dgm:spPr/>
      <dgm:t>
        <a:bodyPr/>
        <a:lstStyle/>
        <a:p>
          <a:endParaRPr lang="en-US"/>
        </a:p>
      </dgm:t>
    </dgm:pt>
  </dgm:ptLst>
  <dgm:cxnLst>
    <dgm:cxn modelId="{197E97D9-4548-3649-8616-F31CFF3CD03D}" srcId="{FD7BDE57-AD10-C540-96EC-38F6E0F2FB5F}" destId="{649E985F-1686-A949-91AC-411DDE2E61DF}" srcOrd="0" destOrd="0" parTransId="{DEC54FD7-D842-6F4E-A91C-7CBE70AAC706}" sibTransId="{9A623ED1-1D32-8E47-AE5C-C3BBD1C2E2A4}"/>
    <dgm:cxn modelId="{616612C1-8451-7844-98D1-9947B75FF5A4}" type="presOf" srcId="{7BCD5E20-1AD8-CF49-9025-965DC19C6DDD}" destId="{038E5D17-FDF0-4349-9D13-C8DB92AA2ED2}" srcOrd="1" destOrd="0" presId="urn:microsoft.com/office/officeart/2005/8/layout/hierarchy3"/>
    <dgm:cxn modelId="{C5A5446F-6272-9148-AC28-F5633E61931E}" type="presOf" srcId="{227598A6-57F3-D944-90F9-88FCF47D7BD8}" destId="{77C4AAC3-F0C6-8548-B442-3F1D8E270950}" srcOrd="0" destOrd="0" presId="urn:microsoft.com/office/officeart/2005/8/layout/hierarchy3"/>
    <dgm:cxn modelId="{C5FC1A42-87D3-C244-8E49-F1EB79B0C350}" srcId="{62BF56BB-1FB8-6D47-8EEC-F63DAD82AF49}" destId="{7BCD5E20-1AD8-CF49-9025-965DC19C6DDD}" srcOrd="1" destOrd="0" parTransId="{B9506E54-262C-B345-8133-BE139C633A75}" sibTransId="{2FA914DF-747D-E845-A590-6666FCE523BC}"/>
    <dgm:cxn modelId="{840204CE-96BA-FB49-980D-DF8E4708B5D3}" type="presOf" srcId="{649E985F-1686-A949-91AC-411DDE2E61DF}" destId="{0845AD49-F21D-664C-BFC3-DCB6340E3AE4}" srcOrd="0" destOrd="0" presId="urn:microsoft.com/office/officeart/2005/8/layout/hierarchy3"/>
    <dgm:cxn modelId="{5DB3B440-7C44-7A47-BE1C-6843B91CFB65}" srcId="{7BCD5E20-1AD8-CF49-9025-965DC19C6DDD}" destId="{47F2DBAB-080B-2E46-8393-6C0F2C303D7F}" srcOrd="0" destOrd="0" parTransId="{227598A6-57F3-D944-90F9-88FCF47D7BD8}" sibTransId="{157364A5-BA42-2642-A5D7-727790B87FB4}"/>
    <dgm:cxn modelId="{DC087B93-0662-1C45-BC04-8B1D6F785ED2}" type="presOf" srcId="{7BCD5E20-1AD8-CF49-9025-965DC19C6DDD}" destId="{32E42EC7-7F1B-B343-ADA3-EDDD2C9BBA70}" srcOrd="0" destOrd="0" presId="urn:microsoft.com/office/officeart/2005/8/layout/hierarchy3"/>
    <dgm:cxn modelId="{2E3ED8BF-6F1A-EC4E-8AA5-7D66B687E0E2}" type="presOf" srcId="{FD7BDE57-AD10-C540-96EC-38F6E0F2FB5F}" destId="{0F9585E6-8941-E94C-BB09-3AF219CD92D0}" srcOrd="0" destOrd="0" presId="urn:microsoft.com/office/officeart/2005/8/layout/hierarchy3"/>
    <dgm:cxn modelId="{01E1C1A6-41B7-3540-BD8F-62EFAB937C62}" type="presOf" srcId="{FD7BDE57-AD10-C540-96EC-38F6E0F2FB5F}" destId="{0ED24BB7-5273-454B-BD00-4BCDA6BC7B2E}" srcOrd="1" destOrd="0" presId="urn:microsoft.com/office/officeart/2005/8/layout/hierarchy3"/>
    <dgm:cxn modelId="{5918D987-E14C-E543-A9D1-1A4A2F4D174A}" type="presOf" srcId="{47F2DBAB-080B-2E46-8393-6C0F2C303D7F}" destId="{E1D81C1B-FB24-9E47-B9C5-349BBF33DDC0}" srcOrd="0" destOrd="0" presId="urn:microsoft.com/office/officeart/2005/8/layout/hierarchy3"/>
    <dgm:cxn modelId="{A4B2E3E2-48CE-C540-A6C7-C4C95E1CCC2D}" type="presOf" srcId="{DEC54FD7-D842-6F4E-A91C-7CBE70AAC706}" destId="{36D08745-4F6F-A243-AAD6-16995CB3F3C5}" srcOrd="0" destOrd="0" presId="urn:microsoft.com/office/officeart/2005/8/layout/hierarchy3"/>
    <dgm:cxn modelId="{C3F3FD67-5338-FA48-A054-0CA426D3C158}" srcId="{62BF56BB-1FB8-6D47-8EEC-F63DAD82AF49}" destId="{FD7BDE57-AD10-C540-96EC-38F6E0F2FB5F}" srcOrd="0" destOrd="0" parTransId="{564792F7-A15B-1D4C-81E0-54A3AA4CE688}" sibTransId="{D937EC7B-F4FF-224E-A9F9-2183C64D2A9C}"/>
    <dgm:cxn modelId="{B5E14DB9-8598-1A43-9F2A-7FD0AEE77DE1}" type="presOf" srcId="{62BF56BB-1FB8-6D47-8EEC-F63DAD82AF49}" destId="{11731F48-84C0-A944-B6C3-AA417F6DDD3E}" srcOrd="0" destOrd="0" presId="urn:microsoft.com/office/officeart/2005/8/layout/hierarchy3"/>
    <dgm:cxn modelId="{6B41CDA2-20F7-DA44-9087-1DD5F9DE13F5}" type="presParOf" srcId="{11731F48-84C0-A944-B6C3-AA417F6DDD3E}" destId="{C7F0BC4B-7F1A-234E-879A-6BB0C98818EE}" srcOrd="0" destOrd="0" presId="urn:microsoft.com/office/officeart/2005/8/layout/hierarchy3"/>
    <dgm:cxn modelId="{1F3F5B77-10EF-6643-A08E-BEBAFC8A5344}" type="presParOf" srcId="{C7F0BC4B-7F1A-234E-879A-6BB0C98818EE}" destId="{5B0FC795-CF93-7843-BBE7-B96200B10D87}" srcOrd="0" destOrd="0" presId="urn:microsoft.com/office/officeart/2005/8/layout/hierarchy3"/>
    <dgm:cxn modelId="{D2C18580-C8C6-F242-B4E7-3B031A15122A}" type="presParOf" srcId="{5B0FC795-CF93-7843-BBE7-B96200B10D87}" destId="{0F9585E6-8941-E94C-BB09-3AF219CD92D0}" srcOrd="0" destOrd="0" presId="urn:microsoft.com/office/officeart/2005/8/layout/hierarchy3"/>
    <dgm:cxn modelId="{21D80766-EC4A-BA43-B7AB-DF1265006E8D}" type="presParOf" srcId="{5B0FC795-CF93-7843-BBE7-B96200B10D87}" destId="{0ED24BB7-5273-454B-BD00-4BCDA6BC7B2E}" srcOrd="1" destOrd="0" presId="urn:microsoft.com/office/officeart/2005/8/layout/hierarchy3"/>
    <dgm:cxn modelId="{D28DCD0E-AC96-B442-828E-3F4E996036DD}" type="presParOf" srcId="{C7F0BC4B-7F1A-234E-879A-6BB0C98818EE}" destId="{FBA8398C-2369-3C4A-B055-D4295D5302E7}" srcOrd="1" destOrd="0" presId="urn:microsoft.com/office/officeart/2005/8/layout/hierarchy3"/>
    <dgm:cxn modelId="{4E4D5C99-2A30-044F-BA9B-4E93EFB81EA8}" type="presParOf" srcId="{FBA8398C-2369-3C4A-B055-D4295D5302E7}" destId="{36D08745-4F6F-A243-AAD6-16995CB3F3C5}" srcOrd="0" destOrd="0" presId="urn:microsoft.com/office/officeart/2005/8/layout/hierarchy3"/>
    <dgm:cxn modelId="{14FEB5FF-CC90-DA48-8D56-917BC312FCBC}" type="presParOf" srcId="{FBA8398C-2369-3C4A-B055-D4295D5302E7}" destId="{0845AD49-F21D-664C-BFC3-DCB6340E3AE4}" srcOrd="1" destOrd="0" presId="urn:microsoft.com/office/officeart/2005/8/layout/hierarchy3"/>
    <dgm:cxn modelId="{249E7EC2-DA51-C446-B362-BC5F1C1DCB6E}" type="presParOf" srcId="{11731F48-84C0-A944-B6C3-AA417F6DDD3E}" destId="{BD96437E-96AF-5C4E-927D-5797F93CFD42}" srcOrd="1" destOrd="0" presId="urn:microsoft.com/office/officeart/2005/8/layout/hierarchy3"/>
    <dgm:cxn modelId="{6915BEBB-D0A2-E64F-BFAC-12DCF5E5A9CD}" type="presParOf" srcId="{BD96437E-96AF-5C4E-927D-5797F93CFD42}" destId="{754AFE0E-DE37-6243-934F-061D343E2739}" srcOrd="0" destOrd="0" presId="urn:microsoft.com/office/officeart/2005/8/layout/hierarchy3"/>
    <dgm:cxn modelId="{1DCBE852-625D-4D4B-8D55-1DDDDB10BA53}" type="presParOf" srcId="{754AFE0E-DE37-6243-934F-061D343E2739}" destId="{32E42EC7-7F1B-B343-ADA3-EDDD2C9BBA70}" srcOrd="0" destOrd="0" presId="urn:microsoft.com/office/officeart/2005/8/layout/hierarchy3"/>
    <dgm:cxn modelId="{B814DC3B-F479-C642-A245-8DBB7299F654}" type="presParOf" srcId="{754AFE0E-DE37-6243-934F-061D343E2739}" destId="{038E5D17-FDF0-4349-9D13-C8DB92AA2ED2}" srcOrd="1" destOrd="0" presId="urn:microsoft.com/office/officeart/2005/8/layout/hierarchy3"/>
    <dgm:cxn modelId="{9CD71F5B-3692-D746-A1E0-11529FEFF4A5}" type="presParOf" srcId="{BD96437E-96AF-5C4E-927D-5797F93CFD42}" destId="{730C8E7F-C253-F043-AD06-713C0204F3EC}" srcOrd="1" destOrd="0" presId="urn:microsoft.com/office/officeart/2005/8/layout/hierarchy3"/>
    <dgm:cxn modelId="{73307AE1-C05A-8549-A8AA-6BAD07A58255}" type="presParOf" srcId="{730C8E7F-C253-F043-AD06-713C0204F3EC}" destId="{77C4AAC3-F0C6-8548-B442-3F1D8E270950}" srcOrd="0" destOrd="0" presId="urn:microsoft.com/office/officeart/2005/8/layout/hierarchy3"/>
    <dgm:cxn modelId="{6349A6FC-C5D6-D84D-A2AF-F2457C44F434}" type="presParOf" srcId="{730C8E7F-C253-F043-AD06-713C0204F3EC}" destId="{E1D81C1B-FB24-9E47-B9C5-349BBF33DDC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B2F24-9FCE-4954-A6F2-70F645429E8E}" type="doc">
      <dgm:prSet loTypeId="urn:microsoft.com/office/officeart/2005/8/layout/cycle1" loCatId="cycle" qsTypeId="urn:microsoft.com/office/officeart/2005/8/quickstyle/3d1" qsCatId="3D" csTypeId="urn:microsoft.com/office/officeart/2005/8/colors/accent0_3" csCatId="mainScheme" phldr="1"/>
      <dgm:spPr/>
      <dgm:t>
        <a:bodyPr/>
        <a:lstStyle/>
        <a:p>
          <a:endParaRPr lang="en-US"/>
        </a:p>
      </dgm:t>
    </dgm:pt>
    <dgm:pt modelId="{951BE921-C564-4738-B871-19A6EDDEDA60}">
      <dgm:prSet phldrT="[Text]"/>
      <dgm:spPr/>
      <dgm:t>
        <a:bodyPr/>
        <a:lstStyle/>
        <a:p>
          <a:r>
            <a:rPr lang="en-US" dirty="0" smtClean="0"/>
            <a:t>Practice and Deepen Knowledge</a:t>
          </a:r>
          <a:endParaRPr lang="en-US" dirty="0"/>
        </a:p>
      </dgm:t>
    </dgm:pt>
    <dgm:pt modelId="{4EF05FF2-C97F-41EC-AB7F-EEC548FFE906}" type="parTrans" cxnId="{047B53DC-6154-41CE-BEB8-A9EB94C3E91B}">
      <dgm:prSet/>
      <dgm:spPr/>
      <dgm:t>
        <a:bodyPr/>
        <a:lstStyle/>
        <a:p>
          <a:endParaRPr lang="en-US"/>
        </a:p>
      </dgm:t>
    </dgm:pt>
    <dgm:pt modelId="{72E47F7C-1663-47FF-A4D2-42FAEABDFA52}" type="sibTrans" cxnId="{047B53DC-6154-41CE-BEB8-A9EB94C3E91B}">
      <dgm:prSet/>
      <dgm:spPr/>
      <dgm:t>
        <a:bodyPr/>
        <a:lstStyle/>
        <a:p>
          <a:endParaRPr lang="en-US" dirty="0"/>
        </a:p>
      </dgm:t>
    </dgm:pt>
    <dgm:pt modelId="{B15ADBF4-B130-4491-9F10-207E32280782}">
      <dgm:prSet phldrT="[Text]"/>
      <dgm:spPr/>
      <dgm:t>
        <a:bodyPr/>
        <a:lstStyle/>
        <a:p>
          <a:r>
            <a:rPr lang="en-US" dirty="0" smtClean="0"/>
            <a:t>Hypothesis Generation</a:t>
          </a:r>
          <a:endParaRPr lang="en-US" dirty="0"/>
        </a:p>
      </dgm:t>
    </dgm:pt>
    <dgm:pt modelId="{45EFDBFD-E52A-42DD-8104-88F17D23FB55}" type="parTrans" cxnId="{B138AAE9-4E1A-47B7-9E95-DD9A47855591}">
      <dgm:prSet/>
      <dgm:spPr/>
      <dgm:t>
        <a:bodyPr/>
        <a:lstStyle/>
        <a:p>
          <a:endParaRPr lang="en-US"/>
        </a:p>
      </dgm:t>
    </dgm:pt>
    <dgm:pt modelId="{283BF815-52F1-409C-806F-4F2716859519}" type="sibTrans" cxnId="{B138AAE9-4E1A-47B7-9E95-DD9A47855591}">
      <dgm:prSet/>
      <dgm:spPr/>
      <dgm:t>
        <a:bodyPr/>
        <a:lstStyle/>
        <a:p>
          <a:endParaRPr lang="en-US" dirty="0"/>
        </a:p>
      </dgm:t>
    </dgm:pt>
    <dgm:pt modelId="{81C84234-3CF7-4858-9400-428015A28905}">
      <dgm:prSet phldrT="[Text]" custT="1"/>
      <dgm:spPr/>
      <dgm:t>
        <a:bodyPr/>
        <a:lstStyle/>
        <a:p>
          <a:r>
            <a:rPr lang="en-US" sz="2800" dirty="0" smtClean="0"/>
            <a:t>Introduce New Knowledge</a:t>
          </a:r>
          <a:endParaRPr lang="en-US" sz="2800" dirty="0"/>
        </a:p>
      </dgm:t>
    </dgm:pt>
    <dgm:pt modelId="{BF37E308-A106-4358-9361-89C908000E02}" type="parTrans" cxnId="{3F61A767-25EC-4804-8D4F-B36E786E47A4}">
      <dgm:prSet/>
      <dgm:spPr/>
      <dgm:t>
        <a:bodyPr/>
        <a:lstStyle/>
        <a:p>
          <a:endParaRPr lang="en-US"/>
        </a:p>
      </dgm:t>
    </dgm:pt>
    <dgm:pt modelId="{5BB7071E-8227-4ADE-9F34-8A142FBCD7E9}" type="sibTrans" cxnId="{3F61A767-25EC-4804-8D4F-B36E786E47A4}">
      <dgm:prSet/>
      <dgm:spPr/>
      <dgm:t>
        <a:bodyPr/>
        <a:lstStyle/>
        <a:p>
          <a:endParaRPr lang="en-US" dirty="0"/>
        </a:p>
      </dgm:t>
    </dgm:pt>
    <dgm:pt modelId="{A0659F65-BEF2-4A32-B210-8C6967429964}" type="pres">
      <dgm:prSet presAssocID="{38DB2F24-9FCE-4954-A6F2-70F645429E8E}" presName="cycle" presStyleCnt="0">
        <dgm:presLayoutVars>
          <dgm:dir/>
          <dgm:resizeHandles val="exact"/>
        </dgm:presLayoutVars>
      </dgm:prSet>
      <dgm:spPr/>
      <dgm:t>
        <a:bodyPr/>
        <a:lstStyle/>
        <a:p>
          <a:endParaRPr lang="en-US"/>
        </a:p>
      </dgm:t>
    </dgm:pt>
    <dgm:pt modelId="{378D3D8A-8248-4438-8AC8-7A7ECC569631}" type="pres">
      <dgm:prSet presAssocID="{951BE921-C564-4738-B871-19A6EDDEDA60}" presName="dummy" presStyleCnt="0"/>
      <dgm:spPr/>
    </dgm:pt>
    <dgm:pt modelId="{0DE18A71-2DF3-485E-8EB8-B37FCC59228E}" type="pres">
      <dgm:prSet presAssocID="{951BE921-C564-4738-B871-19A6EDDEDA60}" presName="node" presStyleLbl="revTx" presStyleIdx="0" presStyleCnt="3">
        <dgm:presLayoutVars>
          <dgm:bulletEnabled val="1"/>
        </dgm:presLayoutVars>
      </dgm:prSet>
      <dgm:spPr/>
      <dgm:t>
        <a:bodyPr/>
        <a:lstStyle/>
        <a:p>
          <a:endParaRPr lang="en-US"/>
        </a:p>
      </dgm:t>
    </dgm:pt>
    <dgm:pt modelId="{380B9094-C244-4D05-8280-4E14644C00C8}" type="pres">
      <dgm:prSet presAssocID="{72E47F7C-1663-47FF-A4D2-42FAEABDFA52}" presName="sibTrans" presStyleLbl="node1" presStyleIdx="0" presStyleCnt="3"/>
      <dgm:spPr/>
      <dgm:t>
        <a:bodyPr/>
        <a:lstStyle/>
        <a:p>
          <a:endParaRPr lang="en-US"/>
        </a:p>
      </dgm:t>
    </dgm:pt>
    <dgm:pt modelId="{AEE72BCE-A0ED-4165-AF90-4BF3F91A6605}" type="pres">
      <dgm:prSet presAssocID="{B15ADBF4-B130-4491-9F10-207E32280782}" presName="dummy" presStyleCnt="0"/>
      <dgm:spPr/>
    </dgm:pt>
    <dgm:pt modelId="{81C94415-5870-4733-8E53-35F03BB06085}" type="pres">
      <dgm:prSet presAssocID="{B15ADBF4-B130-4491-9F10-207E32280782}" presName="node" presStyleLbl="revTx" presStyleIdx="1" presStyleCnt="3">
        <dgm:presLayoutVars>
          <dgm:bulletEnabled val="1"/>
        </dgm:presLayoutVars>
      </dgm:prSet>
      <dgm:spPr/>
      <dgm:t>
        <a:bodyPr/>
        <a:lstStyle/>
        <a:p>
          <a:endParaRPr lang="en-US"/>
        </a:p>
      </dgm:t>
    </dgm:pt>
    <dgm:pt modelId="{78C41065-C86E-45BE-9625-C966180CFE9A}" type="pres">
      <dgm:prSet presAssocID="{283BF815-52F1-409C-806F-4F2716859519}" presName="sibTrans" presStyleLbl="node1" presStyleIdx="1" presStyleCnt="3"/>
      <dgm:spPr/>
      <dgm:t>
        <a:bodyPr/>
        <a:lstStyle/>
        <a:p>
          <a:endParaRPr lang="en-US"/>
        </a:p>
      </dgm:t>
    </dgm:pt>
    <dgm:pt modelId="{DFD87568-4BB0-4E5F-A077-D0524DE71A6C}" type="pres">
      <dgm:prSet presAssocID="{81C84234-3CF7-4858-9400-428015A28905}" presName="dummy" presStyleCnt="0"/>
      <dgm:spPr/>
    </dgm:pt>
    <dgm:pt modelId="{F257BC1F-7F6A-49B1-915B-A114D658221E}" type="pres">
      <dgm:prSet presAssocID="{81C84234-3CF7-4858-9400-428015A28905}" presName="node" presStyleLbl="revTx" presStyleIdx="2" presStyleCnt="3">
        <dgm:presLayoutVars>
          <dgm:bulletEnabled val="1"/>
        </dgm:presLayoutVars>
      </dgm:prSet>
      <dgm:spPr/>
      <dgm:t>
        <a:bodyPr/>
        <a:lstStyle/>
        <a:p>
          <a:endParaRPr lang="en-US"/>
        </a:p>
      </dgm:t>
    </dgm:pt>
    <dgm:pt modelId="{8C83D711-2F92-4229-AC30-FAE97DD81F52}" type="pres">
      <dgm:prSet presAssocID="{5BB7071E-8227-4ADE-9F34-8A142FBCD7E9}" presName="sibTrans" presStyleLbl="node1" presStyleIdx="2" presStyleCnt="3"/>
      <dgm:spPr/>
      <dgm:t>
        <a:bodyPr/>
        <a:lstStyle/>
        <a:p>
          <a:endParaRPr lang="en-US"/>
        </a:p>
      </dgm:t>
    </dgm:pt>
  </dgm:ptLst>
  <dgm:cxnLst>
    <dgm:cxn modelId="{047B53DC-6154-41CE-BEB8-A9EB94C3E91B}" srcId="{38DB2F24-9FCE-4954-A6F2-70F645429E8E}" destId="{951BE921-C564-4738-B871-19A6EDDEDA60}" srcOrd="0" destOrd="0" parTransId="{4EF05FF2-C97F-41EC-AB7F-EEC548FFE906}" sibTransId="{72E47F7C-1663-47FF-A4D2-42FAEABDFA52}"/>
    <dgm:cxn modelId="{B138AAE9-4E1A-47B7-9E95-DD9A47855591}" srcId="{38DB2F24-9FCE-4954-A6F2-70F645429E8E}" destId="{B15ADBF4-B130-4491-9F10-207E32280782}" srcOrd="1" destOrd="0" parTransId="{45EFDBFD-E52A-42DD-8104-88F17D23FB55}" sibTransId="{283BF815-52F1-409C-806F-4F2716859519}"/>
    <dgm:cxn modelId="{0E1C057D-B090-A54F-8BB0-06AE4986C3FA}" type="presOf" srcId="{283BF815-52F1-409C-806F-4F2716859519}" destId="{78C41065-C86E-45BE-9625-C966180CFE9A}" srcOrd="0" destOrd="0" presId="urn:microsoft.com/office/officeart/2005/8/layout/cycle1"/>
    <dgm:cxn modelId="{587C9423-699D-D047-999B-8056C3AFECE3}" type="presOf" srcId="{81C84234-3CF7-4858-9400-428015A28905}" destId="{F257BC1F-7F6A-49B1-915B-A114D658221E}" srcOrd="0" destOrd="0" presId="urn:microsoft.com/office/officeart/2005/8/layout/cycle1"/>
    <dgm:cxn modelId="{022F4373-4974-484F-8E82-0FF60BEE019B}" type="presOf" srcId="{951BE921-C564-4738-B871-19A6EDDEDA60}" destId="{0DE18A71-2DF3-485E-8EB8-B37FCC59228E}" srcOrd="0" destOrd="0" presId="urn:microsoft.com/office/officeart/2005/8/layout/cycle1"/>
    <dgm:cxn modelId="{35CDBC0E-D5D0-CA43-BDA4-4306BF3DC67B}" type="presOf" srcId="{B15ADBF4-B130-4491-9F10-207E32280782}" destId="{81C94415-5870-4733-8E53-35F03BB06085}" srcOrd="0" destOrd="0" presId="urn:microsoft.com/office/officeart/2005/8/layout/cycle1"/>
    <dgm:cxn modelId="{93FD84E3-50F0-9143-B025-894DF23A4D6D}" type="presOf" srcId="{38DB2F24-9FCE-4954-A6F2-70F645429E8E}" destId="{A0659F65-BEF2-4A32-B210-8C6967429964}" srcOrd="0" destOrd="0" presId="urn:microsoft.com/office/officeart/2005/8/layout/cycle1"/>
    <dgm:cxn modelId="{1A3E3630-22CC-D743-B3B1-C585AEDD0027}" type="presOf" srcId="{72E47F7C-1663-47FF-A4D2-42FAEABDFA52}" destId="{380B9094-C244-4D05-8280-4E14644C00C8}" srcOrd="0" destOrd="0" presId="urn:microsoft.com/office/officeart/2005/8/layout/cycle1"/>
    <dgm:cxn modelId="{3F61A767-25EC-4804-8D4F-B36E786E47A4}" srcId="{38DB2F24-9FCE-4954-A6F2-70F645429E8E}" destId="{81C84234-3CF7-4858-9400-428015A28905}" srcOrd="2" destOrd="0" parTransId="{BF37E308-A106-4358-9361-89C908000E02}" sibTransId="{5BB7071E-8227-4ADE-9F34-8A142FBCD7E9}"/>
    <dgm:cxn modelId="{7CC8C2D9-056D-604D-8729-043E57E0E377}" type="presOf" srcId="{5BB7071E-8227-4ADE-9F34-8A142FBCD7E9}" destId="{8C83D711-2F92-4229-AC30-FAE97DD81F52}" srcOrd="0" destOrd="0" presId="urn:microsoft.com/office/officeart/2005/8/layout/cycle1"/>
    <dgm:cxn modelId="{ED28B9C0-840D-8E49-B1D9-1B11AA8367E2}" type="presParOf" srcId="{A0659F65-BEF2-4A32-B210-8C6967429964}" destId="{378D3D8A-8248-4438-8AC8-7A7ECC569631}" srcOrd="0" destOrd="0" presId="urn:microsoft.com/office/officeart/2005/8/layout/cycle1"/>
    <dgm:cxn modelId="{2B459572-72E6-0947-81D7-183F8A86F97C}" type="presParOf" srcId="{A0659F65-BEF2-4A32-B210-8C6967429964}" destId="{0DE18A71-2DF3-485E-8EB8-B37FCC59228E}" srcOrd="1" destOrd="0" presId="urn:microsoft.com/office/officeart/2005/8/layout/cycle1"/>
    <dgm:cxn modelId="{ABDA4F93-06C1-9C47-90FA-E7ACB88311C5}" type="presParOf" srcId="{A0659F65-BEF2-4A32-B210-8C6967429964}" destId="{380B9094-C244-4D05-8280-4E14644C00C8}" srcOrd="2" destOrd="0" presId="urn:microsoft.com/office/officeart/2005/8/layout/cycle1"/>
    <dgm:cxn modelId="{104A0DB1-164B-9B48-BFC8-62B15D9C9313}" type="presParOf" srcId="{A0659F65-BEF2-4A32-B210-8C6967429964}" destId="{AEE72BCE-A0ED-4165-AF90-4BF3F91A6605}" srcOrd="3" destOrd="0" presId="urn:microsoft.com/office/officeart/2005/8/layout/cycle1"/>
    <dgm:cxn modelId="{FDE402B0-32D4-E74C-B625-604F0B2CAE86}" type="presParOf" srcId="{A0659F65-BEF2-4A32-B210-8C6967429964}" destId="{81C94415-5870-4733-8E53-35F03BB06085}" srcOrd="4" destOrd="0" presId="urn:microsoft.com/office/officeart/2005/8/layout/cycle1"/>
    <dgm:cxn modelId="{CFB3F2EF-C77E-9A48-8AF2-EA195E3E1A06}" type="presParOf" srcId="{A0659F65-BEF2-4A32-B210-8C6967429964}" destId="{78C41065-C86E-45BE-9625-C966180CFE9A}" srcOrd="5" destOrd="0" presId="urn:microsoft.com/office/officeart/2005/8/layout/cycle1"/>
    <dgm:cxn modelId="{1F19B888-347E-1547-9AAD-DD8155817782}" type="presParOf" srcId="{A0659F65-BEF2-4A32-B210-8C6967429964}" destId="{DFD87568-4BB0-4E5F-A077-D0524DE71A6C}" srcOrd="6" destOrd="0" presId="urn:microsoft.com/office/officeart/2005/8/layout/cycle1"/>
    <dgm:cxn modelId="{68B48408-FC00-1E49-9832-6C38651E032C}" type="presParOf" srcId="{A0659F65-BEF2-4A32-B210-8C6967429964}" destId="{F257BC1F-7F6A-49B1-915B-A114D658221E}" srcOrd="7" destOrd="0" presId="urn:microsoft.com/office/officeart/2005/8/layout/cycle1"/>
    <dgm:cxn modelId="{982601FE-4CAC-3B49-8B98-0FE91497BC94}" type="presParOf" srcId="{A0659F65-BEF2-4A32-B210-8C6967429964}" destId="{8C83D711-2F92-4229-AC30-FAE97DD81F52}"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FE7F6-48A2-4197-9AB5-0146182EDAB8}" type="doc">
      <dgm:prSet loTypeId="urn:microsoft.com/office/officeart/2005/8/layout/funnel1" loCatId="process" qsTypeId="urn:microsoft.com/office/officeart/2005/8/quickstyle/simple1" qsCatId="simple" csTypeId="urn:microsoft.com/office/officeart/2005/8/colors/colorful2" csCatId="colorful" phldr="1"/>
      <dgm:spPr/>
      <dgm:t>
        <a:bodyPr/>
        <a:lstStyle/>
        <a:p>
          <a:endParaRPr lang="en-US"/>
        </a:p>
      </dgm:t>
    </dgm:pt>
    <dgm:pt modelId="{3020CC61-B3CC-425F-9B63-B6A93988E1BF}">
      <dgm:prSet phldrT="[Text]" custT="1"/>
      <dgm:spPr/>
      <dgm:t>
        <a:bodyPr/>
        <a:lstStyle/>
        <a:p>
          <a:r>
            <a:rPr lang="en-US" sz="2000" dirty="0" smtClean="0"/>
            <a:t>Identifying Critical Knowledge and Skills (DQ 2)</a:t>
          </a:r>
          <a:endParaRPr lang="en-US" sz="2000" dirty="0"/>
        </a:p>
      </dgm:t>
    </dgm:pt>
    <dgm:pt modelId="{65EA4ADF-15F3-4C33-B92C-AACEEE2D7B2A}" type="parTrans" cxnId="{10FE18A2-435D-4F0F-BE1B-93EF287F1CD2}">
      <dgm:prSet/>
      <dgm:spPr/>
      <dgm:t>
        <a:bodyPr/>
        <a:lstStyle/>
        <a:p>
          <a:endParaRPr lang="en-US"/>
        </a:p>
      </dgm:t>
    </dgm:pt>
    <dgm:pt modelId="{79FCA15A-3A7F-41FE-88BC-B39F4B3948C6}" type="sibTrans" cxnId="{10FE18A2-435D-4F0F-BE1B-93EF287F1CD2}">
      <dgm:prSet/>
      <dgm:spPr/>
      <dgm:t>
        <a:bodyPr/>
        <a:lstStyle/>
        <a:p>
          <a:endParaRPr lang="en-US"/>
        </a:p>
      </dgm:t>
    </dgm:pt>
    <dgm:pt modelId="{7110F747-0CCC-4B78-BB4D-0F1E89129CE4}">
      <dgm:prSet phldrT="[Text]" custT="1"/>
      <dgm:spPr/>
      <dgm:t>
        <a:bodyPr/>
        <a:lstStyle/>
        <a:p>
          <a:r>
            <a:rPr lang="en-US" sz="1800" dirty="0" smtClean="0"/>
            <a:t>Deepen Knowledge and Practice Skills (DQ 3)</a:t>
          </a:r>
          <a:endParaRPr lang="en-US" sz="1800" dirty="0"/>
        </a:p>
      </dgm:t>
    </dgm:pt>
    <dgm:pt modelId="{1F92DD55-0B06-401A-8199-CE7B978346BA}" type="parTrans" cxnId="{C3799AC0-DDF5-4214-B786-8A14F5BD0873}">
      <dgm:prSet/>
      <dgm:spPr/>
      <dgm:t>
        <a:bodyPr/>
        <a:lstStyle/>
        <a:p>
          <a:endParaRPr lang="en-US"/>
        </a:p>
      </dgm:t>
    </dgm:pt>
    <dgm:pt modelId="{F084CC91-5B94-4985-9417-3E028AF3A259}" type="sibTrans" cxnId="{C3799AC0-DDF5-4214-B786-8A14F5BD0873}">
      <dgm:prSet/>
      <dgm:spPr/>
      <dgm:t>
        <a:bodyPr/>
        <a:lstStyle/>
        <a:p>
          <a:endParaRPr lang="en-US"/>
        </a:p>
      </dgm:t>
    </dgm:pt>
    <dgm:pt modelId="{8DFEDD4B-C792-4948-87F9-DF48C158135F}">
      <dgm:prSet phldrT="[Text]" custT="1"/>
      <dgm:spPr/>
      <dgm:t>
        <a:bodyPr/>
        <a:lstStyle/>
        <a:p>
          <a:pPr algn="l"/>
          <a:r>
            <a:rPr lang="en-US" sz="2800" b="1" dirty="0" smtClean="0">
              <a:solidFill>
                <a:srgbClr val="E3410F"/>
              </a:solidFill>
            </a:rPr>
            <a:t>Increasing Rigor</a:t>
          </a:r>
          <a:endParaRPr lang="en-US" sz="2800" b="1" dirty="0">
            <a:solidFill>
              <a:srgbClr val="E3410F"/>
            </a:solidFill>
          </a:endParaRPr>
        </a:p>
      </dgm:t>
    </dgm:pt>
    <dgm:pt modelId="{31E42E79-47EF-4891-915F-5DC4DE3F8FEE}" type="sibTrans" cxnId="{464CCF30-388C-48AE-BB68-F4251E69CF72}">
      <dgm:prSet/>
      <dgm:spPr/>
      <dgm:t>
        <a:bodyPr/>
        <a:lstStyle/>
        <a:p>
          <a:endParaRPr lang="en-US"/>
        </a:p>
      </dgm:t>
    </dgm:pt>
    <dgm:pt modelId="{45B78763-ACE5-4D69-AD1B-0EA05DD36806}" type="parTrans" cxnId="{464CCF30-388C-48AE-BB68-F4251E69CF72}">
      <dgm:prSet/>
      <dgm:spPr/>
      <dgm:t>
        <a:bodyPr/>
        <a:lstStyle/>
        <a:p>
          <a:endParaRPr lang="en-US"/>
        </a:p>
      </dgm:t>
    </dgm:pt>
    <dgm:pt modelId="{C0572B77-E989-4B79-8AF3-69B22A525F91}" type="pres">
      <dgm:prSet presAssocID="{566FE7F6-48A2-4197-9AB5-0146182EDAB8}" presName="Name0" presStyleCnt="0">
        <dgm:presLayoutVars>
          <dgm:chMax val="4"/>
          <dgm:resizeHandles val="exact"/>
        </dgm:presLayoutVars>
      </dgm:prSet>
      <dgm:spPr/>
      <dgm:t>
        <a:bodyPr/>
        <a:lstStyle/>
        <a:p>
          <a:endParaRPr lang="en-US"/>
        </a:p>
      </dgm:t>
    </dgm:pt>
    <dgm:pt modelId="{721BC350-CCA1-4F15-85A7-ED34D3A54270}" type="pres">
      <dgm:prSet presAssocID="{566FE7F6-48A2-4197-9AB5-0146182EDAB8}" presName="ellipse" presStyleLbl="trBgShp" presStyleIdx="0" presStyleCnt="1"/>
      <dgm:spPr/>
    </dgm:pt>
    <dgm:pt modelId="{342C9D69-FF2D-48DC-94B6-93F5CD2BEA13}" type="pres">
      <dgm:prSet presAssocID="{566FE7F6-48A2-4197-9AB5-0146182EDAB8}" presName="arrow1" presStyleLbl="fgShp" presStyleIdx="0" presStyleCnt="1"/>
      <dgm:spPr/>
    </dgm:pt>
    <dgm:pt modelId="{53419430-EE04-4C9E-A044-E4E833C4C597}" type="pres">
      <dgm:prSet presAssocID="{566FE7F6-48A2-4197-9AB5-0146182EDAB8}" presName="rectangle" presStyleLbl="revTx" presStyleIdx="0" presStyleCnt="1" custLinFactNeighborX="-33333" custLinFactNeighborY="-42319">
        <dgm:presLayoutVars>
          <dgm:bulletEnabled val="1"/>
        </dgm:presLayoutVars>
      </dgm:prSet>
      <dgm:spPr/>
      <dgm:t>
        <a:bodyPr/>
        <a:lstStyle/>
        <a:p>
          <a:endParaRPr lang="en-US"/>
        </a:p>
      </dgm:t>
    </dgm:pt>
    <dgm:pt modelId="{D8AF8A10-98B4-437B-99A1-67CCE2DCD5DD}" type="pres">
      <dgm:prSet presAssocID="{7110F747-0CCC-4B78-BB4D-0F1E89129CE4}" presName="item1" presStyleLbl="node1" presStyleIdx="0" presStyleCnt="2" custScaleX="107845" custScaleY="103965" custLinFactNeighborX="9662" custLinFactNeighborY="-26470">
        <dgm:presLayoutVars>
          <dgm:bulletEnabled val="1"/>
        </dgm:presLayoutVars>
      </dgm:prSet>
      <dgm:spPr/>
      <dgm:t>
        <a:bodyPr/>
        <a:lstStyle/>
        <a:p>
          <a:endParaRPr lang="en-US"/>
        </a:p>
      </dgm:t>
    </dgm:pt>
    <dgm:pt modelId="{EFBAC843-464D-4AC7-B9C6-43162700226F}" type="pres">
      <dgm:prSet presAssocID="{8DFEDD4B-C792-4948-87F9-DF48C158135F}" presName="item2" presStyleLbl="node1" presStyleIdx="1" presStyleCnt="2" custScaleX="112561" custScaleY="113140">
        <dgm:presLayoutVars>
          <dgm:bulletEnabled val="1"/>
        </dgm:presLayoutVars>
      </dgm:prSet>
      <dgm:spPr/>
      <dgm:t>
        <a:bodyPr/>
        <a:lstStyle/>
        <a:p>
          <a:endParaRPr lang="en-US"/>
        </a:p>
      </dgm:t>
    </dgm:pt>
    <dgm:pt modelId="{7FB0660A-54D1-44CB-861A-FE8C2E2A7A7F}" type="pres">
      <dgm:prSet presAssocID="{566FE7F6-48A2-4197-9AB5-0146182EDAB8}" presName="funnel" presStyleLbl="trAlignAcc1" presStyleIdx="0" presStyleCnt="1" custLinFactNeighborX="-1242" custLinFactNeighborY="1630"/>
      <dgm:spPr/>
    </dgm:pt>
  </dgm:ptLst>
  <dgm:cxnLst>
    <dgm:cxn modelId="{22ECAF25-5D73-1648-9505-641E0F8ED1F0}" type="presOf" srcId="{7110F747-0CCC-4B78-BB4D-0F1E89129CE4}" destId="{D8AF8A10-98B4-437B-99A1-67CCE2DCD5DD}" srcOrd="0" destOrd="0" presId="urn:microsoft.com/office/officeart/2005/8/layout/funnel1"/>
    <dgm:cxn modelId="{11FD153E-B672-DB4F-A522-DF62D206E11C}" type="presOf" srcId="{8DFEDD4B-C792-4948-87F9-DF48C158135F}" destId="{53419430-EE04-4C9E-A044-E4E833C4C597}" srcOrd="0" destOrd="0" presId="urn:microsoft.com/office/officeart/2005/8/layout/funnel1"/>
    <dgm:cxn modelId="{10FE18A2-435D-4F0F-BE1B-93EF287F1CD2}" srcId="{566FE7F6-48A2-4197-9AB5-0146182EDAB8}" destId="{3020CC61-B3CC-425F-9B63-B6A93988E1BF}" srcOrd="0" destOrd="0" parTransId="{65EA4ADF-15F3-4C33-B92C-AACEEE2D7B2A}" sibTransId="{79FCA15A-3A7F-41FE-88BC-B39F4B3948C6}"/>
    <dgm:cxn modelId="{E469A164-CF46-6E4D-9C5E-8129719E26C8}" type="presOf" srcId="{566FE7F6-48A2-4197-9AB5-0146182EDAB8}" destId="{C0572B77-E989-4B79-8AF3-69B22A525F91}" srcOrd="0" destOrd="0" presId="urn:microsoft.com/office/officeart/2005/8/layout/funnel1"/>
    <dgm:cxn modelId="{464CCF30-388C-48AE-BB68-F4251E69CF72}" srcId="{566FE7F6-48A2-4197-9AB5-0146182EDAB8}" destId="{8DFEDD4B-C792-4948-87F9-DF48C158135F}" srcOrd="2" destOrd="0" parTransId="{45B78763-ACE5-4D69-AD1B-0EA05DD36806}" sibTransId="{31E42E79-47EF-4891-915F-5DC4DE3F8FEE}"/>
    <dgm:cxn modelId="{C3799AC0-DDF5-4214-B786-8A14F5BD0873}" srcId="{566FE7F6-48A2-4197-9AB5-0146182EDAB8}" destId="{7110F747-0CCC-4B78-BB4D-0F1E89129CE4}" srcOrd="1" destOrd="0" parTransId="{1F92DD55-0B06-401A-8199-CE7B978346BA}" sibTransId="{F084CC91-5B94-4985-9417-3E028AF3A259}"/>
    <dgm:cxn modelId="{F94B6CD1-4B50-EE43-987E-3625607DD7FD}" type="presOf" srcId="{3020CC61-B3CC-425F-9B63-B6A93988E1BF}" destId="{EFBAC843-464D-4AC7-B9C6-43162700226F}" srcOrd="0" destOrd="0" presId="urn:microsoft.com/office/officeart/2005/8/layout/funnel1"/>
    <dgm:cxn modelId="{E0E62848-C0F3-C949-BCC2-0750DCA4EEF4}" type="presParOf" srcId="{C0572B77-E989-4B79-8AF3-69B22A525F91}" destId="{721BC350-CCA1-4F15-85A7-ED34D3A54270}" srcOrd="0" destOrd="0" presId="urn:microsoft.com/office/officeart/2005/8/layout/funnel1"/>
    <dgm:cxn modelId="{0FCE90B6-A0BF-ED4F-AAC6-9E1842F8FBEA}" type="presParOf" srcId="{C0572B77-E989-4B79-8AF3-69B22A525F91}" destId="{342C9D69-FF2D-48DC-94B6-93F5CD2BEA13}" srcOrd="1" destOrd="0" presId="urn:microsoft.com/office/officeart/2005/8/layout/funnel1"/>
    <dgm:cxn modelId="{9FB4C33C-BC1C-9C4F-9981-EC02F2EDA9FF}" type="presParOf" srcId="{C0572B77-E989-4B79-8AF3-69B22A525F91}" destId="{53419430-EE04-4C9E-A044-E4E833C4C597}" srcOrd="2" destOrd="0" presId="urn:microsoft.com/office/officeart/2005/8/layout/funnel1"/>
    <dgm:cxn modelId="{B5251E69-1C29-C74E-85E2-CE3664CCA7A1}" type="presParOf" srcId="{C0572B77-E989-4B79-8AF3-69B22A525F91}" destId="{D8AF8A10-98B4-437B-99A1-67CCE2DCD5DD}" srcOrd="3" destOrd="0" presId="urn:microsoft.com/office/officeart/2005/8/layout/funnel1"/>
    <dgm:cxn modelId="{31292D4B-89F3-1D41-A57B-7965989CD823}" type="presParOf" srcId="{C0572B77-E989-4B79-8AF3-69B22A525F91}" destId="{EFBAC843-464D-4AC7-B9C6-43162700226F}" srcOrd="4" destOrd="0" presId="urn:microsoft.com/office/officeart/2005/8/layout/funnel1"/>
    <dgm:cxn modelId="{F4456A93-F1F6-814E-B9BA-7AF2812E781B}" type="presParOf" srcId="{C0572B77-E989-4B79-8AF3-69B22A525F91}" destId="{7FB0660A-54D1-44CB-861A-FE8C2E2A7A7F}" srcOrd="5"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06732-5613-4D46-9072-28E6255A4012}" type="datetimeFigureOut">
              <a:rPr lang="en-US" smtClean="0"/>
              <a:pPr/>
              <a:t>7/24/13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FFE0CB-841B-B24A-B01F-770FD4CFCADF}" type="slidenum">
              <a:rPr lang="en-US" smtClean="0"/>
              <a:pPr/>
              <a:t>‹#›</a:t>
            </a:fld>
            <a:endParaRPr lang="en-US"/>
          </a:p>
        </p:txBody>
      </p:sp>
    </p:spTree>
    <p:extLst>
      <p:ext uri="{BB962C8B-B14F-4D97-AF65-F5344CB8AC3E}">
        <p14:creationId xmlns:p14="http://schemas.microsoft.com/office/powerpoint/2010/main" val="36273826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287D5-411B-B74F-B983-2D972157C642}" type="datetimeFigureOut">
              <a:rPr lang="en-US" smtClean="0"/>
              <a:pPr/>
              <a:t>7/24/13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E8778-1E26-994C-B3A4-9225D322A720}" type="slidenum">
              <a:rPr lang="en-US" smtClean="0"/>
              <a:pPr/>
              <a:t>‹#›</a:t>
            </a:fld>
            <a:endParaRPr lang="en-US"/>
          </a:p>
        </p:txBody>
      </p:sp>
    </p:spTree>
    <p:extLst>
      <p:ext uri="{BB962C8B-B14F-4D97-AF65-F5344CB8AC3E}">
        <p14:creationId xmlns:p14="http://schemas.microsoft.com/office/powerpoint/2010/main" val="9808280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corestandards.or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activity: Examine KUD and Learning Scale.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2</a:t>
            </a:fld>
            <a:endParaRPr lang="en-US" dirty="0"/>
          </a:p>
        </p:txBody>
      </p:sp>
    </p:spTree>
    <p:extLst>
      <p:ext uri="{BB962C8B-B14F-4D97-AF65-F5344CB8AC3E}">
        <p14:creationId xmlns:p14="http://schemas.microsoft.com/office/powerpoint/2010/main" val="347101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standards are a result of working backwards. Previous standards started with K and moved from there. The CCSS starts with what the businesses need for their staff, and worked back from there.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14</a:t>
            </a:fld>
            <a:endParaRPr lang="en-US"/>
          </a:p>
        </p:txBody>
      </p:sp>
    </p:spTree>
    <p:extLst>
      <p:ext uri="{BB962C8B-B14F-4D97-AF65-F5344CB8AC3E}">
        <p14:creationId xmlns:p14="http://schemas.microsoft.com/office/powerpoint/2010/main" val="102421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0" i="0" strike="noStrike" kern="1200" cap="none" spc="0" normalizeH="0" baseline="0" noProof="0" dirty="0" smtClean="0">
                <a:ln>
                  <a:noFill/>
                </a:ln>
                <a:effectLst/>
                <a:uLnTx/>
                <a:uFillTx/>
                <a:latin typeface="+mn-lt"/>
                <a:ea typeface="+mn-ea"/>
                <a:cs typeface="+mn-cs"/>
                <a:hlinkClick r:id="rId3"/>
              </a:rPr>
              <a:t>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a:t>
            </a:r>
            <a:r>
              <a:rPr lang="en-US" baseline="0" dirty="0" smtClean="0"/>
              <a:t> that worked on the step 0 pieces of clarifying the work that teams should accomplish should have more done here.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17</a:t>
            </a:fld>
            <a:endParaRPr lang="en-US"/>
          </a:p>
        </p:txBody>
      </p:sp>
    </p:spTree>
    <p:extLst>
      <p:ext uri="{BB962C8B-B14F-4D97-AF65-F5344CB8AC3E}">
        <p14:creationId xmlns:p14="http://schemas.microsoft.com/office/powerpoint/2010/main" val="29805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for Learning vs. Responding to learning</a:t>
            </a:r>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18</a:t>
            </a:fld>
            <a:endParaRPr lang="en-US"/>
          </a:p>
        </p:txBody>
      </p:sp>
    </p:spTree>
    <p:extLst>
      <p:ext uri="{BB962C8B-B14F-4D97-AF65-F5344CB8AC3E}">
        <p14:creationId xmlns:p14="http://schemas.microsoft.com/office/powerpoint/2010/main" val="716399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for Learning vs. Responding to learning</a:t>
            </a:r>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22</a:t>
            </a:fld>
            <a:endParaRPr lang="en-US" dirty="0"/>
          </a:p>
        </p:txBody>
      </p:sp>
    </p:spTree>
    <p:extLst>
      <p:ext uri="{BB962C8B-B14F-4D97-AF65-F5344CB8AC3E}">
        <p14:creationId xmlns:p14="http://schemas.microsoft.com/office/powerpoint/2010/main" val="71639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Video Clip: Seinfeld teachers history </a:t>
            </a:r>
          </a:p>
          <a:p>
            <a:r>
              <a:rPr lang="en-US" dirty="0" smtClean="0"/>
              <a:t>Discussion</a:t>
            </a:r>
            <a:r>
              <a:rPr lang="en-US" baseline="0" dirty="0" smtClean="0"/>
              <a:t> question on the next slide: </a:t>
            </a:r>
            <a:r>
              <a:rPr lang="en-US" sz="1200" dirty="0" smtClean="0">
                <a:solidFill>
                  <a:srgbClr val="332B29"/>
                </a:solidFill>
                <a:latin typeface="Arial" charset="0"/>
              </a:rPr>
              <a:t>Why do you think it is important </a:t>
            </a:r>
            <a:r>
              <a:rPr lang="en-US" sz="1200" smtClean="0">
                <a:solidFill>
                  <a:srgbClr val="332B29"/>
                </a:solidFill>
                <a:latin typeface="Arial" charset="0"/>
              </a:rPr>
              <a:t>to unwrap </a:t>
            </a:r>
            <a:r>
              <a:rPr lang="en-US" sz="1200" dirty="0" smtClean="0">
                <a:solidFill>
                  <a:srgbClr val="332B29"/>
                </a:solidFill>
                <a:latin typeface="Arial" charset="0"/>
              </a:rPr>
              <a:t>the common core standards as a collaborative PLC team? What are some benefits for improving teaching practices and student achievement?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D288191-F26A-6E46-949B-BDF76366A973}" type="slidenum">
              <a:rPr lang="en-US"/>
              <a:pPr/>
              <a:t>24</a:t>
            </a:fld>
            <a:endParaRPr lang="en-US"/>
          </a:p>
        </p:txBody>
      </p:sp>
      <p:sp>
        <p:nvSpPr>
          <p:cNvPr id="38915" name="Rectangle 1"/>
          <p:cNvSpPr>
            <a:spLocks noGrp="1" noRot="1" noChangeAspect="1" noChangeArrowheads="1"/>
          </p:cNvSpPr>
          <p:nvPr>
            <p:ph type="sldImg"/>
          </p:nvPr>
        </p:nvSpPr>
        <p:spPr>
          <a:ln/>
        </p:spPr>
      </p:sp>
      <p:sp>
        <p:nvSpPr>
          <p:cNvPr id="38916"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a:solidFill>
                  <a:srgbClr val="332B29"/>
                </a:solidFill>
                <a:latin typeface="Arial" charset="0"/>
              </a:rPr>
              <a:t>TTYP</a:t>
            </a:r>
            <a:endParaRPr lang="en-US"/>
          </a:p>
          <a:p>
            <a:pPr eaLnBrk="1" hangingPunct="1">
              <a:lnSpc>
                <a:spcPct val="95000"/>
              </a:lnSpc>
              <a:spcBef>
                <a:spcPct val="0"/>
              </a:spcBef>
            </a:pPr>
            <a:r>
              <a:rPr lang="en-US" sz="1600">
                <a:solidFill>
                  <a:srgbClr val="332B29"/>
                </a:solidFill>
                <a:latin typeface="Arial" charset="0"/>
              </a:rPr>
              <a:t>What do we know now? How do we think what we learn today will clarify our learning?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C4F3B62-58F2-A74F-9A11-CF7515D82FDD}" type="slidenum">
              <a:rPr lang="en-US"/>
              <a:pPr/>
              <a:t>25</a:t>
            </a:fld>
            <a:endParaRPr lang="en-US"/>
          </a:p>
        </p:txBody>
      </p:sp>
      <p:sp>
        <p:nvSpPr>
          <p:cNvPr id="58371" name="Rectangle 1"/>
          <p:cNvSpPr>
            <a:spLocks noGrp="1" noRot="1" noChangeAspect="1" noChangeArrowheads="1"/>
          </p:cNvSpPr>
          <p:nvPr>
            <p:ph type="sldImg"/>
          </p:nvPr>
        </p:nvSpPr>
        <p:spPr>
          <a:ln/>
        </p:spPr>
      </p:sp>
      <p:sp>
        <p:nvSpPr>
          <p:cNvPr id="58372" name="Rectangle 2"/>
          <p:cNvSpPr>
            <a:spLocks noGrp="1" noChangeArrowheads="1"/>
          </p:cNvSpPr>
          <p:nvPr>
            <p:ph type="body" idx="1"/>
          </p:nvPr>
        </p:nvSpPr>
        <p:spPr>
          <a:noFill/>
          <a:ln/>
        </p:spPr>
        <p:txBody>
          <a:bodyPr lIns="0" tIns="0" rIns="0" bIns="0"/>
          <a:lstStyle/>
          <a:p>
            <a:pPr eaLnBrk="1" hangingPunct="1">
              <a:lnSpc>
                <a:spcPct val="95000"/>
              </a:lnSpc>
              <a:spcBef>
                <a:spcPct val="0"/>
              </a:spcBef>
            </a:pPr>
            <a:r>
              <a:rPr lang="en-US" sz="1600" dirty="0">
                <a:solidFill>
                  <a:srgbClr val="332B29"/>
                </a:solidFill>
                <a:latin typeface="Times" charset="0"/>
              </a:rPr>
              <a:t>viable and guaranteed curriculum</a:t>
            </a:r>
            <a:endParaRPr lang="en-US" dirty="0"/>
          </a:p>
          <a:p>
            <a:pPr eaLnBrk="1" hangingPunct="1">
              <a:lnSpc>
                <a:spcPct val="95000"/>
              </a:lnSpc>
              <a:spcBef>
                <a:spcPct val="0"/>
              </a:spcBef>
            </a:pPr>
            <a:endParaRPr lang="en-US" sz="1600" dirty="0">
              <a:solidFill>
                <a:srgbClr val="332B29"/>
              </a:solidFill>
              <a:latin typeface="Times" charset="0"/>
            </a:endParaRPr>
          </a:p>
          <a:p>
            <a:pPr eaLnBrk="1" hangingPunct="1">
              <a:lnSpc>
                <a:spcPct val="95000"/>
              </a:lnSpc>
              <a:spcBef>
                <a:spcPct val="0"/>
              </a:spcBef>
            </a:pPr>
            <a:r>
              <a:rPr lang="en-US" sz="1600" dirty="0">
                <a:solidFill>
                  <a:srgbClr val="332B29"/>
                </a:solidFill>
                <a:latin typeface="Times" charset="0"/>
              </a:rPr>
              <a:t>during a unit presented within a specific time allotted (e.g., 6 weeks) each member of the team will work to ensure every student acquires this essential knowledge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6868" name="Slide Number Placeholder 3"/>
          <p:cNvSpPr>
            <a:spLocks noGrp="1"/>
          </p:cNvSpPr>
          <p:nvPr>
            <p:ph type="sldNum" sz="quarter" idx="5"/>
          </p:nvPr>
        </p:nvSpPr>
        <p:spPr bwMode="auto">
          <a:ln>
            <a:miter lim="800000"/>
            <a:headEnd/>
            <a:tailEnd/>
          </a:ln>
        </p:spPr>
        <p:txBody>
          <a:bodyPr/>
          <a:lstStyle/>
          <a:p>
            <a:fld id="{72FE5E6F-DE22-C14A-BFFC-D09C2E9A0A1A}" type="slidenum">
              <a:rPr lang="en-US"/>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Connector Slide</a:t>
            </a:r>
          </a:p>
          <a:p>
            <a:endParaRPr lang="en-US" dirty="0" smtClean="0"/>
          </a:p>
        </p:txBody>
      </p:sp>
      <p:sp>
        <p:nvSpPr>
          <p:cNvPr id="4" name="Slide Number Placeholder 3"/>
          <p:cNvSpPr>
            <a:spLocks noGrp="1"/>
          </p:cNvSpPr>
          <p:nvPr>
            <p:ph type="sldNum" sz="quarter" idx="10"/>
          </p:nvPr>
        </p:nvSpPr>
        <p:spPr/>
        <p:txBody>
          <a:bodyPr/>
          <a:lstStyle/>
          <a:p>
            <a:fld id="{126E8778-1E26-994C-B3A4-9225D322A720}"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will complete a post s</a:t>
            </a:r>
            <a:r>
              <a:rPr lang="en-US" dirty="0" smtClean="0"/>
              <a:t>elf assessment</a:t>
            </a:r>
            <a:r>
              <a:rPr lang="en-US" baseline="0" dirty="0" smtClean="0"/>
              <a:t> at the end of the presentation</a:t>
            </a:r>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3</a:t>
            </a:fld>
            <a:endParaRPr lang="en-US" dirty="0"/>
          </a:p>
        </p:txBody>
      </p:sp>
    </p:spTree>
    <p:extLst>
      <p:ext uri="{BB962C8B-B14F-4D97-AF65-F5344CB8AC3E}">
        <p14:creationId xmlns:p14="http://schemas.microsoft.com/office/powerpoint/2010/main" val="31871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700F13-DA30-2645-9AE9-1791133946D9}" type="slidenum">
              <a:rPr lang="en-US">
                <a:ea typeface="ＭＳ Ｐゴシック" charset="-128"/>
                <a:cs typeface="ＭＳ Ｐゴシック" charset="-128"/>
              </a:rPr>
              <a:pPr fontAlgn="base">
                <a:spcBef>
                  <a:spcPct val="0"/>
                </a:spcBef>
                <a:spcAft>
                  <a:spcPct val="0"/>
                </a:spcAft>
              </a:pPr>
              <a:t>28</a:t>
            </a:fld>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700F13-DA30-2645-9AE9-1791133946D9}" type="slidenum">
              <a:rPr lang="en-US">
                <a:ea typeface="ＭＳ Ｐゴシック" charset="-128"/>
                <a:cs typeface="ＭＳ Ｐゴシック" charset="-128"/>
              </a:rPr>
              <a:pPr fontAlgn="base">
                <a:spcBef>
                  <a:spcPct val="0"/>
                </a:spcBef>
                <a:spcAft>
                  <a:spcPct val="0"/>
                </a:spcAft>
              </a:pPr>
              <a:t>30</a:t>
            </a:fld>
            <a:endParaRPr lang="en-US">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700F13-DA30-2645-9AE9-1791133946D9}" type="slidenum">
              <a:rPr lang="en-US">
                <a:ea typeface="ＭＳ Ｐゴシック" charset="-128"/>
                <a:cs typeface="ＭＳ Ｐゴシック" charset="-128"/>
              </a:rPr>
              <a:pPr fontAlgn="base">
                <a:spcBef>
                  <a:spcPct val="0"/>
                </a:spcBef>
                <a:spcAft>
                  <a:spcPct val="0"/>
                </a:spcAft>
              </a:pPr>
              <a:t>34</a:t>
            </a:fld>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circling verbs and nouns</a:t>
            </a:r>
            <a:r>
              <a:rPr lang="en-US" baseline="0" dirty="0" smtClean="0"/>
              <a:t> as a protocol for this process</a:t>
            </a:r>
            <a:endParaRPr lang="en-US" dirty="0"/>
          </a:p>
        </p:txBody>
      </p:sp>
      <p:sp>
        <p:nvSpPr>
          <p:cNvPr id="4" name="Slide Number Placeholder 3"/>
          <p:cNvSpPr>
            <a:spLocks noGrp="1"/>
          </p:cNvSpPr>
          <p:nvPr>
            <p:ph type="sldNum" sz="quarter" idx="10"/>
          </p:nvPr>
        </p:nvSpPr>
        <p:spPr/>
        <p:txBody>
          <a:bodyPr/>
          <a:lstStyle/>
          <a:p>
            <a:fld id="{51320FD5-9106-D745-A879-D69B6DFEDF78}"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700F13-DA30-2645-9AE9-1791133946D9}" type="slidenum">
              <a:rPr lang="en-US">
                <a:ea typeface="ＭＳ Ｐゴシック" charset="-128"/>
                <a:cs typeface="ＭＳ Ｐゴシック" charset="-128"/>
              </a:rPr>
              <a:pPr fontAlgn="base">
                <a:spcBef>
                  <a:spcPct val="0"/>
                </a:spcBef>
                <a:spcAft>
                  <a:spcPct val="0"/>
                </a:spcAft>
              </a:pPr>
              <a:t>38</a:t>
            </a:fld>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Have teams process this</a:t>
            </a:r>
            <a:r>
              <a:rPr lang="en-US" baseline="0" dirty="0" smtClean="0"/>
              <a:t> question (as it relates to our example standard: </a:t>
            </a:r>
            <a:r>
              <a:rPr lang="en-US" b="1" u="sng" dirty="0" smtClean="0"/>
              <a:t>PLC.0.0.2</a:t>
            </a:r>
            <a:r>
              <a:rPr lang="en-US" dirty="0" smtClean="0"/>
              <a:t> – </a:t>
            </a:r>
            <a:r>
              <a:rPr lang="en-US" b="1" dirty="0" smtClean="0"/>
              <a:t>Participants will plan to facilitate Step 0 components with PLC teams</a:t>
            </a:r>
          </a:p>
          <a:p>
            <a:endParaRPr lang="en-US" dirty="0" smtClean="0"/>
          </a:p>
          <a:p>
            <a:r>
              <a:rPr lang="en-US" dirty="0" smtClean="0"/>
              <a:t>The</a:t>
            </a:r>
            <a:r>
              <a:rPr lang="en-US" baseline="0" dirty="0" smtClean="0"/>
              <a:t> pre-requisites are noted on the next slide (See Step 3).</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is a start…have participants add to this and provide suggestions as needed…</a:t>
            </a:r>
          </a:p>
          <a:p>
            <a:pPr eaLnBrk="1" hangingPunct="1">
              <a:spcBef>
                <a:spcPct val="0"/>
              </a:spcBef>
            </a:pPr>
            <a:endParaRPr lang="en-US" dirty="0" smtClean="0"/>
          </a:p>
          <a:p>
            <a:pPr eaLnBrk="1" hangingPunct="1">
              <a:spcBef>
                <a:spcPct val="0"/>
              </a:spcBef>
            </a:pPr>
            <a:r>
              <a:rPr lang="en-US" b="1" dirty="0" smtClean="0"/>
              <a:t>Note: </a:t>
            </a:r>
            <a:r>
              <a:rPr lang="en-US" dirty="0" smtClean="0"/>
              <a:t>Prerequisite skills were taken right from</a:t>
            </a:r>
            <a:r>
              <a:rPr lang="en-US" baseline="0" dirty="0" smtClean="0"/>
              <a:t> the top section of the K-U-D titled Key Characteristics and Beliefs</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DD489-6733-8343-BE2B-DB51E9285702}" type="slidenum">
              <a:rPr lang="en-US" smtClean="0">
                <a:ea typeface="ＭＳ Ｐゴシック" charset="-128"/>
                <a:cs typeface="ＭＳ Ｐゴシック" charset="-128"/>
              </a:rPr>
              <a:pPr fontAlgn="base">
                <a:spcBef>
                  <a:spcPct val="0"/>
                </a:spcBef>
                <a:spcAft>
                  <a:spcPct val="0"/>
                </a:spcAft>
                <a:defRPr/>
              </a:pPr>
              <a:t>40</a:t>
            </a:fld>
            <a:endParaRPr lang="en-US" smtClean="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ELA Standard</a:t>
            </a:r>
            <a:r>
              <a:rPr lang="en-US" b="1" baseline="0" dirty="0" smtClean="0"/>
              <a:t> 1</a:t>
            </a:r>
            <a:r>
              <a:rPr lang="en-US" b="1" dirty="0" smtClean="0"/>
              <a:t>-Key Ideas and Details</a:t>
            </a:r>
            <a:r>
              <a:rPr lang="en-US" b="1" baseline="0" dirty="0" smtClean="0"/>
              <a:t> </a:t>
            </a:r>
          </a:p>
          <a:p>
            <a:r>
              <a:rPr lang="en-US" baseline="0" dirty="0" smtClean="0"/>
              <a:t>RL.1.1-1</a:t>
            </a:r>
            <a:r>
              <a:rPr lang="en-US" baseline="30000" dirty="0" smtClean="0"/>
              <a:t>st</a:t>
            </a:r>
            <a:r>
              <a:rPr lang="en-US" baseline="0" dirty="0" smtClean="0"/>
              <a:t> grade</a:t>
            </a:r>
          </a:p>
          <a:p>
            <a:r>
              <a:rPr lang="en-US" baseline="0" dirty="0" smtClean="0"/>
              <a:t>RL.7.1-7</a:t>
            </a:r>
            <a:r>
              <a:rPr lang="en-US" baseline="30000" dirty="0" smtClean="0"/>
              <a:t>th</a:t>
            </a:r>
            <a:r>
              <a:rPr lang="en-US" baseline="0" dirty="0" smtClean="0"/>
              <a:t> grade</a:t>
            </a:r>
          </a:p>
          <a:p>
            <a:r>
              <a:rPr lang="en-US" baseline="0" dirty="0" smtClean="0"/>
              <a:t>RL.9-10.1-9</a:t>
            </a:r>
            <a:r>
              <a:rPr lang="en-US" baseline="30000" dirty="0" smtClean="0"/>
              <a:t>th</a:t>
            </a:r>
            <a:r>
              <a:rPr lang="en-US" baseline="0" dirty="0" smtClean="0"/>
              <a:t> and 10</a:t>
            </a:r>
            <a:r>
              <a:rPr lang="en-US" baseline="30000" dirty="0" smtClean="0"/>
              <a:t>th</a:t>
            </a:r>
            <a:r>
              <a:rPr lang="en-US" baseline="0" dirty="0" smtClean="0"/>
              <a:t> grade</a:t>
            </a:r>
          </a:p>
          <a:p>
            <a:endParaRPr lang="en-US" baseline="0" dirty="0" smtClean="0"/>
          </a:p>
          <a:p>
            <a:r>
              <a:rPr lang="en-US" b="1" baseline="0" dirty="0" smtClean="0"/>
              <a:t>Math</a:t>
            </a:r>
          </a:p>
          <a:p>
            <a:r>
              <a:rPr lang="en-US" baseline="0" dirty="0" smtClean="0"/>
              <a:t>HSA-CED.A.1: High School Algebra I (Creating Equations)</a:t>
            </a:r>
          </a:p>
          <a:p>
            <a:r>
              <a:rPr lang="en-US" baseline="0" dirty="0" smtClean="0"/>
              <a:t>7.RP.A.A:  7</a:t>
            </a:r>
            <a:r>
              <a:rPr lang="en-US" baseline="30000" dirty="0" smtClean="0"/>
              <a:t>th</a:t>
            </a:r>
            <a:r>
              <a:rPr lang="en-US" baseline="0" dirty="0" smtClean="0"/>
              <a:t> grade (Ratios and Proportional Relationships)</a:t>
            </a:r>
          </a:p>
          <a:p>
            <a:r>
              <a:rPr lang="en-US" dirty="0" smtClean="0"/>
              <a:t>2.OA.B.2:</a:t>
            </a:r>
            <a:r>
              <a:rPr lang="en-US" baseline="0" dirty="0" smtClean="0"/>
              <a:t> </a:t>
            </a:r>
            <a:r>
              <a:rPr lang="en-US" dirty="0" smtClean="0"/>
              <a:t>2</a:t>
            </a:r>
            <a:r>
              <a:rPr lang="en-US" baseline="30000" dirty="0" smtClean="0"/>
              <a:t>nd</a:t>
            </a:r>
            <a:r>
              <a:rPr lang="en-US" baseline="0" dirty="0" smtClean="0"/>
              <a:t> grade (Operations &amp; Algebraic Thinking)</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Encourage</a:t>
            </a:r>
            <a:r>
              <a:rPr lang="en-US" baseline="0" dirty="0" smtClean="0"/>
              <a:t> teams to utilize resources and technology as appropriate</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5</a:t>
            </a:fld>
            <a:endParaRPr lang="en-US"/>
          </a:p>
        </p:txBody>
      </p:sp>
    </p:spTree>
    <p:extLst>
      <p:ext uri="{BB962C8B-B14F-4D97-AF65-F5344CB8AC3E}">
        <p14:creationId xmlns:p14="http://schemas.microsoft.com/office/powerpoint/2010/main" val="367877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real work for the video starts at around</a:t>
            </a:r>
            <a:r>
              <a:rPr lang="en-US" baseline="0" dirty="0" smtClean="0"/>
              <a:t> 4minutes.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46</a:t>
            </a:fld>
            <a:endParaRPr lang="en-US"/>
          </a:p>
        </p:txBody>
      </p:sp>
    </p:spTree>
    <p:extLst>
      <p:ext uri="{BB962C8B-B14F-4D97-AF65-F5344CB8AC3E}">
        <p14:creationId xmlns:p14="http://schemas.microsoft.com/office/powerpoint/2010/main" val="1929377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700F13-DA30-2645-9AE9-1791133946D9}" type="slidenum">
              <a:rPr lang="en-US">
                <a:ea typeface="ＭＳ Ｐゴシック" charset="-128"/>
                <a:cs typeface="ＭＳ Ｐゴシック" charset="-128"/>
              </a:rPr>
              <a:pPr fontAlgn="base">
                <a:spcBef>
                  <a:spcPct val="0"/>
                </a:spcBef>
                <a:spcAft>
                  <a:spcPct val="0"/>
                </a:spcAft>
              </a:pPr>
              <a:t>47</a:t>
            </a:fld>
            <a:endParaRPr lang="en-US">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48</a:t>
            </a:fld>
            <a:endParaRPr lang="en-US"/>
          </a:p>
        </p:txBody>
      </p:sp>
    </p:spTree>
    <p:extLst>
      <p:ext uri="{BB962C8B-B14F-4D97-AF65-F5344CB8AC3E}">
        <p14:creationId xmlns:p14="http://schemas.microsoft.com/office/powerpoint/2010/main" val="1654326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activity is optional depending on how far the teams</a:t>
            </a:r>
            <a:r>
              <a:rPr lang="en-US" baseline="0" dirty="0" smtClean="0"/>
              <a:t> get on the first activity.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54</a:t>
            </a:fld>
            <a:endParaRPr lang="en-US"/>
          </a:p>
        </p:txBody>
      </p:sp>
    </p:spTree>
    <p:extLst>
      <p:ext uri="{BB962C8B-B14F-4D97-AF65-F5344CB8AC3E}">
        <p14:creationId xmlns:p14="http://schemas.microsoft.com/office/powerpoint/2010/main" val="2063365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activity is optional depending on how far the teams</a:t>
            </a:r>
            <a:r>
              <a:rPr lang="en-US" baseline="0" dirty="0" smtClean="0"/>
              <a:t> get on the first activity.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55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Participants</a:t>
            </a:r>
            <a:r>
              <a:rPr lang="en-US" baseline="0" dirty="0" smtClean="0"/>
              <a:t> should complete only the scale section</a:t>
            </a: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361209-33C2-8343-B7ED-5350B4F0C942}" type="slidenum">
              <a:rPr lang="en-US">
                <a:ea typeface="ＭＳ Ｐゴシック" charset="-128"/>
                <a:cs typeface="ＭＳ Ｐゴシック" charset="-128"/>
              </a:rPr>
              <a:pPr fontAlgn="base">
                <a:spcBef>
                  <a:spcPct val="0"/>
                </a:spcBef>
                <a:spcAft>
                  <a:spcPct val="0"/>
                </a:spcAft>
              </a:pPr>
              <a:t>56</a:t>
            </a:fld>
            <a:endParaRPr lang="en-US">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activity is optional depending on how far the teams</a:t>
            </a:r>
            <a:r>
              <a:rPr lang="en-US" baseline="0" dirty="0" smtClean="0"/>
              <a:t> get on the first activity. </a:t>
            </a:r>
            <a:endParaRPr lang="en-US" dirty="0" smtClean="0"/>
          </a:p>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57</a:t>
            </a:fld>
            <a:endParaRPr lang="en-US"/>
          </a:p>
        </p:txBody>
      </p:sp>
    </p:spTree>
    <p:extLst>
      <p:ext uri="{BB962C8B-B14F-4D97-AF65-F5344CB8AC3E}">
        <p14:creationId xmlns:p14="http://schemas.microsoft.com/office/powerpoint/2010/main" val="906185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participants keep their </a:t>
            </a:r>
            <a:r>
              <a:rPr lang="en-US" dirty="0" err="1" smtClean="0"/>
              <a:t>KWLs</a:t>
            </a:r>
            <a:r>
              <a:rPr lang="en-US" baseline="0" dirty="0" smtClean="0"/>
              <a:t>  out because they will complete the section for Question #2 very soon.</a:t>
            </a:r>
          </a:p>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58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for Learning vs. Responding to learning</a:t>
            </a:r>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60</a:t>
            </a:fld>
            <a:endParaRPr lang="en-US"/>
          </a:p>
        </p:txBody>
      </p:sp>
    </p:spTree>
    <p:extLst>
      <p:ext uri="{BB962C8B-B14F-4D97-AF65-F5344CB8AC3E}">
        <p14:creationId xmlns:p14="http://schemas.microsoft.com/office/powerpoint/2010/main" val="716399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62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6</a:t>
            </a:fld>
            <a:endParaRPr lang="en-US"/>
          </a:p>
        </p:txBody>
      </p:sp>
    </p:spTree>
    <p:extLst>
      <p:ext uri="{BB962C8B-B14F-4D97-AF65-F5344CB8AC3E}">
        <p14:creationId xmlns:p14="http://schemas.microsoft.com/office/powerpoint/2010/main" val="592754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Agreed upon teaching</a:t>
            </a:r>
            <a:r>
              <a:rPr lang="en-US" baseline="0" dirty="0" smtClean="0"/>
              <a:t> and learning </a:t>
            </a:r>
            <a:endParaRPr lang="en-US" dirty="0" smtClean="0"/>
          </a:p>
          <a:p>
            <a:r>
              <a:rPr lang="en-US" dirty="0" smtClean="0"/>
              <a:t>Assessment- Agreed upon pre knowledge to be assessed for each lesson/unit</a:t>
            </a:r>
          </a:p>
          <a:p>
            <a:r>
              <a:rPr lang="en-US" dirty="0" smtClean="0"/>
              <a:t>Rigor- Related to cognitive</a:t>
            </a:r>
            <a:r>
              <a:rPr lang="en-US" baseline="0" dirty="0" smtClean="0"/>
              <a:t> demands to assess learning (to include homework and make-up work)</a:t>
            </a:r>
            <a:endParaRPr lang="en-US" dirty="0"/>
          </a:p>
        </p:txBody>
      </p:sp>
      <p:sp>
        <p:nvSpPr>
          <p:cNvPr id="4" name="Slide Number Placeholder 3"/>
          <p:cNvSpPr>
            <a:spLocks noGrp="1"/>
          </p:cNvSpPr>
          <p:nvPr>
            <p:ph type="sldNum" sz="quarter" idx="10"/>
          </p:nvPr>
        </p:nvSpPr>
        <p:spPr/>
        <p:txBody>
          <a:bodyPr/>
          <a:lstStyle/>
          <a:p>
            <a:fld id="{FFFE57A2-C989-834D-B9B0-C7238FA8172F}" type="slidenum">
              <a:rPr lang="en-US" smtClean="0"/>
              <a:pPr/>
              <a:t>63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fontAlgn="auto">
              <a:spcBef>
                <a:spcPct val="0"/>
              </a:spcBef>
              <a:spcAft>
                <a:spcPts val="0"/>
              </a:spcAft>
              <a:defRPr/>
            </a:pPr>
            <a:r>
              <a:rPr lang="en-US" b="1" dirty="0" smtClean="0">
                <a:ea typeface="ＭＳ Ｐゴシック" pitchFamily="34" charset="-128"/>
                <a:cs typeface="+mn-cs"/>
              </a:rPr>
              <a:t>TTYP: Turn to your partner and talk about the similarities</a:t>
            </a:r>
            <a:r>
              <a:rPr lang="en-US" b="1" baseline="0" dirty="0" smtClean="0">
                <a:ea typeface="ＭＳ Ｐゴシック" pitchFamily="34" charset="-128"/>
                <a:cs typeface="+mn-cs"/>
              </a:rPr>
              <a:t> </a:t>
            </a:r>
            <a:r>
              <a:rPr lang="en-US" b="1" dirty="0" smtClean="0">
                <a:ea typeface="ＭＳ Ｐゴシック" pitchFamily="34" charset="-128"/>
                <a:cs typeface="+mn-cs"/>
              </a:rPr>
              <a:t>and differences between Blooms and Webb’s? </a:t>
            </a:r>
          </a:p>
          <a:p>
            <a:pPr fontAlgn="auto">
              <a:spcBef>
                <a:spcPct val="0"/>
              </a:spcBef>
              <a:spcAft>
                <a:spcPts val="0"/>
              </a:spcAft>
              <a:defRPr/>
            </a:pPr>
            <a:r>
              <a:rPr lang="en-US" b="1" dirty="0" smtClean="0">
                <a:ea typeface="ＭＳ Ｐゴシック" pitchFamily="34" charset="-128"/>
                <a:cs typeface="+mn-cs"/>
              </a:rPr>
              <a:t>Activity Type:</a:t>
            </a:r>
            <a:r>
              <a:rPr lang="en-US" dirty="0" smtClean="0">
                <a:ea typeface="ＭＳ Ｐゴシック" pitchFamily="34" charset="-128"/>
                <a:cs typeface="+mn-cs"/>
              </a:rPr>
              <a:t> Critical input</a:t>
            </a:r>
            <a:endParaRPr lang="en-US" b="1" dirty="0" smtClean="0">
              <a:ea typeface="ＭＳ Ｐゴシック" pitchFamily="34" charset="-128"/>
              <a:cs typeface="+mn-cs"/>
            </a:endParaRPr>
          </a:p>
          <a:p>
            <a:pPr fontAlgn="auto">
              <a:spcBef>
                <a:spcPct val="0"/>
              </a:spcBef>
              <a:spcAft>
                <a:spcPts val="0"/>
              </a:spcAft>
              <a:defRPr/>
            </a:pPr>
            <a:endParaRPr lang="en-US" dirty="0" smtClean="0">
              <a:ea typeface="ＭＳ Ｐゴシック" pitchFamily="34" charset="-128"/>
              <a:cs typeface="+mn-cs"/>
            </a:endParaRPr>
          </a:p>
        </p:txBody>
      </p:sp>
      <p:sp>
        <p:nvSpPr>
          <p:cNvPr id="3789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ea typeface="ＭＳ Ｐゴシック" charset="-128"/>
                <a:cs typeface="ＭＳ Ｐゴシック" charset="-128"/>
              </a:rPr>
              <a:t>LSI</a:t>
            </a:r>
          </a:p>
        </p:txBody>
      </p:sp>
      <p:sp>
        <p:nvSpPr>
          <p:cNvPr id="3789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a:ea typeface="ＭＳ Ｐゴシック" charset="-128"/>
              <a:cs typeface="ＭＳ Ｐゴシック" charset="-128"/>
            </a:endParaRPr>
          </a:p>
        </p:txBody>
      </p:sp>
      <p:sp>
        <p:nvSpPr>
          <p:cNvPr id="3789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ea typeface="ＭＳ Ｐゴシック" charset="-128"/>
                <a:cs typeface="ＭＳ Ｐゴシック" charset="-128"/>
              </a:rPr>
              <a:t>Copyright 2011 Learning Sciences International </a:t>
            </a:r>
          </a:p>
        </p:txBody>
      </p:sp>
      <p:sp>
        <p:nvSpPr>
          <p:cNvPr id="3789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CAC1E1-B91F-5149-A703-6C3B9C79355F}" type="slidenum">
              <a:rPr lang="en-US">
                <a:ea typeface="MS PGothic" charset="0"/>
                <a:cs typeface="MS PGothic" charset="0"/>
              </a:rPr>
              <a:pPr fontAlgn="base">
                <a:spcBef>
                  <a:spcPct val="0"/>
                </a:spcBef>
                <a:spcAft>
                  <a:spcPct val="0"/>
                </a:spcAft>
              </a:pPr>
              <a:t>66</a:t>
            </a:fld>
            <a:endParaRPr lang="en-US">
              <a:ea typeface="MS PGothic" charset="0"/>
              <a:cs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67</a:t>
            </a:fld>
            <a:endParaRPr lang="en-US"/>
          </a:p>
        </p:txBody>
      </p:sp>
    </p:spTree>
    <p:extLst>
      <p:ext uri="{BB962C8B-B14F-4D97-AF65-F5344CB8AC3E}">
        <p14:creationId xmlns:p14="http://schemas.microsoft.com/office/powerpoint/2010/main" val="2454524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Participants</a:t>
            </a:r>
            <a:r>
              <a:rPr lang="en-US" baseline="0" dirty="0" smtClean="0"/>
              <a:t> should complete the assessment plan section. They have already completed the scale section for their example.</a:t>
            </a: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361209-33C2-8343-B7ED-5350B4F0C942}" type="slidenum">
              <a:rPr lang="en-US">
                <a:ea typeface="ＭＳ Ｐゴシック" charset="-128"/>
                <a:cs typeface="ＭＳ Ｐゴシック" charset="-128"/>
              </a:rPr>
              <a:pPr fontAlgn="base">
                <a:spcBef>
                  <a:spcPct val="0"/>
                </a:spcBef>
                <a:spcAft>
                  <a:spcPct val="0"/>
                </a:spcAft>
              </a:pPr>
              <a:t>69</a:t>
            </a:fld>
            <a:endParaRPr lang="en-US">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activity is optional depending on how far the teams</a:t>
            </a:r>
            <a:r>
              <a:rPr lang="en-US" baseline="0" dirty="0" smtClean="0"/>
              <a:t> get on the first activity. </a:t>
            </a:r>
            <a:endParaRPr lang="en-US" dirty="0" smtClean="0"/>
          </a:p>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70</a:t>
            </a:fld>
            <a:endParaRPr lang="en-US"/>
          </a:p>
        </p:txBody>
      </p:sp>
    </p:spTree>
    <p:extLst>
      <p:ext uri="{BB962C8B-B14F-4D97-AF65-F5344CB8AC3E}">
        <p14:creationId xmlns:p14="http://schemas.microsoft.com/office/powerpoint/2010/main" val="906185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is also optional depending</a:t>
            </a:r>
            <a:r>
              <a:rPr lang="en-US" baseline="0" dirty="0" smtClean="0"/>
              <a:t> on time. </a:t>
            </a:r>
          </a:p>
          <a:p>
            <a:endParaRPr lang="en-US" baseline="0" dirty="0" smtClean="0"/>
          </a:p>
          <a:p>
            <a:r>
              <a:rPr lang="en-US" baseline="0" dirty="0" smtClean="0"/>
              <a:t>The work begins at around 2:30 </a:t>
            </a:r>
            <a:r>
              <a:rPr lang="en-US" baseline="0" smtClean="0"/>
              <a:t>into the video.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71</a:t>
            </a:fld>
            <a:endParaRPr lang="en-US"/>
          </a:p>
        </p:txBody>
      </p:sp>
    </p:spTree>
    <p:extLst>
      <p:ext uri="{BB962C8B-B14F-4D97-AF65-F5344CB8AC3E}">
        <p14:creationId xmlns:p14="http://schemas.microsoft.com/office/powerpoint/2010/main" val="3923573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Have participants stop and process this slide</a:t>
            </a:r>
          </a:p>
        </p:txBody>
      </p:sp>
      <p:sp>
        <p:nvSpPr>
          <p:cNvPr id="4813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59A97E-1BDE-E845-B847-870C4B21D7F2}" type="slidenum">
              <a:rPr lang="en-US" sz="1200">
                <a:latin typeface="Calibri" charset="0"/>
              </a:rPr>
              <a:pPr eaLnBrk="1" hangingPunct="1"/>
              <a:t>72</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section is optional depending</a:t>
            </a:r>
            <a:r>
              <a:rPr lang="en-US" baseline="0" dirty="0" smtClean="0"/>
              <a:t> available time. If time is an issue please go to slide 78 and proceed forward to the end of the day planning (slides 78-87). </a:t>
            </a:r>
            <a:endParaRPr lang="en-US" dirty="0" smtClean="0"/>
          </a:p>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74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for Learning vs. Responding to learning</a:t>
            </a:r>
            <a:endParaRPr lang="en-US" dirty="0"/>
          </a:p>
        </p:txBody>
      </p:sp>
      <p:sp>
        <p:nvSpPr>
          <p:cNvPr id="4" name="Slide Number Placeholder 3"/>
          <p:cNvSpPr>
            <a:spLocks noGrp="1"/>
          </p:cNvSpPr>
          <p:nvPr>
            <p:ph type="sldNum" sz="quarter" idx="10"/>
          </p:nvPr>
        </p:nvSpPr>
        <p:spPr/>
        <p:txBody>
          <a:bodyPr/>
          <a:lstStyle/>
          <a:p>
            <a:fld id="{CB98F189-C919-E84D-8FFB-7FAA91BDFF6A}" type="slidenum">
              <a:rPr lang="en-US" smtClean="0"/>
              <a:pPr/>
              <a:t>75</a:t>
            </a:fld>
            <a:endParaRPr lang="en-US"/>
          </a:p>
        </p:txBody>
      </p:sp>
    </p:spTree>
    <p:extLst>
      <p:ext uri="{BB962C8B-B14F-4D97-AF65-F5344CB8AC3E}">
        <p14:creationId xmlns:p14="http://schemas.microsoft.com/office/powerpoint/2010/main" val="716399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Highlighted elements are essential for CCSS. These</a:t>
            </a:r>
            <a:r>
              <a:rPr lang="en-US" baseline="0" dirty="0" smtClean="0"/>
              <a:t> are categories of strategies. </a:t>
            </a:r>
            <a:endParaRPr lang="en-US" dirty="0"/>
          </a:p>
        </p:txBody>
      </p:sp>
      <p:sp>
        <p:nvSpPr>
          <p:cNvPr id="1536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a:solidFill>
                  <a:srgbClr val="000000"/>
                </a:solidFill>
                <a:ea typeface="ＭＳ Ｐゴシック" charset="-128"/>
                <a:cs typeface="ＭＳ Ｐゴシック" charset="-128"/>
              </a:rPr>
              <a:t>LSI</a:t>
            </a:r>
          </a:p>
        </p:txBody>
      </p:sp>
      <p:sp>
        <p:nvSpPr>
          <p:cNvPr id="15365"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a:solidFill>
                <a:srgbClr val="000000"/>
              </a:solidFill>
              <a:ea typeface="ＭＳ Ｐゴシック" charset="-128"/>
              <a:cs typeface="ＭＳ Ｐゴシック" charset="-128"/>
            </a:endParaRPr>
          </a:p>
        </p:txBody>
      </p:sp>
      <p:sp>
        <p:nvSpPr>
          <p:cNvPr id="15366"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srgbClr val="000000"/>
                </a:solidFill>
                <a:ea typeface="ＭＳ Ｐゴシック" charset="-128"/>
                <a:cs typeface="ＭＳ Ｐゴシック" charset="-128"/>
              </a:rPr>
              <a:t>Copyright 2011 Learning Sciences International </a:t>
            </a:r>
          </a:p>
        </p:txBody>
      </p:sp>
      <p:sp>
        <p:nvSpPr>
          <p:cNvPr id="15367"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C5982A-5FCA-8C4F-95F1-5B43844D97BC}" type="slidenum">
              <a:rPr lang="en-US">
                <a:solidFill>
                  <a:srgbClr val="000000"/>
                </a:solidFill>
                <a:ea typeface="MS PGothic" charset="0"/>
                <a:cs typeface="MS PGothic" charset="0"/>
              </a:rPr>
              <a:pPr fontAlgn="base">
                <a:spcBef>
                  <a:spcPct val="0"/>
                </a:spcBef>
                <a:spcAft>
                  <a:spcPct val="0"/>
                </a:spcAft>
              </a:pPr>
              <a:t>76</a:t>
            </a:fld>
            <a:endParaRPr lang="en-US">
              <a:solidFill>
                <a:srgbClr val="000000"/>
              </a:solidFill>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activity/discussion. Should be recall from day 1. Encourage participants</a:t>
            </a:r>
            <a:r>
              <a:rPr lang="en-US" baseline="0" dirty="0" smtClean="0"/>
              <a:t> to look back at their Day 1 </a:t>
            </a:r>
            <a:r>
              <a:rPr lang="en-US" baseline="0" dirty="0" err="1" smtClean="0"/>
              <a:t>ppt</a:t>
            </a:r>
            <a:r>
              <a:rPr lang="en-US" baseline="0" dirty="0" smtClean="0"/>
              <a:t> handout. Do not take longer than 10 minutes</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9</a:t>
            </a:fld>
            <a:endParaRPr lang="en-US"/>
          </a:p>
        </p:txBody>
      </p:sp>
    </p:spTree>
    <p:extLst>
      <p:ext uri="{BB962C8B-B14F-4D97-AF65-F5344CB8AC3E}">
        <p14:creationId xmlns:p14="http://schemas.microsoft.com/office/powerpoint/2010/main" val="3682829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19642-6D2A-4D41-AB25-A24A495798F6}" type="slidenum">
              <a:rPr lang="en-US" smtClean="0">
                <a:solidFill>
                  <a:prstClr val="black"/>
                </a:solidFill>
                <a:latin typeface="Calibri"/>
              </a:rPr>
              <a:pPr/>
              <a:t>77</a:t>
            </a:fld>
            <a:endParaRPr lang="en-US" dirty="0">
              <a:solidFill>
                <a:prstClr val="black"/>
              </a:solidFill>
              <a:latin typeface="Calibri"/>
            </a:endParaRPr>
          </a:p>
        </p:txBody>
      </p:sp>
    </p:spTree>
    <p:extLst>
      <p:ext uri="{BB962C8B-B14F-4D97-AF65-F5344CB8AC3E}">
        <p14:creationId xmlns:p14="http://schemas.microsoft.com/office/powerpoint/2010/main" val="3237984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19642-6D2A-4D41-AB25-A24A495798F6}" type="slidenum">
              <a:rPr lang="en-US" smtClean="0">
                <a:solidFill>
                  <a:prstClr val="black"/>
                </a:solidFill>
                <a:latin typeface="Calibri"/>
              </a:rPr>
              <a:pPr/>
              <a:t>78</a:t>
            </a:fld>
            <a:endParaRPr lang="en-US" dirty="0">
              <a:solidFill>
                <a:prstClr val="black"/>
              </a:solidFill>
              <a:latin typeface="Calibri"/>
            </a:endParaRPr>
          </a:p>
        </p:txBody>
      </p:sp>
    </p:spTree>
    <p:extLst>
      <p:ext uri="{BB962C8B-B14F-4D97-AF65-F5344CB8AC3E}">
        <p14:creationId xmlns:p14="http://schemas.microsoft.com/office/powerpoint/2010/main" val="1759791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319642-6D2A-4D41-AB25-A24A495798F6}" type="slidenum">
              <a:rPr lang="en-US" smtClean="0"/>
              <a:pPr/>
              <a:t>79</a:t>
            </a:fld>
            <a:endParaRPr lang="en-US" dirty="0"/>
          </a:p>
        </p:txBody>
      </p:sp>
    </p:spTree>
    <p:extLst>
      <p:ext uri="{BB962C8B-B14F-4D97-AF65-F5344CB8AC3E}">
        <p14:creationId xmlns:p14="http://schemas.microsoft.com/office/powerpoint/2010/main" val="4175353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section is optional depending</a:t>
            </a:r>
            <a:r>
              <a:rPr lang="en-US" baseline="0" dirty="0" smtClean="0"/>
              <a:t> available time. If time is an issue please go to slide 78 and proceed forward to the end of the day planning (slides 78-87).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80</a:t>
            </a:fld>
            <a:endParaRPr lang="en-US"/>
          </a:p>
        </p:txBody>
      </p:sp>
    </p:spTree>
    <p:extLst>
      <p:ext uri="{BB962C8B-B14F-4D97-AF65-F5344CB8AC3E}">
        <p14:creationId xmlns:p14="http://schemas.microsoft.com/office/powerpoint/2010/main" val="2319246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Post rating for facilitators</a:t>
            </a:r>
          </a:p>
        </p:txBody>
      </p:sp>
      <p:sp>
        <p:nvSpPr>
          <p:cNvPr id="4" name="Slide Number Placeholder 3"/>
          <p:cNvSpPr>
            <a:spLocks noGrp="1"/>
          </p:cNvSpPr>
          <p:nvPr>
            <p:ph type="sldNum" sz="quarter" idx="10"/>
          </p:nvPr>
        </p:nvSpPr>
        <p:spPr/>
        <p:txBody>
          <a:bodyPr/>
          <a:lstStyle/>
          <a:p>
            <a:fld id="{CB98F189-C919-E84D-8FFB-7FAA91BDFF6A}" type="slidenum">
              <a:rPr lang="en-US" smtClean="0"/>
              <a:pPr/>
              <a:t>82</a:t>
            </a:fld>
            <a:endParaRPr lang="en-US"/>
          </a:p>
        </p:txBody>
      </p:sp>
    </p:spTree>
    <p:extLst>
      <p:ext uri="{BB962C8B-B14F-4D97-AF65-F5344CB8AC3E}">
        <p14:creationId xmlns:p14="http://schemas.microsoft.com/office/powerpoint/2010/main" val="318719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advocating</a:t>
            </a:r>
            <a:r>
              <a:rPr lang="en-US" baseline="0" dirty="0" smtClean="0"/>
              <a:t> </a:t>
            </a:r>
            <a:r>
              <a:rPr lang="en-US" dirty="0" smtClean="0"/>
              <a:t>for everyone doing the same thing</a:t>
            </a:r>
            <a:r>
              <a:rPr lang="en-US" baseline="0" dirty="0" smtClean="0"/>
              <a:t> instructionally. We are advocating for a discussion and common understanding of instructional practices. Professional </a:t>
            </a:r>
            <a:endParaRPr lang="en-US" dirty="0"/>
          </a:p>
        </p:txBody>
      </p:sp>
      <p:sp>
        <p:nvSpPr>
          <p:cNvPr id="4" name="Slide Number Placeholder 3"/>
          <p:cNvSpPr>
            <a:spLocks noGrp="1"/>
          </p:cNvSpPr>
          <p:nvPr>
            <p:ph type="sldNum" sz="quarter" idx="10"/>
          </p:nvPr>
        </p:nvSpPr>
        <p:spPr/>
        <p:txBody>
          <a:bodyPr/>
          <a:lstStyle/>
          <a:p>
            <a:fld id="{1FCE3427-2CF5-8F40-AC8B-6A610BB5931D}" type="slidenum">
              <a:rPr lang="en-US" smtClean="0"/>
              <a:pPr/>
              <a:t>87</a:t>
            </a:fld>
            <a:endParaRPr lang="en-US"/>
          </a:p>
        </p:txBody>
      </p:sp>
    </p:spTree>
    <p:extLst>
      <p:ext uri="{BB962C8B-B14F-4D97-AF65-F5344CB8AC3E}">
        <p14:creationId xmlns:p14="http://schemas.microsoft.com/office/powerpoint/2010/main" val="2407075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90</a:t>
            </a:fld>
            <a:endParaRPr lang="en-US"/>
          </a:p>
        </p:txBody>
      </p:sp>
    </p:spTree>
    <p:extLst>
      <p:ext uri="{BB962C8B-B14F-4D97-AF65-F5344CB8AC3E}">
        <p14:creationId xmlns:p14="http://schemas.microsoft.com/office/powerpoint/2010/main" val="3367692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 teams 2-3 minutes to gain consensus and share responses.</a:t>
            </a:r>
          </a:p>
        </p:txBody>
      </p:sp>
      <p:sp>
        <p:nvSpPr>
          <p:cNvPr id="4" name="Slide Number Placeholder 3"/>
          <p:cNvSpPr>
            <a:spLocks noGrp="1"/>
          </p:cNvSpPr>
          <p:nvPr>
            <p:ph type="sldNum" sz="quarter" idx="10"/>
          </p:nvPr>
        </p:nvSpPr>
        <p:spPr/>
        <p:txBody>
          <a:bodyPr/>
          <a:lstStyle/>
          <a:p>
            <a:fld id="{126E8778-1E26-994C-B3A4-9225D322A720}" type="slidenum">
              <a:rPr lang="en-US" smtClean="0"/>
              <a:pPr/>
              <a:t>10</a:t>
            </a:fld>
            <a:endParaRPr lang="en-US"/>
          </a:p>
        </p:txBody>
      </p:sp>
    </p:spTree>
    <p:extLst>
      <p:ext uri="{BB962C8B-B14F-4D97-AF65-F5344CB8AC3E}">
        <p14:creationId xmlns:p14="http://schemas.microsoft.com/office/powerpoint/2010/main" val="394118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11</a:t>
            </a:fld>
            <a:endParaRPr lang="en-US"/>
          </a:p>
        </p:txBody>
      </p:sp>
    </p:spTree>
    <p:extLst>
      <p:ext uri="{BB962C8B-B14F-4D97-AF65-F5344CB8AC3E}">
        <p14:creationId xmlns:p14="http://schemas.microsoft.com/office/powerpoint/2010/main" val="250690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selected</a:t>
            </a:r>
            <a:r>
              <a:rPr lang="en-US" baseline="0" dirty="0" smtClean="0"/>
              <a:t> teams share their communication plan. Have another team listen to the plan for the purpose of </a:t>
            </a:r>
            <a:r>
              <a:rPr lang="en-US" b="1" baseline="0" dirty="0" smtClean="0"/>
              <a:t>asking a question. </a:t>
            </a:r>
            <a:endParaRPr lang="en-US" b="1"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12</a:t>
            </a:fld>
            <a:endParaRPr lang="en-US"/>
          </a:p>
        </p:txBody>
      </p:sp>
    </p:spTree>
    <p:extLst>
      <p:ext uri="{BB962C8B-B14F-4D97-AF65-F5344CB8AC3E}">
        <p14:creationId xmlns:p14="http://schemas.microsoft.com/office/powerpoint/2010/main" val="157536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transition</a:t>
            </a:r>
            <a:r>
              <a:rPr lang="en-US" baseline="0" dirty="0" smtClean="0"/>
              <a:t> to common core standards. As we talk about PLCs and the work that PLCs will engage in, we need to think about how CCSS changes some of our conversations. Some of the conversation stays the same, we focus on standards. However, as the standards change, it has implications for the entire system. </a:t>
            </a:r>
            <a:endParaRPr lang="en-US" dirty="0"/>
          </a:p>
        </p:txBody>
      </p:sp>
      <p:sp>
        <p:nvSpPr>
          <p:cNvPr id="4" name="Slide Number Placeholder 3"/>
          <p:cNvSpPr>
            <a:spLocks noGrp="1"/>
          </p:cNvSpPr>
          <p:nvPr>
            <p:ph type="sldNum" sz="quarter" idx="10"/>
          </p:nvPr>
        </p:nvSpPr>
        <p:spPr/>
        <p:txBody>
          <a:bodyPr/>
          <a:lstStyle/>
          <a:p>
            <a:fld id="{126E8778-1E26-994C-B3A4-9225D322A720}" type="slidenum">
              <a:rPr lang="en-US" smtClean="0"/>
              <a:pPr/>
              <a:t>13</a:t>
            </a:fld>
            <a:endParaRPr lang="en-US"/>
          </a:p>
        </p:txBody>
      </p:sp>
    </p:spTree>
    <p:extLst>
      <p:ext uri="{BB962C8B-B14F-4D97-AF65-F5344CB8AC3E}">
        <p14:creationId xmlns:p14="http://schemas.microsoft.com/office/powerpoint/2010/main" val="193855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380975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214509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3086628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Elements - Clip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1"/>
            <a:ext cx="6858000" cy="715962"/>
          </a:xfrm>
        </p:spPr>
        <p:txBody>
          <a:bodyPr>
            <a:normAutofit/>
          </a:bodyPr>
          <a:lstStyle>
            <a:lvl1pPr algn="ctr">
              <a:defRPr sz="3600">
                <a:solidFill>
                  <a:schemeClr val="bg1">
                    <a:lumMod val="6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878644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66800" y="3810000"/>
            <a:ext cx="5181600" cy="1295400"/>
          </a:xfrm>
        </p:spPr>
        <p:txBody>
          <a:bodyPr>
            <a:normAutofit fontScale="90000"/>
          </a:bodyPr>
          <a:lstStyle>
            <a:lvl1pPr>
              <a:defRPr sz="2700">
                <a:solidFill>
                  <a:srgbClr val="E3410F"/>
                </a:solidFill>
              </a:defRPr>
            </a:lvl1pPr>
          </a:lstStyle>
          <a:p>
            <a:r>
              <a:rPr lang="en-US" sz="4000" smtClean="0"/>
              <a:t>Click to edit Master title style</a:t>
            </a:r>
            <a:endParaRPr lang="en-US" dirty="0">
              <a:solidFill>
                <a:srgbClr val="34464C"/>
              </a:solidFill>
            </a:endParaRPr>
          </a:p>
        </p:txBody>
      </p:sp>
      <p:sp>
        <p:nvSpPr>
          <p:cNvPr id="3"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42122207"/>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Content Placeholder 2"/>
          <p:cNvSpPr>
            <a:spLocks noGrp="1"/>
          </p:cNvSpPr>
          <p:nvPr>
            <p:ph idx="1"/>
          </p:nvPr>
        </p:nvSpPr>
        <p:spPr>
          <a:xfrm>
            <a:off x="1066800" y="1600200"/>
            <a:ext cx="7467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514600" y="274638"/>
            <a:ext cx="4648200" cy="944562"/>
          </a:xfrm>
        </p:spPr>
        <p:txBody>
          <a:bodyPr anchor="ctr"/>
          <a:lstStyle/>
          <a:p>
            <a:r>
              <a:rPr lang="en-US" smtClean="0"/>
              <a:t>Click to edit Master title style</a:t>
            </a:r>
            <a:endParaRPr lang="en-US" dirty="0"/>
          </a:p>
        </p:txBody>
      </p:sp>
    </p:spTree>
    <p:extLst>
      <p:ext uri="{BB962C8B-B14F-4D97-AF65-F5344CB8AC3E}">
        <p14:creationId xmlns:p14="http://schemas.microsoft.com/office/powerpoint/2010/main" val="201075682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4648200" cy="944562"/>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4906615"/>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rgbClr val="34464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7010400" y="6400800"/>
            <a:ext cx="2133600" cy="365125"/>
          </a:xfrm>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Slide Number Placeholder 5"/>
          <p:cNvSpPr txBox="1">
            <a:spLocks/>
          </p:cNvSpPr>
          <p:nvPr/>
        </p:nvSpPr>
        <p:spPr>
          <a:xfrm>
            <a:off x="-1600200" y="647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394304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4343400" cy="11731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98637"/>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Content Placeholder 2"/>
          <p:cNvSpPr>
            <a:spLocks noGrp="1"/>
          </p:cNvSpPr>
          <p:nvPr>
            <p:ph sz="half" idx="13"/>
          </p:nvPr>
        </p:nvSpPr>
        <p:spPr>
          <a:xfrm>
            <a:off x="4724400" y="1798637"/>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txBox="1">
            <a:spLocks/>
          </p:cNvSpPr>
          <p:nvPr/>
        </p:nvSpPr>
        <p:spPr>
          <a:xfrm>
            <a:off x="-1600200" y="647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645931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1733550"/>
            <a:ext cx="3354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2373312"/>
            <a:ext cx="3354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idx="13"/>
          </p:nvPr>
        </p:nvSpPr>
        <p:spPr>
          <a:xfrm>
            <a:off x="4646612" y="1722437"/>
            <a:ext cx="3354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3"/>
          <p:cNvSpPr>
            <a:spLocks noGrp="1"/>
          </p:cNvSpPr>
          <p:nvPr>
            <p:ph sz="half" idx="14"/>
          </p:nvPr>
        </p:nvSpPr>
        <p:spPr>
          <a:xfrm>
            <a:off x="4646612" y="2362199"/>
            <a:ext cx="3354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25291648"/>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295400"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442365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381147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xit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37229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lum/>
          </a:blip>
          <a:srcRect/>
          <a:stretch>
            <a:fillRect r="-8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2746664"/>
            <a:ext cx="5181600" cy="1295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dist="35921" dir="2700000" algn="ctr" rotWithShape="0">
                    <a:schemeClr val="bg2">
                      <a:alpha val="99962"/>
                    </a:schemeClr>
                  </a:outerShdw>
                </a:effectLst>
              </a14:hiddenEffects>
            </a:ext>
          </a:extLst>
        </p:spPr>
        <p:txBody>
          <a:bodyPr/>
          <a:lstStyle>
            <a:lvl1pPr algn="l">
              <a:defRPr sz="2800" baseline="0">
                <a:solidFill>
                  <a:srgbClr val="E3410F"/>
                </a:solidFill>
                <a:latin typeface="Arial-BoldMT" pitchFamily="16" charset="0"/>
              </a:defRPr>
            </a:lvl1pPr>
          </a:lstStyle>
          <a:p>
            <a:pPr lvl="0"/>
            <a:r>
              <a:rPr lang="en-US" noProof="0" smtClean="0"/>
              <a:t>Click to edit Master title style</a:t>
            </a:r>
            <a:endParaRPr lang="en-US" noProof="0" dirty="0" smtClean="0"/>
          </a:p>
        </p:txBody>
      </p:sp>
      <p:sp>
        <p:nvSpPr>
          <p:cNvPr id="4099" name="Rectangle 3"/>
          <p:cNvSpPr>
            <a:spLocks noGrp="1" noChangeArrowheads="1"/>
          </p:cNvSpPr>
          <p:nvPr>
            <p:ph type="subTitle" idx="1"/>
          </p:nvPr>
        </p:nvSpPr>
        <p:spPr>
          <a:xfrm>
            <a:off x="1752600" y="4267200"/>
            <a:ext cx="5181600" cy="7654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dist="35921" dir="2700000" algn="ctr" rotWithShape="0">
                    <a:schemeClr val="bg2">
                      <a:alpha val="99962"/>
                    </a:schemeClr>
                  </a:outerShdw>
                </a:effectLst>
              </a14:hiddenEffects>
            </a:ext>
          </a:extLst>
        </p:spPr>
        <p:txBody>
          <a:bodyPr/>
          <a:lstStyle>
            <a:lvl1pPr marL="0" indent="0" algn="l">
              <a:buFont typeface="Times" pitchFamily="16" charset="0"/>
              <a:buNone/>
              <a:defRPr sz="2000" baseline="0">
                <a:solidFill>
                  <a:srgbClr val="34464C"/>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1439643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6714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9575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3168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28600" y="6629400"/>
            <a:ext cx="1828800" cy="304800"/>
          </a:xfrm>
          <a:prstGeom prst="rect">
            <a:avLst/>
          </a:prstGeom>
          <a:noFill/>
          <a:ln>
            <a:noFill/>
          </a:ln>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defTabSz="914400" eaLnBrk="1" hangingPunct="1">
              <a:defRPr/>
            </a:pPr>
            <a:r>
              <a:rPr lang="en-US" sz="700" dirty="0" smtClean="0">
                <a:solidFill>
                  <a:prstClr val="white"/>
                </a:solidFill>
                <a:cs typeface="Arial" pitchFamily="34" charset="0"/>
              </a:rPr>
              <a:t>© 2010 Learning Sciences International  </a:t>
            </a:r>
          </a:p>
          <a:p>
            <a:pPr defTabSz="914400" eaLnBrk="1" hangingPunct="1">
              <a:defRPr/>
            </a:pPr>
            <a:endParaRPr lang="en-US" sz="700" dirty="0" smtClean="0">
              <a:solidFill>
                <a:prstClr val="black"/>
              </a:solidFill>
              <a:cs typeface="Arial" pitchFamily="34" charset="0"/>
            </a:endParaRPr>
          </a:p>
        </p:txBody>
      </p:sp>
      <p:sp>
        <p:nvSpPr>
          <p:cNvPr id="4" name="TextBox 3"/>
          <p:cNvSpPr txBox="1">
            <a:spLocks noChangeArrowheads="1"/>
          </p:cNvSpPr>
          <p:nvPr userDrawn="1"/>
        </p:nvSpPr>
        <p:spPr bwMode="auto">
          <a:xfrm>
            <a:off x="2057400" y="6629400"/>
            <a:ext cx="2971800" cy="320675"/>
          </a:xfrm>
          <a:prstGeom prst="rect">
            <a:avLst/>
          </a:prstGeom>
          <a:noFill/>
          <a:ln>
            <a:noFill/>
          </a:ln>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defTabSz="914400" eaLnBrk="1" hangingPunct="1">
              <a:defRPr/>
            </a:pPr>
            <a:r>
              <a:rPr lang="en-US" sz="800" b="1" dirty="0" smtClean="0">
                <a:solidFill>
                  <a:prstClr val="white"/>
                </a:solidFill>
                <a:cs typeface="Arial" pitchFamily="34" charset="0"/>
              </a:rPr>
              <a:t>877.411.7114          www.iObservation.com</a:t>
            </a:r>
          </a:p>
          <a:p>
            <a:pPr defTabSz="914400" eaLnBrk="1" hangingPunct="1">
              <a:defRPr/>
            </a:pPr>
            <a:endParaRPr lang="en-US" sz="700" dirty="0" smtClean="0">
              <a:solidFill>
                <a:prstClr val="black"/>
              </a:solidFill>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2317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1139C0-07E6-4189-86A4-B2D787597E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4" name="Title Placeholder 1"/>
          <p:cNvSpPr>
            <a:spLocks noGrp="1"/>
          </p:cNvSpPr>
          <p:nvPr>
            <p:ph type="title"/>
          </p:nvPr>
        </p:nvSpPr>
        <p:spPr>
          <a:xfrm>
            <a:off x="838200" y="914400"/>
            <a:ext cx="8305800" cy="117316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5" name="Text Placeholder 2"/>
          <p:cNvSpPr>
            <a:spLocks noGrp="1"/>
          </p:cNvSpPr>
          <p:nvPr>
            <p:ph idx="1"/>
          </p:nvPr>
        </p:nvSpPr>
        <p:spPr>
          <a:xfrm>
            <a:off x="838200" y="2209800"/>
            <a:ext cx="82296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0503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ictur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9B433-83C8-439E-949C-6329024E976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Title Placeholder 1"/>
          <p:cNvSpPr>
            <a:spLocks noGrp="1"/>
          </p:cNvSpPr>
          <p:nvPr>
            <p:ph type="title"/>
          </p:nvPr>
        </p:nvSpPr>
        <p:spPr>
          <a:xfrm>
            <a:off x="1066800" y="914400"/>
            <a:ext cx="7696200" cy="117316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9" name="Text Placeholder 2"/>
          <p:cNvSpPr>
            <a:spLocks noGrp="1"/>
          </p:cNvSpPr>
          <p:nvPr>
            <p:ph idx="1"/>
          </p:nvPr>
        </p:nvSpPr>
        <p:spPr>
          <a:xfrm>
            <a:off x="1066800" y="2209800"/>
            <a:ext cx="82296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3284654"/>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66800" y="3810000"/>
            <a:ext cx="5181600" cy="1295400"/>
          </a:xfrm>
        </p:spPr>
        <p:txBody>
          <a:bodyPr>
            <a:normAutofit fontScale="90000"/>
          </a:bodyPr>
          <a:lstStyle>
            <a:lvl1pPr>
              <a:defRPr sz="2700">
                <a:solidFill>
                  <a:srgbClr val="E3410F"/>
                </a:solidFill>
              </a:defRPr>
            </a:lvl1pPr>
          </a:lstStyle>
          <a:p>
            <a:r>
              <a:rPr lang="en-US" sz="4000" smtClean="0"/>
              <a:t>Click to edit Master title style</a:t>
            </a:r>
            <a:endParaRPr lang="en-US" dirty="0">
              <a:solidFill>
                <a:srgbClr val="34464C"/>
              </a:solidFill>
            </a:endParaRPr>
          </a:p>
        </p:txBody>
      </p:sp>
      <p:sp>
        <p:nvSpPr>
          <p:cNvPr id="3"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52366144"/>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Content Placeholder 2"/>
          <p:cNvSpPr>
            <a:spLocks noGrp="1"/>
          </p:cNvSpPr>
          <p:nvPr>
            <p:ph idx="1"/>
          </p:nvPr>
        </p:nvSpPr>
        <p:spPr>
          <a:xfrm>
            <a:off x="1066800" y="1600200"/>
            <a:ext cx="7467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514600" y="274638"/>
            <a:ext cx="4648200" cy="944562"/>
          </a:xfrm>
        </p:spPr>
        <p:txBody>
          <a:bodyPr anchor="ctr"/>
          <a:lstStyle/>
          <a:p>
            <a:r>
              <a:rPr lang="en-US" smtClean="0"/>
              <a:t>Click to edit Master title style</a:t>
            </a:r>
            <a:endParaRPr lang="en-US" dirty="0"/>
          </a:p>
        </p:txBody>
      </p:sp>
    </p:spTree>
    <p:extLst>
      <p:ext uri="{BB962C8B-B14F-4D97-AF65-F5344CB8AC3E}">
        <p14:creationId xmlns:p14="http://schemas.microsoft.com/office/powerpoint/2010/main" val="41819389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3131654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4648200" cy="944562"/>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2477795"/>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rgbClr val="34464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7010400" y="6400800"/>
            <a:ext cx="2133600" cy="365125"/>
          </a:xfrm>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Slide Number Placeholder 5"/>
          <p:cNvSpPr txBox="1">
            <a:spLocks/>
          </p:cNvSpPr>
          <p:nvPr/>
        </p:nvSpPr>
        <p:spPr>
          <a:xfrm>
            <a:off x="-1600200" y="647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7098923"/>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4343400" cy="11731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98637"/>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Content Placeholder 2"/>
          <p:cNvSpPr>
            <a:spLocks noGrp="1"/>
          </p:cNvSpPr>
          <p:nvPr>
            <p:ph sz="half" idx="13"/>
          </p:nvPr>
        </p:nvSpPr>
        <p:spPr>
          <a:xfrm>
            <a:off x="4724400" y="1798637"/>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txBox="1">
            <a:spLocks/>
          </p:cNvSpPr>
          <p:nvPr/>
        </p:nvSpPr>
        <p:spPr>
          <a:xfrm>
            <a:off x="-1600200" y="647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8254445"/>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1733550"/>
            <a:ext cx="3354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2373312"/>
            <a:ext cx="3354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idx="13"/>
          </p:nvPr>
        </p:nvSpPr>
        <p:spPr>
          <a:xfrm>
            <a:off x="4646612" y="1722437"/>
            <a:ext cx="3354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3"/>
          <p:cNvSpPr>
            <a:spLocks noGrp="1"/>
          </p:cNvSpPr>
          <p:nvPr>
            <p:ph sz="half" idx="14"/>
          </p:nvPr>
        </p:nvSpPr>
        <p:spPr>
          <a:xfrm>
            <a:off x="4646612" y="2362199"/>
            <a:ext cx="3354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18691541"/>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295400"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0286943"/>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xit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837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lum/>
          </a:blip>
          <a:srcRect/>
          <a:stretch>
            <a:fillRect r="-8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2746664"/>
            <a:ext cx="5181600" cy="1295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dist="35921" dir="2700000" algn="ctr" rotWithShape="0">
                    <a:schemeClr val="bg2">
                      <a:alpha val="99962"/>
                    </a:schemeClr>
                  </a:outerShdw>
                </a:effectLst>
              </a14:hiddenEffects>
            </a:ext>
          </a:extLst>
        </p:spPr>
        <p:txBody>
          <a:bodyPr/>
          <a:lstStyle>
            <a:lvl1pPr algn="l">
              <a:defRPr sz="2800" baseline="0">
                <a:solidFill>
                  <a:srgbClr val="E3410F"/>
                </a:solidFill>
                <a:latin typeface="Arial-BoldMT" pitchFamily="16" charset="0"/>
              </a:defRPr>
            </a:lvl1pPr>
          </a:lstStyle>
          <a:p>
            <a:pPr lvl="0"/>
            <a:r>
              <a:rPr lang="en-US" noProof="0" smtClean="0"/>
              <a:t>Click to edit Master title style</a:t>
            </a:r>
            <a:endParaRPr lang="en-US" noProof="0" dirty="0" smtClean="0"/>
          </a:p>
        </p:txBody>
      </p:sp>
      <p:sp>
        <p:nvSpPr>
          <p:cNvPr id="4099" name="Rectangle 3"/>
          <p:cNvSpPr>
            <a:spLocks noGrp="1" noChangeArrowheads="1"/>
          </p:cNvSpPr>
          <p:nvPr>
            <p:ph type="subTitle" idx="1"/>
          </p:nvPr>
        </p:nvSpPr>
        <p:spPr>
          <a:xfrm>
            <a:off x="1752600" y="4267200"/>
            <a:ext cx="5181600" cy="7654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dist="35921" dir="2700000" algn="ctr" rotWithShape="0">
                    <a:schemeClr val="bg2">
                      <a:alpha val="99962"/>
                    </a:schemeClr>
                  </a:outerShdw>
                </a:effectLst>
              </a14:hiddenEffects>
            </a:ext>
          </a:extLst>
        </p:spPr>
        <p:txBody>
          <a:bodyPr/>
          <a:lstStyle>
            <a:lvl1pPr marL="0" indent="0" algn="l">
              <a:buFont typeface="Times" pitchFamily="16" charset="0"/>
              <a:buNone/>
              <a:defRPr sz="2000" baseline="0">
                <a:solidFill>
                  <a:srgbClr val="34464C"/>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3517530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6112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3670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1221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2037753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28600" y="6629400"/>
            <a:ext cx="1828800" cy="304800"/>
          </a:xfrm>
          <a:prstGeom prst="rect">
            <a:avLst/>
          </a:prstGeom>
          <a:noFill/>
          <a:ln>
            <a:noFill/>
          </a:ln>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defTabSz="914400" eaLnBrk="1" hangingPunct="1">
              <a:defRPr/>
            </a:pPr>
            <a:r>
              <a:rPr lang="en-US" sz="700" dirty="0" smtClean="0">
                <a:solidFill>
                  <a:prstClr val="white"/>
                </a:solidFill>
                <a:cs typeface="Arial" pitchFamily="34" charset="0"/>
              </a:rPr>
              <a:t>© 2010 Learning Sciences International  </a:t>
            </a:r>
          </a:p>
          <a:p>
            <a:pPr defTabSz="914400" eaLnBrk="1" hangingPunct="1">
              <a:defRPr/>
            </a:pPr>
            <a:endParaRPr lang="en-US" sz="700" dirty="0" smtClean="0">
              <a:solidFill>
                <a:prstClr val="black"/>
              </a:solidFill>
              <a:cs typeface="Arial" pitchFamily="34" charset="0"/>
            </a:endParaRPr>
          </a:p>
        </p:txBody>
      </p:sp>
      <p:sp>
        <p:nvSpPr>
          <p:cNvPr id="4" name="TextBox 3"/>
          <p:cNvSpPr txBox="1">
            <a:spLocks noChangeArrowheads="1"/>
          </p:cNvSpPr>
          <p:nvPr userDrawn="1"/>
        </p:nvSpPr>
        <p:spPr bwMode="auto">
          <a:xfrm>
            <a:off x="2057400" y="6629400"/>
            <a:ext cx="2971800" cy="320675"/>
          </a:xfrm>
          <a:prstGeom prst="rect">
            <a:avLst/>
          </a:prstGeom>
          <a:noFill/>
          <a:ln>
            <a:noFill/>
          </a:ln>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defTabSz="914400" eaLnBrk="1" hangingPunct="1">
              <a:defRPr/>
            </a:pPr>
            <a:r>
              <a:rPr lang="en-US" sz="800" b="1" dirty="0" smtClean="0">
                <a:solidFill>
                  <a:prstClr val="white"/>
                </a:solidFill>
                <a:cs typeface="Arial" pitchFamily="34" charset="0"/>
              </a:rPr>
              <a:t>877.411.7114          www.iObservation.com</a:t>
            </a:r>
          </a:p>
          <a:p>
            <a:pPr defTabSz="914400" eaLnBrk="1" hangingPunct="1">
              <a:defRPr/>
            </a:pPr>
            <a:endParaRPr lang="en-US" sz="700" dirty="0" smtClean="0">
              <a:solidFill>
                <a:prstClr val="black"/>
              </a:solidFill>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72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D1139C0-07E6-4189-86A4-B2D787597E3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4" name="Title Placeholder 1"/>
          <p:cNvSpPr>
            <a:spLocks noGrp="1"/>
          </p:cNvSpPr>
          <p:nvPr>
            <p:ph type="title"/>
          </p:nvPr>
        </p:nvSpPr>
        <p:spPr>
          <a:xfrm>
            <a:off x="838200" y="914400"/>
            <a:ext cx="8305800" cy="117316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5" name="Text Placeholder 2"/>
          <p:cNvSpPr>
            <a:spLocks noGrp="1"/>
          </p:cNvSpPr>
          <p:nvPr>
            <p:ph idx="1"/>
          </p:nvPr>
        </p:nvSpPr>
        <p:spPr>
          <a:xfrm>
            <a:off x="838200" y="2209800"/>
            <a:ext cx="82296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2390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Pictur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9B433-83C8-439E-949C-6329024E976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Title Placeholder 1"/>
          <p:cNvSpPr>
            <a:spLocks noGrp="1"/>
          </p:cNvSpPr>
          <p:nvPr>
            <p:ph type="title"/>
          </p:nvPr>
        </p:nvSpPr>
        <p:spPr>
          <a:xfrm>
            <a:off x="1066800" y="914400"/>
            <a:ext cx="7696200" cy="117316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9" name="Text Placeholder 2"/>
          <p:cNvSpPr>
            <a:spLocks noGrp="1"/>
          </p:cNvSpPr>
          <p:nvPr>
            <p:ph idx="1"/>
          </p:nvPr>
        </p:nvSpPr>
        <p:spPr>
          <a:xfrm>
            <a:off x="1066800" y="2209800"/>
            <a:ext cx="82296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6528878"/>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066800" y="3810000"/>
            <a:ext cx="5181600" cy="1295400"/>
          </a:xfrm>
        </p:spPr>
        <p:txBody>
          <a:bodyPr>
            <a:normAutofit fontScale="90000"/>
          </a:bodyPr>
          <a:lstStyle>
            <a:lvl1pPr>
              <a:defRPr sz="2700">
                <a:solidFill>
                  <a:srgbClr val="E3410F"/>
                </a:solidFill>
              </a:defRPr>
            </a:lvl1pPr>
          </a:lstStyle>
          <a:p>
            <a:r>
              <a:rPr lang="en-US" sz="4000" smtClean="0"/>
              <a:t>Click to edit Master title style</a:t>
            </a:r>
            <a:endParaRPr lang="en-US" dirty="0">
              <a:solidFill>
                <a:srgbClr val="34464C"/>
              </a:solidFill>
            </a:endParaRPr>
          </a:p>
        </p:txBody>
      </p:sp>
      <p:sp>
        <p:nvSpPr>
          <p:cNvPr id="3"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24921493"/>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Content Placeholder 2"/>
          <p:cNvSpPr>
            <a:spLocks noGrp="1"/>
          </p:cNvSpPr>
          <p:nvPr>
            <p:ph idx="1"/>
          </p:nvPr>
        </p:nvSpPr>
        <p:spPr>
          <a:xfrm>
            <a:off x="1066800" y="1600200"/>
            <a:ext cx="7467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514600" y="274638"/>
            <a:ext cx="4648200" cy="944562"/>
          </a:xfrm>
        </p:spPr>
        <p:txBody>
          <a:bodyPr anchor="ctr"/>
          <a:lstStyle/>
          <a:p>
            <a:r>
              <a:rPr lang="en-US" smtClean="0"/>
              <a:t>Click to edit Master title style</a:t>
            </a:r>
            <a:endParaRPr lang="en-US" dirty="0"/>
          </a:p>
        </p:txBody>
      </p:sp>
    </p:spTree>
    <p:extLst>
      <p:ext uri="{BB962C8B-B14F-4D97-AF65-F5344CB8AC3E}">
        <p14:creationId xmlns:p14="http://schemas.microsoft.com/office/powerpoint/2010/main" val="2581141029"/>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4648200" cy="944562"/>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08926216"/>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rgbClr val="34464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7010400" y="6400800"/>
            <a:ext cx="2133600" cy="365125"/>
          </a:xfrm>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Slide Number Placeholder 5"/>
          <p:cNvSpPr txBox="1">
            <a:spLocks/>
          </p:cNvSpPr>
          <p:nvPr/>
        </p:nvSpPr>
        <p:spPr>
          <a:xfrm>
            <a:off x="-1600200" y="647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5654516"/>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4343400" cy="11731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98637"/>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Content Placeholder 2"/>
          <p:cNvSpPr>
            <a:spLocks noGrp="1"/>
          </p:cNvSpPr>
          <p:nvPr>
            <p:ph sz="half" idx="13"/>
          </p:nvPr>
        </p:nvSpPr>
        <p:spPr>
          <a:xfrm>
            <a:off x="4724400" y="1798637"/>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txBox="1">
            <a:spLocks/>
          </p:cNvSpPr>
          <p:nvPr/>
        </p:nvSpPr>
        <p:spPr>
          <a:xfrm>
            <a:off x="-1600200" y="647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0A8778-52D3-4389-B3E2-04801CE7435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37931512"/>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1733550"/>
            <a:ext cx="3354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2373312"/>
            <a:ext cx="3354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idx="13"/>
          </p:nvPr>
        </p:nvSpPr>
        <p:spPr>
          <a:xfrm>
            <a:off x="4646612" y="1722437"/>
            <a:ext cx="3354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3"/>
          <p:cNvSpPr>
            <a:spLocks noGrp="1"/>
          </p:cNvSpPr>
          <p:nvPr>
            <p:ph sz="half" idx="14"/>
          </p:nvPr>
        </p:nvSpPr>
        <p:spPr>
          <a:xfrm>
            <a:off x="4646612" y="2362199"/>
            <a:ext cx="3354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475597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295400"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968536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626356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xit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88620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lum/>
          </a:blip>
          <a:srcRect/>
          <a:stretch>
            <a:fillRect r="-8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2746664"/>
            <a:ext cx="5181600" cy="1295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dist="35921" dir="2700000" algn="ctr" rotWithShape="0">
                    <a:schemeClr val="bg2">
                      <a:alpha val="99962"/>
                    </a:schemeClr>
                  </a:outerShdw>
                </a:effectLst>
              </a14:hiddenEffects>
            </a:ext>
          </a:extLst>
        </p:spPr>
        <p:txBody>
          <a:bodyPr/>
          <a:lstStyle>
            <a:lvl1pPr algn="l">
              <a:defRPr sz="2800" baseline="0">
                <a:solidFill>
                  <a:srgbClr val="E3410F"/>
                </a:solidFill>
                <a:latin typeface="Arial-BoldMT" pitchFamily="16" charset="0"/>
              </a:defRPr>
            </a:lvl1pPr>
          </a:lstStyle>
          <a:p>
            <a:pPr lvl="0"/>
            <a:r>
              <a:rPr lang="en-US" noProof="0" smtClean="0"/>
              <a:t>Click to edit Master title style</a:t>
            </a:r>
            <a:endParaRPr lang="en-US" noProof="0" dirty="0" smtClean="0"/>
          </a:p>
        </p:txBody>
      </p:sp>
      <p:sp>
        <p:nvSpPr>
          <p:cNvPr id="4099" name="Rectangle 3"/>
          <p:cNvSpPr>
            <a:spLocks noGrp="1" noChangeArrowheads="1"/>
          </p:cNvSpPr>
          <p:nvPr>
            <p:ph type="subTitle" idx="1"/>
          </p:nvPr>
        </p:nvSpPr>
        <p:spPr>
          <a:xfrm>
            <a:off x="1752600" y="4267200"/>
            <a:ext cx="5181600" cy="7654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5400" dist="35921" dir="2700000" algn="ctr" rotWithShape="0">
                    <a:schemeClr val="bg2">
                      <a:alpha val="99962"/>
                    </a:schemeClr>
                  </a:outerShdw>
                </a:effectLst>
              </a14:hiddenEffects>
            </a:ext>
          </a:extLst>
        </p:spPr>
        <p:txBody>
          <a:bodyPr/>
          <a:lstStyle>
            <a:lvl1pPr marL="0" indent="0" algn="l">
              <a:buFont typeface="Times" pitchFamily="16" charset="0"/>
              <a:buNone/>
              <a:defRPr sz="2000" baseline="0">
                <a:solidFill>
                  <a:srgbClr val="34464C"/>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2854280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0666F1-93D5-4E9C-8205-D79FEBCCB7A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1678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5433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28600" y="6629400"/>
            <a:ext cx="1828800" cy="304800"/>
          </a:xfrm>
          <a:prstGeom prst="rect">
            <a:avLst/>
          </a:prstGeom>
          <a:noFill/>
          <a:ln>
            <a:noFill/>
          </a:ln>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defTabSz="914400" eaLnBrk="1" hangingPunct="1">
              <a:defRPr/>
            </a:pPr>
            <a:r>
              <a:rPr lang="en-US" sz="700" dirty="0" smtClean="0">
                <a:solidFill>
                  <a:prstClr val="white"/>
                </a:solidFill>
                <a:cs typeface="Arial" pitchFamily="34" charset="0"/>
              </a:rPr>
              <a:t>© 2010 Learning Sciences International  </a:t>
            </a:r>
          </a:p>
          <a:p>
            <a:pPr defTabSz="914400" eaLnBrk="1" hangingPunct="1">
              <a:defRPr/>
            </a:pPr>
            <a:endParaRPr lang="en-US" sz="700" dirty="0" smtClean="0">
              <a:solidFill>
                <a:prstClr val="black"/>
              </a:solidFill>
              <a:cs typeface="Arial" pitchFamily="34" charset="0"/>
            </a:endParaRPr>
          </a:p>
        </p:txBody>
      </p:sp>
      <p:sp>
        <p:nvSpPr>
          <p:cNvPr id="4" name="TextBox 3"/>
          <p:cNvSpPr txBox="1">
            <a:spLocks noChangeArrowheads="1"/>
          </p:cNvSpPr>
          <p:nvPr userDrawn="1"/>
        </p:nvSpPr>
        <p:spPr bwMode="auto">
          <a:xfrm>
            <a:off x="2057400" y="6629400"/>
            <a:ext cx="2971800" cy="320675"/>
          </a:xfrm>
          <a:prstGeom prst="rect">
            <a:avLst/>
          </a:prstGeom>
          <a:noFill/>
          <a:ln>
            <a:noFill/>
          </a:ln>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defTabSz="914400" eaLnBrk="1" hangingPunct="1">
              <a:defRPr/>
            </a:pPr>
            <a:r>
              <a:rPr lang="en-US" sz="800" b="1" dirty="0" smtClean="0">
                <a:solidFill>
                  <a:prstClr val="white"/>
                </a:solidFill>
                <a:cs typeface="Arial" pitchFamily="34" charset="0"/>
              </a:rPr>
              <a:t>877.411.7114          www.iObservation.com</a:t>
            </a:r>
          </a:p>
          <a:p>
            <a:pPr defTabSz="914400" eaLnBrk="1" hangingPunct="1">
              <a:defRPr/>
            </a:pPr>
            <a:endParaRPr lang="en-US" sz="700" dirty="0" smtClean="0">
              <a:solidFill>
                <a:prstClr val="black"/>
              </a:solidFill>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2978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ictur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9B433-83C8-439E-949C-6329024E976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Title Placeholder 1"/>
          <p:cNvSpPr>
            <a:spLocks noGrp="1"/>
          </p:cNvSpPr>
          <p:nvPr>
            <p:ph type="title"/>
          </p:nvPr>
        </p:nvSpPr>
        <p:spPr>
          <a:xfrm>
            <a:off x="1066800" y="914400"/>
            <a:ext cx="7696200" cy="117316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9" name="Text Placeholder 2"/>
          <p:cNvSpPr>
            <a:spLocks noGrp="1"/>
          </p:cNvSpPr>
          <p:nvPr>
            <p:ph idx="1"/>
          </p:nvPr>
        </p:nvSpPr>
        <p:spPr>
          <a:xfrm>
            <a:off x="1066800" y="2209800"/>
            <a:ext cx="82296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1448422"/>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Freeform 14"/>
          <p:cNvSpPr/>
          <p:nvPr userDrawn="1"/>
        </p:nvSpPr>
        <p:spPr>
          <a:xfrm rot="850510">
            <a:off x="-429739" y="1983300"/>
            <a:ext cx="9696971" cy="4696553"/>
          </a:xfrm>
          <a:custGeom>
            <a:avLst/>
            <a:gdLst/>
            <a:ahLst/>
            <a:cxnLst/>
            <a:rect l="l" t="t" r="r" b="b"/>
            <a:pathLst>
              <a:path w="9265988" h="4696553">
                <a:moveTo>
                  <a:pt x="8424786" y="0"/>
                </a:moveTo>
                <a:cubicBezTo>
                  <a:pt x="8418208" y="934213"/>
                  <a:pt x="8903176" y="1755605"/>
                  <a:pt x="9265988" y="2470615"/>
                </a:cubicBezTo>
                <a:lnTo>
                  <a:pt x="453109" y="4696553"/>
                </a:lnTo>
                <a:lnTo>
                  <a:pt x="0" y="2902615"/>
                </a:lnTo>
                <a:cubicBezTo>
                  <a:pt x="4778086" y="3603914"/>
                  <a:pt x="6901097" y="1877405"/>
                  <a:pt x="8424786"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 name="Freeform 15"/>
          <p:cNvSpPr/>
          <p:nvPr userDrawn="1"/>
        </p:nvSpPr>
        <p:spPr>
          <a:xfrm>
            <a:off x="-14514" y="2037861"/>
            <a:ext cx="9173028" cy="4850967"/>
          </a:xfrm>
          <a:custGeom>
            <a:avLst/>
            <a:gdLst>
              <a:gd name="connsiteX0" fmla="*/ 9158514 w 9158514"/>
              <a:gd name="connsiteY0" fmla="*/ 0 h 4850966"/>
              <a:gd name="connsiteX1" fmla="*/ 9158514 w 9158514"/>
              <a:gd name="connsiteY1" fmla="*/ 3617251 h 4850966"/>
              <a:gd name="connsiteX2" fmla="*/ 0 w 9158514"/>
              <a:gd name="connsiteY2" fmla="*/ 4850966 h 4850966"/>
              <a:gd name="connsiteX3" fmla="*/ 14514 w 9158514"/>
              <a:gd name="connsiteY3" fmla="*/ 2540557 h 4850966"/>
              <a:gd name="connsiteX4" fmla="*/ 9158514 w 9158514"/>
              <a:gd name="connsiteY4" fmla="*/ 0 h 4850966"/>
              <a:gd name="connsiteX0" fmla="*/ 9158514 w 9173028"/>
              <a:gd name="connsiteY0" fmla="*/ 0 h 4850966"/>
              <a:gd name="connsiteX1" fmla="*/ 9173028 w 9173028"/>
              <a:gd name="connsiteY1" fmla="*/ 4850965 h 4850966"/>
              <a:gd name="connsiteX2" fmla="*/ 0 w 9173028"/>
              <a:gd name="connsiteY2" fmla="*/ 4850966 h 4850966"/>
              <a:gd name="connsiteX3" fmla="*/ 14514 w 9173028"/>
              <a:gd name="connsiteY3" fmla="*/ 2540557 h 4850966"/>
              <a:gd name="connsiteX4" fmla="*/ 9158514 w 9173028"/>
              <a:gd name="connsiteY4" fmla="*/ 0 h 4850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3028" h="4850966">
                <a:moveTo>
                  <a:pt x="9158514" y="0"/>
                </a:moveTo>
                <a:lnTo>
                  <a:pt x="9173028" y="4850965"/>
                </a:lnTo>
                <a:lnTo>
                  <a:pt x="0" y="4850966"/>
                </a:lnTo>
                <a:cubicBezTo>
                  <a:pt x="0" y="4492068"/>
                  <a:pt x="14514" y="2899455"/>
                  <a:pt x="14514" y="2540557"/>
                </a:cubicBezTo>
                <a:cubicBezTo>
                  <a:pt x="5238015" y="3566979"/>
                  <a:pt x="7552752" y="1907476"/>
                  <a:pt x="9158514" y="0"/>
                </a:cubicBezTo>
                <a:close/>
              </a:path>
            </a:pathLst>
          </a:custGeom>
          <a:gradFill>
            <a:gsLst>
              <a:gs pos="0">
                <a:schemeClr val="accent1">
                  <a:lumMod val="64000"/>
                  <a:lumOff val="36000"/>
                </a:schemeClr>
              </a:gs>
              <a:gs pos="100000">
                <a:schemeClr val="accent1">
                  <a:lumMod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 name="Title 1"/>
          <p:cNvSpPr>
            <a:spLocks noGrp="1"/>
          </p:cNvSpPr>
          <p:nvPr>
            <p:ph type="ctrTitle"/>
          </p:nvPr>
        </p:nvSpPr>
        <p:spPr>
          <a:xfrm>
            <a:off x="685800" y="2514600"/>
            <a:ext cx="7772400" cy="933451"/>
          </a:xfrm>
          <a:prstGeom prst="rect">
            <a:avLst/>
          </a:prstGeom>
        </p:spPr>
        <p:txBody>
          <a:bodyPr anchor="b">
            <a:normAutofit/>
          </a:bodyPr>
          <a:lstStyle>
            <a:lvl1pPr algn="l">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14828" y="3352800"/>
            <a:ext cx="6400800" cy="685800"/>
          </a:xfrm>
        </p:spPr>
        <p:txBody>
          <a:bodyPr>
            <a:normAutofit/>
          </a:bodyPr>
          <a:lstStyle>
            <a:lvl1pPr marL="0" indent="0" algn="l">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6781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3"/>
          </p:nvPr>
        </p:nvSpPr>
        <p:spPr>
          <a:xfrm>
            <a:off x="457200" y="1295400"/>
            <a:ext cx="8229600" cy="48767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6636732"/>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e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4788842"/>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14"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1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311287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38982543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Alternate">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14"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1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915530"/>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4167188"/>
            <a:ext cx="7086600" cy="1362075"/>
          </a:xfrm>
          <a:prstGeom prst="rect">
            <a:avLst/>
          </a:prstGeom>
        </p:spPr>
        <p:txBody>
          <a:bodyPr anchor="t"/>
          <a:lstStyle>
            <a:lvl1pPr algn="l">
              <a:defRPr sz="4000" b="0" cap="all">
                <a:solidFill>
                  <a:schemeClr val="tx1">
                    <a:lumMod val="65000"/>
                    <a:lumOff val="3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219200" y="2667001"/>
            <a:ext cx="7086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8601616"/>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295400"/>
            <a:ext cx="39624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547920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3960844"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28802"/>
            <a:ext cx="3960844"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219200"/>
            <a:ext cx="3962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828802"/>
            <a:ext cx="3962400"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311232"/>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9039407"/>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311559"/>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85749"/>
            <a:ext cx="2438400" cy="1162051"/>
          </a:xfrm>
          <a:prstGeom prst="rect">
            <a:avLst/>
          </a:prstGeo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5201" y="304800"/>
            <a:ext cx="5181599" cy="6019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914400" y="1447802"/>
            <a:ext cx="2438400" cy="4876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3027741"/>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5486400" cy="566739"/>
          </a:xfrm>
          <a:prstGeom prst="rect">
            <a:avLst/>
          </a:prstGeo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457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52911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5030634"/>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5947051"/>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629403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2166675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Text Placeholder 8"/>
          <p:cNvSpPr>
            <a:spLocks noGrp="1"/>
          </p:cNvSpPr>
          <p:nvPr>
            <p:ph type="body" sz="quarter" idx="15"/>
          </p:nvPr>
        </p:nvSpPr>
        <p:spPr>
          <a:xfrm>
            <a:off x="3962400" y="1524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362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200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4038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132742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Content Placeholder 2"/>
          <p:cNvSpPr>
            <a:spLocks noGrp="1"/>
          </p:cNvSpPr>
          <p:nvPr>
            <p:ph sz="half" idx="1"/>
          </p:nvPr>
        </p:nvSpPr>
        <p:spPr>
          <a:xfrm>
            <a:off x="457200" y="1219008"/>
            <a:ext cx="3733800" cy="25898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1219200"/>
            <a:ext cx="4495800" cy="2590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3800707"/>
            <a:ext cx="3733800" cy="24476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800707"/>
            <a:ext cx="4648200" cy="244769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712873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Content Placeholder 2"/>
          <p:cNvSpPr>
            <a:spLocks noGrp="1"/>
          </p:cNvSpPr>
          <p:nvPr>
            <p:ph sz="half" idx="1"/>
          </p:nvPr>
        </p:nvSpPr>
        <p:spPr>
          <a:xfrm>
            <a:off x="457200" y="3505202"/>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76600" y="3505202"/>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96000" y="3505202"/>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3" y="1219200"/>
            <a:ext cx="2590800"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3" y="1219200"/>
            <a:ext cx="2590803"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96005" y="1219200"/>
            <a:ext cx="2590803"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8349102"/>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 name="Title 1"/>
          <p:cNvSpPr>
            <a:spLocks noGrp="1"/>
          </p:cNvSpPr>
          <p:nvPr>
            <p:ph type="ctrTitle"/>
          </p:nvPr>
        </p:nvSpPr>
        <p:spPr>
          <a:xfrm>
            <a:off x="685800" y="2514601"/>
            <a:ext cx="7772400" cy="933451"/>
          </a:xfrm>
          <a:prstGeom prst="rect">
            <a:avLst/>
          </a:prstGeom>
        </p:spPr>
        <p:txBody>
          <a:bodyPr anchor="b">
            <a:normAutofit/>
          </a:bodyPr>
          <a:lstStyle>
            <a:lvl1pPr algn="l">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14828" y="3352800"/>
            <a:ext cx="6400800" cy="685800"/>
          </a:xfrm>
        </p:spPr>
        <p:txBody>
          <a:bodyPr>
            <a:normAutofit/>
          </a:bodyPr>
          <a:lstStyle>
            <a:lvl1pPr marL="0" indent="0" algn="l">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17723192"/>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3"/>
          </p:nvPr>
        </p:nvSpPr>
        <p:spPr>
          <a:xfrm>
            <a:off x="457200" y="1295400"/>
            <a:ext cx="8229600" cy="48767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1156108"/>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e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2353844"/>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3519361"/>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Alternate">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4238285"/>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4167189"/>
            <a:ext cx="7086600" cy="1362075"/>
          </a:xfrm>
          <a:prstGeom prst="rect">
            <a:avLst/>
          </a:prstGeom>
        </p:spPr>
        <p:txBody>
          <a:bodyPr anchor="t"/>
          <a:lstStyle>
            <a:lvl1pPr algn="l">
              <a:defRPr sz="4000" b="0" cap="all">
                <a:solidFill>
                  <a:schemeClr val="tx1">
                    <a:lumMod val="65000"/>
                    <a:lumOff val="3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219200" y="2667001"/>
            <a:ext cx="7086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80877"/>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295400"/>
            <a:ext cx="39624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538087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30626187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1"/>
            <a:ext cx="3960844"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28804"/>
            <a:ext cx="3960844"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219201"/>
            <a:ext cx="3962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828804"/>
            <a:ext cx="3962400"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8645617"/>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5676008"/>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7709920"/>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85749"/>
            <a:ext cx="2438400" cy="1162051"/>
          </a:xfrm>
          <a:prstGeom prst="rect">
            <a:avLst/>
          </a:prstGeo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5202" y="304800"/>
            <a:ext cx="5181599" cy="6019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914400" y="1447809"/>
            <a:ext cx="2438400" cy="4876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537355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5486400" cy="566739"/>
          </a:xfrm>
          <a:prstGeom prst="rect">
            <a:avLst/>
          </a:prstGeo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457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52911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6802651"/>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4293879"/>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0"/>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018339"/>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2"/>
            <a:ext cx="2895600" cy="365125"/>
          </a:xfrm>
          <a:prstGeom prst="rect">
            <a:avLst/>
          </a:prstGeom>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Text Placeholder 8"/>
          <p:cNvSpPr>
            <a:spLocks noGrp="1"/>
          </p:cNvSpPr>
          <p:nvPr>
            <p:ph type="body" sz="quarter" idx="15"/>
          </p:nvPr>
        </p:nvSpPr>
        <p:spPr>
          <a:xfrm>
            <a:off x="3962400" y="1524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362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200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4038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0316470"/>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2"/>
            <a:ext cx="2895600" cy="365125"/>
          </a:xfrm>
          <a:prstGeom prst="rect">
            <a:avLst/>
          </a:prstGeom>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Content Placeholder 2"/>
          <p:cNvSpPr>
            <a:spLocks noGrp="1"/>
          </p:cNvSpPr>
          <p:nvPr>
            <p:ph sz="half" idx="1"/>
          </p:nvPr>
        </p:nvSpPr>
        <p:spPr>
          <a:xfrm>
            <a:off x="457200" y="1219008"/>
            <a:ext cx="3733800" cy="25898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1219200"/>
            <a:ext cx="4495800" cy="2590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3800714"/>
            <a:ext cx="3733800" cy="24476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800714"/>
            <a:ext cx="4648200" cy="244769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2583747"/>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2"/>
            <a:ext cx="2895600" cy="365125"/>
          </a:xfrm>
          <a:prstGeom prst="rect">
            <a:avLst/>
          </a:prstGeom>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Content Placeholder 2"/>
          <p:cNvSpPr>
            <a:spLocks noGrp="1"/>
          </p:cNvSpPr>
          <p:nvPr>
            <p:ph sz="half" idx="1"/>
          </p:nvPr>
        </p:nvSpPr>
        <p:spPr>
          <a:xfrm>
            <a:off x="457200" y="3505209"/>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76600" y="3505209"/>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96000" y="3505209"/>
            <a:ext cx="2590800"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3" y="1219200"/>
            <a:ext cx="2590800"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11" y="1219200"/>
            <a:ext cx="2590803"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96006" y="1219200"/>
            <a:ext cx="2590803" cy="228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482007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3E852CD-5349-7744-A5F2-7793D9C8D508}" type="slidenum">
              <a:rPr lang="en-US" smtClean="0"/>
              <a:pPr/>
              <a:t>‹#›</a:t>
            </a:fld>
            <a:endParaRPr lang="en-US"/>
          </a:p>
        </p:txBody>
      </p:sp>
    </p:spTree>
    <p:extLst>
      <p:ext uri="{BB962C8B-B14F-4D97-AF65-F5344CB8AC3E}">
        <p14:creationId xmlns:p14="http://schemas.microsoft.com/office/powerpoint/2010/main" val="2694075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57300" y="152400"/>
            <a:ext cx="71628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47800" y="1219200"/>
            <a:ext cx="36957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95900" y="1219200"/>
            <a:ext cx="3695700" cy="5486400"/>
          </a:xfrm>
        </p:spPr>
        <p:txBody>
          <a:bodyPr rtlCol="0">
            <a:normAutofit/>
          </a:bodyPr>
          <a:lstStyle/>
          <a:p>
            <a:pPr lvl="0"/>
            <a:endParaRPr lang="en-US" noProof="0" smtClean="0"/>
          </a:p>
        </p:txBody>
      </p:sp>
    </p:spTree>
    <p:extLst>
      <p:ext uri="{BB962C8B-B14F-4D97-AF65-F5344CB8AC3E}">
        <p14:creationId xmlns:p14="http://schemas.microsoft.com/office/powerpoint/2010/main" val="2057371258"/>
      </p:ext>
    </p:extLst>
  </p:cSld>
  <p:clrMapOvr>
    <a:masterClrMapping/>
  </p:clrMapOvr>
  <p:transition xmlns:p14="http://schemas.microsoft.com/office/powerpoint/2010/mai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Elements - Clip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1"/>
            <a:ext cx="6858000" cy="715962"/>
          </a:xfrm>
        </p:spPr>
        <p:txBody>
          <a:bodyPr>
            <a:normAutofit/>
          </a:bodyPr>
          <a:lstStyle>
            <a:lvl1pPr algn="ctr">
              <a:defRPr sz="3600">
                <a:solidFill>
                  <a:schemeClr val="bg1">
                    <a:lumMod val="6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878644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theme" Target="../theme/theme2.xml"/><Relationship Id="rId17"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theme" Target="../theme/theme3.xml"/><Relationship Id="rId17" Type="http://schemas.openxmlformats.org/officeDocument/2006/relationships/image" Target="../media/image1.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theme" Target="../theme/theme4.xml"/><Relationship Id="rId15" Type="http://schemas.openxmlformats.org/officeDocument/2006/relationships/image" Target="../media/image1.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Relationship Id="rId18" Type="http://schemas.openxmlformats.org/officeDocument/2006/relationships/theme" Target="../theme/theme5.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1.xml"/><Relationship Id="rId20" Type="http://schemas.openxmlformats.org/officeDocument/2006/relationships/theme" Target="../theme/theme6.xml"/><Relationship Id="rId10" Type="http://schemas.openxmlformats.org/officeDocument/2006/relationships/slideLayout" Target="../slideLayouts/slideLayout82.xml"/><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slideLayout" Target="../slideLayouts/slideLayout86.xml"/><Relationship Id="rId15" Type="http://schemas.openxmlformats.org/officeDocument/2006/relationships/slideLayout" Target="../slideLayouts/slideLayout87.xml"/><Relationship Id="rId16" Type="http://schemas.openxmlformats.org/officeDocument/2006/relationships/slideLayout" Target="../slideLayouts/slideLayout88.xml"/><Relationship Id="rId17" Type="http://schemas.openxmlformats.org/officeDocument/2006/relationships/slideLayout" Target="../slideLayouts/slideLayout89.xml"/><Relationship Id="rId18" Type="http://schemas.openxmlformats.org/officeDocument/2006/relationships/slideLayout" Target="../slideLayouts/slideLayout90.xml"/><Relationship Id="rId19" Type="http://schemas.openxmlformats.org/officeDocument/2006/relationships/slideLayout" Target="../slideLayouts/slideLayout91.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7747" y="6415751"/>
            <a:ext cx="610002"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93E852CD-5349-7744-A5F2-7793D9C8D508}" type="slidenum">
              <a:rPr lang="en-US" smtClean="0"/>
              <a:pPr/>
              <a:t>‹#›</a:t>
            </a:fld>
            <a:endParaRPr lang="en-US" dirty="0"/>
          </a:p>
        </p:txBody>
      </p:sp>
    </p:spTree>
    <p:extLst>
      <p:ext uri="{BB962C8B-B14F-4D97-AF65-F5344CB8AC3E}">
        <p14:creationId xmlns:p14="http://schemas.microsoft.com/office/powerpoint/2010/main" val="167182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274638"/>
            <a:ext cx="4343400" cy="11731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C0666F1-93D5-4E9C-8205-D79FEBCCB7A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8306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200" b="1" kern="1200">
          <a:solidFill>
            <a:srgbClr val="E3410F"/>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1pPr>
      <a:lvl2pPr marL="742950" indent="-28575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2pPr>
      <a:lvl3pPr marL="11430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3pPr>
      <a:lvl4pPr marL="16002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4pPr>
      <a:lvl5pPr marL="20574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274638"/>
            <a:ext cx="4343400" cy="11731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C0666F1-93D5-4E9C-8205-D79FEBCCB7A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938446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200" b="1" kern="1200">
          <a:solidFill>
            <a:srgbClr val="E3410F"/>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1pPr>
      <a:lvl2pPr marL="742950" indent="-28575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2pPr>
      <a:lvl3pPr marL="11430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3pPr>
      <a:lvl4pPr marL="16002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4pPr>
      <a:lvl5pPr marL="20574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274638"/>
            <a:ext cx="4343400" cy="11731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600200" y="6477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C0666F1-93D5-4E9C-8205-D79FEBCCB7A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170483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200" b="1" kern="1200">
          <a:solidFill>
            <a:srgbClr val="E3410F"/>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1pPr>
      <a:lvl2pPr marL="742950" indent="-28575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2pPr>
      <a:lvl3pPr marL="11430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3pPr>
      <a:lvl4pPr marL="16002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4pPr>
      <a:lvl5pPr marL="2057400" indent="-228600" algn="l" defTabSz="914400" rtl="0" eaLnBrk="1" latinLnBrk="0" hangingPunct="1">
        <a:spcBef>
          <a:spcPct val="20000"/>
        </a:spcBef>
        <a:buClr>
          <a:srgbClr val="E3410F"/>
        </a:buClr>
        <a:buFont typeface="Arial" pitchFamily="34" charset="0"/>
        <a:buChar char="•"/>
        <a:defRPr sz="2400" kern="1200">
          <a:solidFill>
            <a:srgbClr val="34464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2000"/>
                <a:lumOff val="18000"/>
              </a:schemeClr>
            </a:gs>
            <a:gs pos="85000">
              <a:schemeClr val="accent1">
                <a:lumMod val="48000"/>
                <a:lumOff val="52000"/>
              </a:schemeClr>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8229600" cy="48767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99AA8B-2E7A-4BBC-8FDE-CA7CF71DD330}"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
        <p:nvSpPr>
          <p:cNvPr id="9" name="Freeform 8"/>
          <p:cNvSpPr/>
          <p:nvPr userDrawn="1"/>
        </p:nvSpPr>
        <p:spPr>
          <a:xfrm rot="850510">
            <a:off x="-1286960" y="3560037"/>
            <a:ext cx="10347304" cy="4598825"/>
          </a:xfrm>
          <a:custGeom>
            <a:avLst/>
            <a:gdLst/>
            <a:ahLst/>
            <a:cxnLst/>
            <a:rect l="l" t="t" r="r" b="b"/>
            <a:pathLst>
              <a:path w="9016862" h="4181170">
                <a:moveTo>
                  <a:pt x="8424786" y="0"/>
                </a:moveTo>
                <a:cubicBezTo>
                  <a:pt x="8419648" y="729616"/>
                  <a:pt x="8714332" y="1390416"/>
                  <a:pt x="9016862" y="1985277"/>
                </a:cubicBezTo>
                <a:lnTo>
                  <a:pt x="322935" y="4181170"/>
                </a:lnTo>
                <a:lnTo>
                  <a:pt x="0" y="2902615"/>
                </a:lnTo>
                <a:cubicBezTo>
                  <a:pt x="4778086" y="3603914"/>
                  <a:pt x="6901097" y="1877405"/>
                  <a:pt x="8424786"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Freeform 9"/>
          <p:cNvSpPr/>
          <p:nvPr userDrawn="1"/>
        </p:nvSpPr>
        <p:spPr>
          <a:xfrm>
            <a:off x="-2071" y="3886200"/>
            <a:ext cx="9154965" cy="2971800"/>
          </a:xfrm>
          <a:custGeom>
            <a:avLst/>
            <a:gdLst/>
            <a:ahLst/>
            <a:cxnLst/>
            <a:rect l="l" t="t" r="r" b="b"/>
            <a:pathLst>
              <a:path w="9154965" h="2971800">
                <a:moveTo>
                  <a:pt x="9146073" y="0"/>
                </a:moveTo>
                <a:lnTo>
                  <a:pt x="9154965" y="2971800"/>
                </a:lnTo>
                <a:lnTo>
                  <a:pt x="0" y="2971800"/>
                </a:lnTo>
                <a:cubicBezTo>
                  <a:pt x="1255" y="2780523"/>
                  <a:pt x="2073" y="2625768"/>
                  <a:pt x="2073" y="2540557"/>
                </a:cubicBezTo>
                <a:cubicBezTo>
                  <a:pt x="5225574" y="3566979"/>
                  <a:pt x="7540311" y="1907476"/>
                  <a:pt x="9146073" y="0"/>
                </a:cubicBezTo>
                <a:close/>
              </a:path>
            </a:pathLst>
          </a:custGeom>
          <a:gradFill>
            <a:gsLst>
              <a:gs pos="0">
                <a:schemeClr val="accent1">
                  <a:lumMod val="64000"/>
                  <a:lumOff val="36000"/>
                </a:schemeClr>
              </a:gs>
              <a:gs pos="100000">
                <a:schemeClr val="accent1">
                  <a:lumMod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 name="Title Placeholder 12"/>
          <p:cNvSpPr>
            <a:spLocks noGrp="1"/>
          </p:cNvSpPr>
          <p:nvPr>
            <p:ph type="title"/>
          </p:nvPr>
        </p:nvSpPr>
        <p:spPr>
          <a:xfrm>
            <a:off x="457200" y="274637"/>
            <a:ext cx="8229600" cy="944563"/>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3489018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100"/>
                                        <p:tgtEl>
                                          <p:spTgt spid="10"/>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2000"/>
                <a:lumOff val="18000"/>
              </a:schemeClr>
            </a:gs>
            <a:gs pos="85000">
              <a:schemeClr val="accent1">
                <a:lumMod val="48000"/>
                <a:lumOff val="52000"/>
              </a:schemeClr>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8229600" cy="48767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5400" y="6470652"/>
            <a:ext cx="406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99AA8B-2E7A-4BBC-8FDE-CA7CF71DD330}"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
        <p:nvSpPr>
          <p:cNvPr id="13" name="Title Placeholder 12"/>
          <p:cNvSpPr>
            <a:spLocks noGrp="1"/>
          </p:cNvSpPr>
          <p:nvPr>
            <p:ph type="title"/>
          </p:nvPr>
        </p:nvSpPr>
        <p:spPr>
          <a:xfrm>
            <a:off x="457200" y="274637"/>
            <a:ext cx="8229600" cy="944563"/>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2957983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8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www.corestandards.org/" TargetMode="External"/><Relationship Id="rId1" Type="http://schemas.openxmlformats.org/officeDocument/2006/relationships/slideLayout" Target="../slideLayouts/slideLayout8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HnbNcQlzV-4" TargetMode="External"/><Relationship Id="rId4" Type="http://schemas.openxmlformats.org/officeDocument/2006/relationships/image" Target="../media/image20.png"/><Relationship Id="rId1" Type="http://schemas.openxmlformats.org/officeDocument/2006/relationships/slideLayout" Target="../slideLayouts/slideLayout74.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0.png"/><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hyperlink" Target="http://cooperativelearning.nuvvo.com/lesson/9592-seinfeld-teaches-history" TargetMode="External"/><Relationship Id="rId4" Type="http://schemas.openxmlformats.org/officeDocument/2006/relationships/hyperlink" Target="http://www.teachertube.com:8809/viewVideo.php?video_id=241598" TargetMode="External"/><Relationship Id="rId5" Type="http://schemas.openxmlformats.org/officeDocument/2006/relationships/image" Target="../media/image23.png"/><Relationship Id="rId1" Type="http://schemas.openxmlformats.org/officeDocument/2006/relationships/slideLayout" Target="../slideLayouts/slideLayout74.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74.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dpi.state.nc.us/acre/standards/common-core-tools/%23unela" TargetMode="External"/><Relationship Id="rId4" Type="http://schemas.openxmlformats.org/officeDocument/2006/relationships/hyperlink" Target="http://www.engageny.org/common-core-curriculum" TargetMode="External"/><Relationship Id="rId5" Type="http://schemas.openxmlformats.org/officeDocument/2006/relationships/image" Target="../media/image31.png"/><Relationship Id="rId1" Type="http://schemas.openxmlformats.org/officeDocument/2006/relationships/slideLayout" Target="../slideLayouts/slideLayout73.xml"/><Relationship Id="rId2" Type="http://schemas.openxmlformats.org/officeDocument/2006/relationships/hyperlink" Target="http://www.corestandards.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81.xml"/><Relationship Id="rId2"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youtube.com/watch?v=WXdH5amlaM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5.xml"/><Relationship Id="rId3"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2.png"/><Relationship Id="rId1" Type="http://schemas.openxmlformats.org/officeDocument/2006/relationships/slideLayout" Target="../slideLayouts/slideLayout81.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10.png"/><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WXdH5amlaM4" TargetMode="External"/><Relationship Id="rId4" Type="http://schemas.openxmlformats.org/officeDocument/2006/relationships/hyperlink" Target="http://www.youtube.com/watch?v=jVwDAX3RDcY" TargetMode="External"/><Relationship Id="rId1" Type="http://schemas.openxmlformats.org/officeDocument/2006/relationships/slideLayout" Target="../slideLayouts/slideLayout74.xml"/><Relationship Id="rId2"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10.png"/><Relationship Id="rId3" Type="http://schemas.openxmlformats.org/officeDocument/2006/relationships/image" Target="../media/image2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7.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2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47.xml"/><Relationship Id="rId2"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4.xml"/><Relationship Id="rId3" Type="http://schemas.openxmlformats.org/officeDocument/2006/relationships/image" Target="../media/image1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6.xml"/><Relationship Id="rId3" Type="http://schemas.openxmlformats.org/officeDocument/2006/relationships/hyperlink" Target="mailto:dsanchez@pasco.k12.f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91692"/>
            <a:ext cx="7772400" cy="933451"/>
          </a:xfrm>
        </p:spPr>
        <p:txBody>
          <a:bodyPr>
            <a:noAutofit/>
          </a:bodyPr>
          <a:lstStyle/>
          <a:p>
            <a:r>
              <a:rPr lang="en-US" sz="3600" dirty="0" smtClean="0"/>
              <a:t>Welcome!</a:t>
            </a:r>
            <a:br>
              <a:rPr lang="en-US" sz="3600" dirty="0" smtClean="0"/>
            </a:br>
            <a:r>
              <a:rPr lang="en-US" sz="3600" dirty="0" smtClean="0"/>
              <a:t>PLC Facilitator’s Training</a:t>
            </a:r>
            <a:endParaRPr lang="en-US" sz="3600" dirty="0"/>
          </a:p>
        </p:txBody>
      </p:sp>
      <p:sp>
        <p:nvSpPr>
          <p:cNvPr id="3" name="Subtitle 2"/>
          <p:cNvSpPr>
            <a:spLocks noGrp="1"/>
          </p:cNvSpPr>
          <p:nvPr>
            <p:ph type="subTitle" idx="1"/>
          </p:nvPr>
        </p:nvSpPr>
        <p:spPr>
          <a:xfrm>
            <a:off x="714828" y="2945514"/>
            <a:ext cx="6400800" cy="685800"/>
          </a:xfrm>
        </p:spPr>
        <p:txBody>
          <a:bodyPr>
            <a:noAutofit/>
          </a:bodyPr>
          <a:lstStyle/>
          <a:p>
            <a:r>
              <a:rPr lang="en-US" sz="3200" dirty="0" smtClean="0"/>
              <a:t>Day 2</a:t>
            </a:r>
          </a:p>
          <a:p>
            <a:r>
              <a:rPr lang="en-US" sz="3200" dirty="0" smtClean="0"/>
              <a:t>Empowering Collaborative Teams</a:t>
            </a:r>
            <a:endParaRPr lang="en-US" sz="3200" dirty="0"/>
          </a:p>
        </p:txBody>
      </p:sp>
    </p:spTree>
    <p:extLst>
      <p:ext uri="{BB962C8B-B14F-4D97-AF65-F5344CB8AC3E}">
        <p14:creationId xmlns:p14="http://schemas.microsoft.com/office/powerpoint/2010/main" val="39750092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Content: True or False</a:t>
            </a:r>
            <a:endParaRPr lang="en-US" dirty="0"/>
          </a:p>
        </p:txBody>
      </p:sp>
      <p:sp>
        <p:nvSpPr>
          <p:cNvPr id="3" name="Content Placeholder 2"/>
          <p:cNvSpPr>
            <a:spLocks noGrp="1"/>
          </p:cNvSpPr>
          <p:nvPr>
            <p:ph sz="quarter" idx="13"/>
          </p:nvPr>
        </p:nvSpPr>
        <p:spPr/>
        <p:txBody>
          <a:bodyPr>
            <a:normAutofit/>
          </a:bodyPr>
          <a:lstStyle/>
          <a:p>
            <a:pPr marL="514350" indent="-514350">
              <a:buFont typeface="+mj-lt"/>
              <a:buAutoNum type="arabicPeriod"/>
            </a:pPr>
            <a:r>
              <a:rPr lang="en-US" sz="3200" dirty="0" smtClean="0"/>
              <a:t>Professional Learning Communities are focused on learning.</a:t>
            </a:r>
          </a:p>
          <a:p>
            <a:pPr marL="0" indent="0">
              <a:buNone/>
            </a:pPr>
            <a:endParaRPr lang="en-US" sz="3200" dirty="0" smtClean="0"/>
          </a:p>
          <a:p>
            <a:pPr marL="514350" indent="-514350">
              <a:buFont typeface="+mj-lt"/>
              <a:buAutoNum type="arabicPeriod"/>
            </a:pPr>
            <a:r>
              <a:rPr lang="en-US" sz="3200" dirty="0" smtClean="0"/>
              <a:t> Step </a:t>
            </a:r>
            <a:r>
              <a:rPr lang="en-US" sz="3200" dirty="0"/>
              <a:t>“0” are things that we need to address before we engage in collaborative </a:t>
            </a:r>
            <a:r>
              <a:rPr lang="en-US" sz="3200" dirty="0" smtClean="0"/>
              <a:t>planning.</a:t>
            </a:r>
          </a:p>
          <a:p>
            <a:pPr marL="0" indent="0">
              <a:buNone/>
            </a:pPr>
            <a:endParaRPr lang="en-US" sz="3200" dirty="0" smtClean="0"/>
          </a:p>
          <a:p>
            <a:pPr marL="514350" indent="-514350">
              <a:buFont typeface="+mj-lt"/>
              <a:buAutoNum type="arabicPeriod"/>
            </a:pPr>
            <a:r>
              <a:rPr lang="en-US" sz="3200" dirty="0" smtClean="0"/>
              <a:t>PLCs </a:t>
            </a:r>
            <a:r>
              <a:rPr lang="en-US" sz="3200" dirty="0"/>
              <a:t>are time in which teams problem-solve and/or use the inquiry process and talk about at-risk </a:t>
            </a:r>
            <a:r>
              <a:rPr lang="en-US" sz="3200" dirty="0" smtClean="0"/>
              <a:t>students.</a:t>
            </a:r>
          </a:p>
          <a:p>
            <a:pPr marL="0" indent="0">
              <a:buNone/>
            </a:pPr>
            <a:endParaRPr lang="en-US" dirty="0"/>
          </a:p>
        </p:txBody>
      </p:sp>
    </p:spTree>
    <p:extLst>
      <p:ext uri="{BB962C8B-B14F-4D97-AF65-F5344CB8AC3E}">
        <p14:creationId xmlns:p14="http://schemas.microsoft.com/office/powerpoint/2010/main" val="38740764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22447" cy="1143000"/>
          </a:xfrm>
        </p:spPr>
        <p:txBody>
          <a:bodyPr>
            <a:normAutofit fontScale="90000"/>
          </a:bodyPr>
          <a:lstStyle/>
          <a:p>
            <a:r>
              <a:rPr lang="en-US" dirty="0" smtClean="0"/>
              <a:t>Activity: Developing a Communication Plan</a:t>
            </a:r>
            <a:endParaRPr lang="en-US" dirty="0"/>
          </a:p>
        </p:txBody>
      </p:sp>
      <p:sp>
        <p:nvSpPr>
          <p:cNvPr id="3" name="Content Placeholder 2"/>
          <p:cNvSpPr>
            <a:spLocks noGrp="1"/>
          </p:cNvSpPr>
          <p:nvPr>
            <p:ph sz="quarter" idx="13"/>
          </p:nvPr>
        </p:nvSpPr>
        <p:spPr/>
        <p:txBody>
          <a:bodyPr>
            <a:normAutofit lnSpcReduction="10000"/>
          </a:bodyPr>
          <a:lstStyle/>
          <a:p>
            <a:pPr marL="0" indent="0">
              <a:buNone/>
            </a:pPr>
            <a:r>
              <a:rPr lang="en-US" sz="2800" dirty="0" smtClean="0"/>
              <a:t>“The </a:t>
            </a:r>
            <a:r>
              <a:rPr lang="en-US" sz="2800" dirty="0"/>
              <a:t>problem with communication is the illusion that is has </a:t>
            </a:r>
            <a:r>
              <a:rPr lang="en-US" sz="2800" dirty="0" smtClean="0"/>
              <a:t>occurred”</a:t>
            </a:r>
          </a:p>
          <a:p>
            <a:pPr>
              <a:buFontTx/>
              <a:buChar char="-"/>
            </a:pPr>
            <a:r>
              <a:rPr lang="en-US" sz="2800" b="1" dirty="0" smtClean="0"/>
              <a:t>George </a:t>
            </a:r>
            <a:r>
              <a:rPr lang="en-US" sz="2800" b="1" dirty="0"/>
              <a:t>Bernard </a:t>
            </a:r>
            <a:r>
              <a:rPr lang="en-US" sz="2800" b="1" dirty="0" smtClean="0"/>
              <a:t>Shaw</a:t>
            </a:r>
          </a:p>
          <a:p>
            <a:pPr marL="0" indent="0">
              <a:buNone/>
            </a:pPr>
            <a:endParaRPr lang="en-US" sz="2800" dirty="0"/>
          </a:p>
          <a:p>
            <a:pPr marL="0" indent="0">
              <a:buNone/>
            </a:pPr>
            <a:r>
              <a:rPr lang="en-US" sz="2800" dirty="0" smtClean="0"/>
              <a:t>Develop a communication plan for your Step 0 action </a:t>
            </a:r>
            <a:r>
              <a:rPr lang="en-US" sz="2800" dirty="0"/>
              <a:t>p</a:t>
            </a:r>
            <a:r>
              <a:rPr lang="en-US" sz="2800" dirty="0" smtClean="0"/>
              <a:t>lan. Include the following components:</a:t>
            </a:r>
          </a:p>
          <a:p>
            <a:pPr>
              <a:buFontTx/>
              <a:buChar char="-"/>
            </a:pPr>
            <a:r>
              <a:rPr lang="en-US" sz="2800" dirty="0" smtClean="0"/>
              <a:t>Who are the stakeholders?</a:t>
            </a:r>
          </a:p>
          <a:p>
            <a:pPr>
              <a:buFontTx/>
              <a:buChar char="-"/>
            </a:pPr>
            <a:r>
              <a:rPr lang="en-US" sz="2800" dirty="0" smtClean="0"/>
              <a:t>What should be communicated?</a:t>
            </a:r>
          </a:p>
          <a:p>
            <a:pPr>
              <a:buFontTx/>
              <a:buChar char="-"/>
            </a:pPr>
            <a:r>
              <a:rPr lang="en-US" sz="2800" dirty="0" smtClean="0"/>
              <a:t>When should it be communicated?</a:t>
            </a:r>
          </a:p>
          <a:p>
            <a:pPr>
              <a:buFontTx/>
              <a:buChar char="-"/>
            </a:pPr>
            <a:r>
              <a:rPr lang="en-US" sz="2800" dirty="0" smtClean="0"/>
              <a:t>How should it be communicated?</a:t>
            </a:r>
            <a:endParaRPr lang="en-US" sz="2800" dirty="0"/>
          </a:p>
          <a:p>
            <a:pPr>
              <a:buFontTx/>
              <a:buChar char="-"/>
            </a:pPr>
            <a:endParaRPr lang="en-US" b="1" dirty="0" smtClean="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22267681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Communication Format</a:t>
            </a:r>
            <a:endParaRPr lang="en-US" dirty="0"/>
          </a:p>
        </p:txBody>
      </p:sp>
      <p:sp>
        <p:nvSpPr>
          <p:cNvPr id="3" name="Content Placeholder 2"/>
          <p:cNvSpPr>
            <a:spLocks noGrp="1"/>
          </p:cNvSpPr>
          <p:nvPr>
            <p:ph sz="quarter" idx="13"/>
          </p:nvPr>
        </p:nvSpPr>
        <p:spPr/>
        <p:txBody>
          <a:bodyPr>
            <a:normAutofit fontScale="92500" lnSpcReduction="20000"/>
          </a:bodyPr>
          <a:lstStyle/>
          <a:p>
            <a:pPr marL="514350" indent="-514350">
              <a:buAutoNum type="arabicPeriod"/>
            </a:pPr>
            <a:r>
              <a:rPr lang="en-US" dirty="0" smtClean="0"/>
              <a:t>Review background and compelling whys</a:t>
            </a:r>
          </a:p>
          <a:p>
            <a:r>
              <a:rPr lang="en-US" dirty="0" smtClean="0"/>
              <a:t>	-What is your compelling why for your Step 0 work?</a:t>
            </a:r>
          </a:p>
          <a:p>
            <a:pPr marL="457200" indent="-457200">
              <a:buFont typeface="+mj-lt"/>
              <a:buAutoNum type="arabicPeriod" startAt="2"/>
            </a:pPr>
            <a:r>
              <a:rPr lang="en-US" dirty="0" smtClean="0"/>
              <a:t>Discuss who was involved in the work</a:t>
            </a:r>
          </a:p>
          <a:p>
            <a:pPr marL="514350" indent="-514350">
              <a:buFont typeface="+mj-lt"/>
              <a:buAutoNum type="arabicPeriod" startAt="2"/>
            </a:pPr>
            <a:r>
              <a:rPr lang="en-US" dirty="0" smtClean="0"/>
              <a:t>Identify </a:t>
            </a:r>
            <a:r>
              <a:rPr lang="en-US" u="sng" dirty="0" smtClean="0"/>
              <a:t>required</a:t>
            </a:r>
            <a:r>
              <a:rPr lang="en-US" dirty="0" smtClean="0"/>
              <a:t> outcomes (if any)</a:t>
            </a:r>
          </a:p>
          <a:p>
            <a:pPr marL="514350" indent="-514350">
              <a:buFont typeface="+mj-lt"/>
              <a:buAutoNum type="arabicPeriod" startAt="2"/>
            </a:pPr>
            <a:r>
              <a:rPr lang="en-US" dirty="0" smtClean="0"/>
              <a:t>Identify </a:t>
            </a:r>
            <a:r>
              <a:rPr lang="en-US" u="sng" dirty="0" smtClean="0"/>
              <a:t>desired</a:t>
            </a:r>
            <a:r>
              <a:rPr lang="en-US" dirty="0" smtClean="0"/>
              <a:t> outcomes</a:t>
            </a:r>
          </a:p>
          <a:p>
            <a:r>
              <a:rPr lang="en-US" dirty="0"/>
              <a:t>	</a:t>
            </a:r>
            <a:r>
              <a:rPr lang="en-US" dirty="0" smtClean="0"/>
              <a:t>-Implementation of CCSS</a:t>
            </a:r>
          </a:p>
          <a:p>
            <a:r>
              <a:rPr lang="en-US" dirty="0"/>
              <a:t>	</a:t>
            </a:r>
            <a:r>
              <a:rPr lang="en-US" dirty="0" smtClean="0"/>
              <a:t>-Guaranteed and Viable Curriculum</a:t>
            </a:r>
          </a:p>
          <a:p>
            <a:pPr marL="457200" indent="-457200">
              <a:buFont typeface="+mj-lt"/>
              <a:buAutoNum type="arabicPeriod" startAt="5"/>
            </a:pPr>
            <a:r>
              <a:rPr lang="en-US" dirty="0" smtClean="0"/>
              <a:t>Discuss key decisions that were made</a:t>
            </a:r>
          </a:p>
          <a:p>
            <a:r>
              <a:rPr lang="en-US" dirty="0"/>
              <a:t>	</a:t>
            </a:r>
            <a:r>
              <a:rPr lang="en-US" dirty="0" smtClean="0"/>
              <a:t>-Meeting structures</a:t>
            </a:r>
          </a:p>
          <a:p>
            <a:r>
              <a:rPr lang="en-US" dirty="0"/>
              <a:t>	</a:t>
            </a:r>
            <a:r>
              <a:rPr lang="en-US" dirty="0" smtClean="0"/>
              <a:t>-Schedules</a:t>
            </a:r>
            <a:endParaRPr lang="en-US" dirty="0"/>
          </a:p>
          <a:p>
            <a:r>
              <a:rPr lang="en-US" dirty="0" smtClean="0"/>
              <a:t>	-Any other Step 0 Action Plans</a:t>
            </a:r>
          </a:p>
          <a:p>
            <a:pPr marL="457200" indent="-457200">
              <a:buFont typeface="+mj-lt"/>
              <a:buAutoNum type="arabicPeriod" startAt="6"/>
            </a:pPr>
            <a:r>
              <a:rPr lang="en-US" dirty="0" smtClean="0"/>
              <a:t>Discuss how these key decisions meet desired outcomes</a:t>
            </a:r>
          </a:p>
          <a:p>
            <a:pPr marL="457200" indent="-457200">
              <a:buFont typeface="+mj-lt"/>
              <a:buAutoNum type="arabicPeriod" startAt="6"/>
            </a:pPr>
            <a:r>
              <a:rPr lang="en-US" dirty="0" smtClean="0"/>
              <a:t>Discuss potential risks, and risks will be minimalized</a:t>
            </a:r>
          </a:p>
          <a:p>
            <a:pPr marL="457200" indent="-457200">
              <a:buFont typeface="+mj-lt"/>
              <a:buAutoNum type="arabicPeriod" startAt="6"/>
            </a:pPr>
            <a:r>
              <a:rPr lang="en-US" dirty="0" smtClean="0"/>
              <a:t>Q and A.</a:t>
            </a:r>
          </a:p>
          <a:p>
            <a:pPr lvl="1"/>
            <a:endParaRPr lang="en-US" dirty="0"/>
          </a:p>
        </p:txBody>
      </p:sp>
      <p:pic>
        <p:nvPicPr>
          <p:cNvPr id="4" name="Picture 3"/>
          <p:cNvPicPr>
            <a:picLocks noChangeAspect="1"/>
          </p:cNvPicPr>
          <p:nvPr/>
        </p:nvPicPr>
        <p:blipFill>
          <a:blip r:embed="rId3"/>
          <a:stretch>
            <a:fillRect/>
          </a:stretch>
        </p:blipFill>
        <p:spPr>
          <a:xfrm>
            <a:off x="8088030" y="0"/>
            <a:ext cx="1028904" cy="865215"/>
          </a:xfrm>
          <a:prstGeom prst="rect">
            <a:avLst/>
          </a:prstGeom>
        </p:spPr>
      </p:pic>
      <p:sp>
        <p:nvSpPr>
          <p:cNvPr id="5" name="TextBox 4"/>
          <p:cNvSpPr txBox="1"/>
          <p:nvPr/>
        </p:nvSpPr>
        <p:spPr>
          <a:xfrm>
            <a:off x="6093505" y="6410490"/>
            <a:ext cx="2975958" cy="369332"/>
          </a:xfrm>
          <a:prstGeom prst="rect">
            <a:avLst/>
          </a:prstGeom>
          <a:noFill/>
        </p:spPr>
        <p:txBody>
          <a:bodyPr wrap="none" rtlCol="0">
            <a:spAutoFit/>
          </a:bodyPr>
          <a:lstStyle/>
          <a:p>
            <a:r>
              <a:rPr lang="en-US" dirty="0" smtClean="0"/>
              <a:t>Adapted from </a:t>
            </a:r>
            <a:r>
              <a:rPr lang="en-US" dirty="0" err="1" smtClean="0"/>
              <a:t>TregoED</a:t>
            </a:r>
            <a:r>
              <a:rPr lang="en-US" dirty="0" smtClean="0"/>
              <a:t> Forum</a:t>
            </a:r>
            <a:endParaRPr lang="en-US" dirty="0"/>
          </a:p>
        </p:txBody>
      </p:sp>
    </p:spTree>
    <p:extLst>
      <p:ext uri="{BB962C8B-B14F-4D97-AF65-F5344CB8AC3E}">
        <p14:creationId xmlns:p14="http://schemas.microsoft.com/office/powerpoint/2010/main" val="28240911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pPr marL="0" indent="0">
              <a:buNone/>
            </a:pPr>
            <a:r>
              <a:rPr lang="en-US" sz="3600" dirty="0" smtClean="0"/>
              <a:t>“The illiterate of the 21</a:t>
            </a:r>
            <a:r>
              <a:rPr lang="en-US" sz="3600" baseline="30000" dirty="0" smtClean="0"/>
              <a:t>st</a:t>
            </a:r>
            <a:r>
              <a:rPr lang="en-US" sz="3600" dirty="0" smtClean="0"/>
              <a:t> century  will not be those who cannot read and write, but those who cannot learn, unlearn and relearn.”</a:t>
            </a:r>
          </a:p>
          <a:p>
            <a:pPr marL="0" indent="0">
              <a:buNone/>
            </a:pPr>
            <a:endParaRPr lang="en-US" dirty="0" smtClean="0"/>
          </a:p>
          <a:p>
            <a:pPr marL="0" indent="0">
              <a:buNone/>
            </a:pPr>
            <a:r>
              <a:rPr lang="en-US" dirty="0"/>
              <a:t>	</a:t>
            </a:r>
            <a:r>
              <a:rPr lang="en-US" dirty="0" smtClean="0"/>
              <a:t>		</a:t>
            </a:r>
            <a:r>
              <a:rPr lang="en-US" sz="3200" dirty="0" smtClean="0"/>
              <a:t>									- Alvin Toffler</a:t>
            </a:r>
            <a:endParaRPr lang="en-US" sz="3200" dirty="0"/>
          </a:p>
        </p:txBody>
      </p:sp>
    </p:spTree>
    <p:extLst>
      <p:ext uri="{BB962C8B-B14F-4D97-AF65-F5344CB8AC3E}">
        <p14:creationId xmlns:p14="http://schemas.microsoft.com/office/powerpoint/2010/main" val="26175348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rtlCol="0">
            <a:normAutofit fontScale="90000"/>
          </a:bodyPr>
          <a:lstStyle/>
          <a:p>
            <a:pPr fontAlgn="auto">
              <a:spcAft>
                <a:spcPts val="0"/>
              </a:spcAft>
              <a:defRPr/>
            </a:pPr>
            <a:r>
              <a:rPr lang="en-US" dirty="0" smtClean="0">
                <a:ea typeface="+mj-ea"/>
                <a:cs typeface="+mj-cs"/>
              </a:rPr>
              <a:t>Common Core = A New 21</a:t>
            </a:r>
            <a:r>
              <a:rPr lang="en-US" baseline="30000" dirty="0" smtClean="0">
                <a:ea typeface="+mj-ea"/>
                <a:cs typeface="+mj-cs"/>
              </a:rPr>
              <a:t>st</a:t>
            </a:r>
            <a:r>
              <a:rPr lang="en-US" dirty="0" smtClean="0">
                <a:ea typeface="+mj-ea"/>
                <a:cs typeface="+mj-cs"/>
              </a:rPr>
              <a:t> Century Learner </a:t>
            </a:r>
          </a:p>
        </p:txBody>
      </p:sp>
      <p:pic>
        <p:nvPicPr>
          <p:cNvPr id="4" name="Picture 3"/>
          <p:cNvPicPr>
            <a:picLocks noChangeAspect="1"/>
          </p:cNvPicPr>
          <p:nvPr/>
        </p:nvPicPr>
        <p:blipFill>
          <a:blip r:embed="rId3"/>
          <a:stretch>
            <a:fillRect/>
          </a:stretch>
        </p:blipFill>
        <p:spPr>
          <a:xfrm>
            <a:off x="944820" y="1791691"/>
            <a:ext cx="1769029" cy="1463118"/>
          </a:xfrm>
          <a:prstGeom prst="rect">
            <a:avLst/>
          </a:prstGeom>
        </p:spPr>
      </p:pic>
      <p:pic>
        <p:nvPicPr>
          <p:cNvPr id="5" name="Picture 4"/>
          <p:cNvPicPr>
            <a:picLocks noChangeAspect="1"/>
          </p:cNvPicPr>
          <p:nvPr/>
        </p:nvPicPr>
        <p:blipFill>
          <a:blip r:embed="rId4"/>
          <a:stretch>
            <a:fillRect/>
          </a:stretch>
        </p:blipFill>
        <p:spPr>
          <a:xfrm>
            <a:off x="1223157" y="5288096"/>
            <a:ext cx="1511632" cy="828577"/>
          </a:xfrm>
          <a:prstGeom prst="rect">
            <a:avLst/>
          </a:prstGeom>
        </p:spPr>
      </p:pic>
      <p:pic>
        <p:nvPicPr>
          <p:cNvPr id="8" name="Picture 7"/>
          <p:cNvPicPr>
            <a:picLocks noChangeAspect="1"/>
          </p:cNvPicPr>
          <p:nvPr/>
        </p:nvPicPr>
        <p:blipFill>
          <a:blip r:embed="rId5"/>
          <a:stretch>
            <a:fillRect/>
          </a:stretch>
        </p:blipFill>
        <p:spPr>
          <a:xfrm>
            <a:off x="7014448" y="2145391"/>
            <a:ext cx="1602767" cy="1109418"/>
          </a:xfrm>
          <a:prstGeom prst="rect">
            <a:avLst/>
          </a:prstGeom>
        </p:spPr>
      </p:pic>
      <p:pic>
        <p:nvPicPr>
          <p:cNvPr id="10" name="Picture 9"/>
          <p:cNvPicPr>
            <a:picLocks noChangeAspect="1"/>
          </p:cNvPicPr>
          <p:nvPr/>
        </p:nvPicPr>
        <p:blipFill>
          <a:blip r:embed="rId6"/>
          <a:stretch>
            <a:fillRect/>
          </a:stretch>
        </p:blipFill>
        <p:spPr>
          <a:xfrm>
            <a:off x="5022011" y="5027172"/>
            <a:ext cx="3128822" cy="1089502"/>
          </a:xfrm>
          <a:prstGeom prst="rect">
            <a:avLst/>
          </a:prstGeom>
        </p:spPr>
      </p:pic>
      <p:pic>
        <p:nvPicPr>
          <p:cNvPr id="11" name="Picture 10"/>
          <p:cNvPicPr>
            <a:picLocks noChangeAspect="1"/>
          </p:cNvPicPr>
          <p:nvPr/>
        </p:nvPicPr>
        <p:blipFill>
          <a:blip r:embed="rId7"/>
          <a:stretch>
            <a:fillRect/>
          </a:stretch>
        </p:blipFill>
        <p:spPr>
          <a:xfrm>
            <a:off x="3409703" y="2609258"/>
            <a:ext cx="2539880" cy="1948246"/>
          </a:xfrm>
          <a:prstGeom prst="rect">
            <a:avLst/>
          </a:prstGeom>
        </p:spPr>
      </p:pic>
    </p:spTree>
    <p:extLst>
      <p:ext uri="{BB962C8B-B14F-4D97-AF65-F5344CB8AC3E}">
        <p14:creationId xmlns:p14="http://schemas.microsoft.com/office/powerpoint/2010/main" val="39108910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25"/>
            <a:ext cx="8870950" cy="1143000"/>
          </a:xfrm>
        </p:spPr>
        <p:txBody>
          <a:bodyPr>
            <a:normAutofit/>
          </a:bodyPr>
          <a:lstStyle/>
          <a:p>
            <a:pPr algn="ctr"/>
            <a:r>
              <a:rPr lang="en-US" dirty="0" smtClean="0"/>
              <a:t>What are the CCSS?</a:t>
            </a:r>
            <a:endParaRPr lang="en-US" dirty="0"/>
          </a:p>
        </p:txBody>
      </p:sp>
      <p:pic>
        <p:nvPicPr>
          <p:cNvPr id="4" name="Picture 3"/>
          <p:cNvPicPr>
            <a:picLocks noChangeAspect="1"/>
          </p:cNvPicPr>
          <p:nvPr/>
        </p:nvPicPr>
        <p:blipFill>
          <a:blip r:embed="rId3"/>
          <a:stretch>
            <a:fillRect/>
          </a:stretch>
        </p:blipFill>
        <p:spPr>
          <a:xfrm>
            <a:off x="222441" y="1524962"/>
            <a:ext cx="4029688" cy="4928914"/>
          </a:xfrm>
          <a:prstGeom prst="rect">
            <a:avLst/>
          </a:prstGeom>
          <a:ln>
            <a:solidFill>
              <a:schemeClr val="tx1"/>
            </a:solidFill>
          </a:ln>
        </p:spPr>
      </p:pic>
      <p:sp>
        <p:nvSpPr>
          <p:cNvPr id="5" name="Content Placeholder 2"/>
          <p:cNvSpPr txBox="1">
            <a:spLocks/>
          </p:cNvSpPr>
          <p:nvPr/>
        </p:nvSpPr>
        <p:spPr>
          <a:xfrm>
            <a:off x="4511576" y="1678914"/>
            <a:ext cx="4632424" cy="4899458"/>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effectLst/>
                <a:uLnTx/>
                <a:uFillTx/>
                <a:latin typeface="+mn-lt"/>
                <a:ea typeface="+mn-ea"/>
                <a:cs typeface="+mn-cs"/>
              </a:rPr>
              <a:t>“The Common Core State Standards provide a consistent, clear understanding of what students are expected to learn. The standards are designed to be </a:t>
            </a:r>
            <a:r>
              <a:rPr kumimoji="0" lang="en-US" sz="3200" b="1" i="0" u="none" strike="noStrike" kern="1200" cap="none" spc="0" normalizeH="0" baseline="0" noProof="0" dirty="0" smtClean="0">
                <a:ln>
                  <a:noFill/>
                </a:ln>
                <a:effectLst/>
                <a:uLnTx/>
                <a:uFillTx/>
                <a:latin typeface="+mn-lt"/>
                <a:ea typeface="+mn-ea"/>
                <a:cs typeface="+mn-cs"/>
              </a:rPr>
              <a:t>robust</a:t>
            </a:r>
            <a:r>
              <a:rPr kumimoji="0" lang="en-US" sz="3200" b="0" i="0" u="none" strike="noStrike" kern="1200" cap="none" spc="0" normalizeH="0" baseline="0" noProof="0" dirty="0" smtClean="0">
                <a:ln>
                  <a:noFill/>
                </a:ln>
                <a:effectLst/>
                <a:uLnTx/>
                <a:uFillTx/>
                <a:latin typeface="+mn-lt"/>
                <a:ea typeface="+mn-ea"/>
                <a:cs typeface="+mn-cs"/>
              </a:rPr>
              <a:t> and </a:t>
            </a:r>
            <a:r>
              <a:rPr kumimoji="0" lang="en-US" sz="3200" b="1" i="0" u="none" strike="noStrike" kern="1200" cap="none" spc="0" normalizeH="0" baseline="0" noProof="0" dirty="0" smtClean="0">
                <a:ln>
                  <a:noFill/>
                </a:ln>
                <a:effectLst/>
                <a:uLnTx/>
                <a:uFillTx/>
                <a:latin typeface="+mn-lt"/>
                <a:ea typeface="+mn-ea"/>
                <a:cs typeface="+mn-cs"/>
              </a:rPr>
              <a:t>relevant</a:t>
            </a:r>
            <a:r>
              <a:rPr kumimoji="0" lang="en-US" sz="3200" b="0" i="0" u="none" strike="noStrike" kern="1200" cap="none" spc="0" normalizeH="0" baseline="0" noProof="0" dirty="0" smtClean="0">
                <a:ln>
                  <a:noFill/>
                </a:ln>
                <a:effectLst/>
                <a:uLnTx/>
                <a:uFillTx/>
                <a:latin typeface="+mn-lt"/>
                <a:ea typeface="+mn-ea"/>
                <a:cs typeface="+mn-cs"/>
              </a:rPr>
              <a:t> to the </a:t>
            </a:r>
            <a:r>
              <a:rPr kumimoji="0" lang="en-US" sz="3200" b="1" i="0" u="none" strike="noStrike" kern="1200" cap="none" spc="0" normalizeH="0" baseline="0" noProof="0" dirty="0" smtClean="0">
                <a:ln>
                  <a:noFill/>
                </a:ln>
                <a:effectLst/>
                <a:uLnTx/>
                <a:uFillTx/>
                <a:latin typeface="+mn-lt"/>
                <a:ea typeface="+mn-ea"/>
                <a:cs typeface="+mn-cs"/>
              </a:rPr>
              <a:t>real world</a:t>
            </a:r>
            <a:r>
              <a:rPr kumimoji="0" lang="en-US" sz="3200" b="0" i="0" u="none" strike="noStrike" kern="1200" cap="none" spc="0" normalizeH="0" baseline="0" noProof="0" dirty="0" smtClean="0">
                <a:ln>
                  <a:noFill/>
                </a:ln>
                <a:effectLst/>
                <a:uLnTx/>
                <a:uFillTx/>
                <a:latin typeface="+mn-lt"/>
                <a:ea typeface="+mn-ea"/>
                <a:cs typeface="+mn-cs"/>
              </a:rPr>
              <a:t>, reflecting the </a:t>
            </a:r>
            <a:r>
              <a:rPr kumimoji="0" lang="en-US" sz="3200" b="1" i="0" u="none" strike="noStrike" kern="1200" cap="none" spc="0" normalizeH="0" baseline="0" noProof="0" dirty="0" smtClean="0">
                <a:ln>
                  <a:noFill/>
                </a:ln>
                <a:effectLst/>
                <a:uLnTx/>
                <a:uFillTx/>
                <a:latin typeface="+mn-lt"/>
                <a:ea typeface="+mn-ea"/>
                <a:cs typeface="+mn-cs"/>
              </a:rPr>
              <a:t>knowledge and skills </a:t>
            </a:r>
            <a:r>
              <a:rPr kumimoji="0" lang="en-US" sz="3200" b="0" i="0" u="none" strike="noStrike" kern="1200" cap="none" spc="0" normalizeH="0" baseline="0" noProof="0" dirty="0" smtClean="0">
                <a:ln>
                  <a:noFill/>
                </a:ln>
                <a:effectLst/>
                <a:uLnTx/>
                <a:uFillTx/>
                <a:latin typeface="+mn-lt"/>
                <a:ea typeface="+mn-ea"/>
                <a:cs typeface="+mn-cs"/>
              </a:rPr>
              <a:t>that our young people need for success in </a:t>
            </a:r>
            <a:r>
              <a:rPr kumimoji="0" lang="en-US" sz="3200" b="1" i="0" u="none" strike="noStrike" kern="1200" cap="none" spc="0" normalizeH="0" baseline="0" noProof="0" dirty="0" smtClean="0">
                <a:ln>
                  <a:noFill/>
                </a:ln>
                <a:effectLst/>
                <a:uLnTx/>
                <a:uFillTx/>
                <a:latin typeface="+mn-lt"/>
                <a:ea typeface="+mn-ea"/>
                <a:cs typeface="+mn-cs"/>
              </a:rPr>
              <a:t>college and careers</a:t>
            </a:r>
            <a:r>
              <a:rPr kumimoji="0" lang="en-US" sz="3200" b="0" i="0" u="none" strike="noStrike" kern="1200" cap="none" spc="0" normalizeH="0" baseline="0" noProof="0" dirty="0" smtClean="0">
                <a:ln>
                  <a:noFill/>
                </a:ln>
                <a:effectLst/>
                <a:uLnTx/>
                <a:uFillTx/>
                <a:latin typeface="+mn-lt"/>
                <a:ea typeface="+mn-ea"/>
                <a:cs typeface="+mn-cs"/>
              </a:rPr>
              <a: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effectLst/>
                <a:uLnTx/>
                <a:uFillTx/>
                <a:latin typeface="+mn-lt"/>
                <a:ea typeface="+mn-ea"/>
                <a:cs typeface="+mn-cs"/>
              </a:rPr>
              <a:t>The CCSS have been adopted by 45 of the 50 states.</a:t>
            </a:r>
          </a:p>
          <a:p>
            <a:pPr marL="6858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effectLst/>
              <a:uLnTx/>
              <a:uFillTx/>
              <a:latin typeface="+mn-lt"/>
              <a:ea typeface="+mn-ea"/>
              <a:cs typeface="+mn-cs"/>
            </a:endParaRPr>
          </a:p>
          <a:p>
            <a:pPr marL="342900" indent="-342900">
              <a:spcBef>
                <a:spcPct val="20000"/>
              </a:spcBef>
              <a:buFont typeface="Arial"/>
              <a:buChar char="•"/>
              <a:defRPr/>
            </a:pPr>
            <a:r>
              <a:rPr kumimoji="0" lang="en-US" sz="3200" b="0" i="0" u="none" strike="noStrike" kern="1200" cap="none" spc="0" normalizeH="0" baseline="0" noProof="0" dirty="0" smtClean="0">
                <a:ln>
                  <a:noFill/>
                </a:ln>
                <a:effectLst/>
                <a:uLnTx/>
                <a:uFillTx/>
                <a:latin typeface="+mn-lt"/>
                <a:ea typeface="+mn-ea"/>
                <a:cs typeface="+mn-cs"/>
              </a:rPr>
              <a:t>They can be found at the following link: </a:t>
            </a:r>
            <a:r>
              <a:rPr lang="en-US" sz="3200" dirty="0" smtClean="0">
                <a:hlinkClick r:id="rId4"/>
              </a:rPr>
              <a:t>http://www.corestandards.org/</a:t>
            </a:r>
            <a:endParaRPr lang="en-US" sz="24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effectLst/>
              <a:uLnTx/>
              <a:uFillTx/>
              <a:latin typeface="+mn-lt"/>
              <a:ea typeface="+mn-ea"/>
              <a:cs typeface="+mn-cs"/>
            </a:endParaRPr>
          </a:p>
          <a:p>
            <a:pPr marL="6858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590142" y="6565708"/>
            <a:ext cx="8281362" cy="307777"/>
          </a:xfrm>
          <a:prstGeom prst="rect">
            <a:avLst/>
          </a:prstGeom>
          <a:noFill/>
        </p:spPr>
        <p:txBody>
          <a:bodyPr wrap="square" rtlCol="0">
            <a:spAutoFit/>
          </a:bodyPr>
          <a:lstStyle/>
          <a:p>
            <a:r>
              <a:rPr lang="en-US" sz="1400" dirty="0" smtClean="0"/>
              <a:t>*Adapted from Building a Bridge Between Common Core and the Art and Science of Teaching Framework</a:t>
            </a:r>
            <a:endParaRPr lang="en-US" sz="1400" dirty="0"/>
          </a:p>
        </p:txBody>
      </p:sp>
    </p:spTree>
    <p:extLst>
      <p:ext uri="{BB962C8B-B14F-4D97-AF65-F5344CB8AC3E}">
        <p14:creationId xmlns:p14="http://schemas.microsoft.com/office/powerpoint/2010/main" val="1427386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400" y="1938761"/>
            <a:ext cx="9118599" cy="1470025"/>
          </a:xfrm>
        </p:spPr>
        <p:txBody>
          <a:bodyPr>
            <a:noAutofit/>
          </a:bodyPr>
          <a:lstStyle/>
          <a:p>
            <a:pPr algn="ctr"/>
            <a:r>
              <a:rPr lang="en-US" dirty="0" smtClean="0"/>
              <a:t>5 Driving Questions </a:t>
            </a:r>
            <a:br>
              <a:rPr lang="en-US" dirty="0" smtClean="0"/>
            </a:br>
            <a:r>
              <a:rPr lang="en-US" dirty="0" smtClean="0"/>
              <a:t>for Professional Learning Communities (PLC)</a:t>
            </a:r>
            <a:endParaRPr lang="en-US" dirty="0"/>
          </a:p>
        </p:txBody>
      </p:sp>
      <p:sp>
        <p:nvSpPr>
          <p:cNvPr id="5" name="Subtitle 4"/>
          <p:cNvSpPr>
            <a:spLocks noGrp="1"/>
          </p:cNvSpPr>
          <p:nvPr>
            <p:ph type="subTitle" idx="1"/>
          </p:nvPr>
        </p:nvSpPr>
        <p:spPr>
          <a:xfrm>
            <a:off x="685800" y="3886200"/>
            <a:ext cx="7772399" cy="2095904"/>
          </a:xfrm>
        </p:spPr>
        <p:txBody>
          <a:bodyPr>
            <a:normAutofit/>
          </a:bodyPr>
          <a:lstStyle/>
          <a:p>
            <a:pPr algn="l"/>
            <a:r>
              <a:rPr lang="en-US" b="1" dirty="0"/>
              <a:t>Unit Learning Goal</a:t>
            </a:r>
            <a:r>
              <a:rPr lang="en-US" dirty="0"/>
              <a:t>: </a:t>
            </a:r>
            <a:r>
              <a:rPr lang="en-US" u="sng" dirty="0"/>
              <a:t>Develop</a:t>
            </a:r>
            <a:r>
              <a:rPr lang="en-US" dirty="0"/>
              <a:t> and </a:t>
            </a:r>
            <a:r>
              <a:rPr lang="en-US" u="sng" dirty="0"/>
              <a:t>implement</a:t>
            </a:r>
            <a:r>
              <a:rPr lang="en-US" dirty="0"/>
              <a:t> PLCs to support </a:t>
            </a:r>
            <a:r>
              <a:rPr lang="en-US" b="1" dirty="0" smtClean="0"/>
              <a:t>CCSS</a:t>
            </a:r>
            <a:r>
              <a:rPr lang="en-US" dirty="0"/>
              <a:t>, Professional Learning, and Professional </a:t>
            </a:r>
            <a:r>
              <a:rPr lang="en-US" dirty="0" smtClean="0"/>
              <a:t>Growth</a:t>
            </a:r>
          </a:p>
          <a:p>
            <a:pPr algn="l"/>
            <a:endParaRPr lang="en-US" b="1" dirty="0"/>
          </a:p>
          <a:p>
            <a:pPr algn="l"/>
            <a:r>
              <a:rPr lang="en-US" b="1" dirty="0" smtClean="0"/>
              <a:t>Mini-Lesson Goal: </a:t>
            </a:r>
            <a:r>
              <a:rPr lang="en-US" dirty="0" smtClean="0"/>
              <a:t>To understand the 5 driving questions for PLCs</a:t>
            </a:r>
            <a:endParaRPr lang="en-US" b="1" dirty="0" smtClean="0"/>
          </a:p>
          <a:p>
            <a:endParaRPr lang="en-US" dirty="0"/>
          </a:p>
          <a:p>
            <a:pPr algn="l"/>
            <a:endParaRPr lang="en-US" dirty="0" smtClean="0"/>
          </a:p>
        </p:txBody>
      </p:sp>
      <p:sp>
        <p:nvSpPr>
          <p:cNvPr id="6" name="Rectangle 5"/>
          <p:cNvSpPr/>
          <p:nvPr/>
        </p:nvSpPr>
        <p:spPr>
          <a:xfrm>
            <a:off x="6078360" y="6105175"/>
            <a:ext cx="3080941" cy="731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 #1: Communicating Learning Goals and Feedback</a:t>
            </a:r>
            <a:endParaRPr lang="en-US" dirty="0"/>
          </a:p>
        </p:txBody>
      </p:sp>
    </p:spTree>
    <p:extLst>
      <p:ext uri="{BB962C8B-B14F-4D97-AF65-F5344CB8AC3E}">
        <p14:creationId xmlns:p14="http://schemas.microsoft.com/office/powerpoint/2010/main" val="4657972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a:hlinkClick r:id="rId3"/>
          </p:cNvPr>
          <p:cNvPicPr>
            <a:picLocks noChangeAspect="1" noChangeArrowheads="1"/>
          </p:cNvPicPr>
          <p:nvPr/>
        </p:nvPicPr>
        <p:blipFill>
          <a:blip r:embed="rId4"/>
          <a:srcRect/>
          <a:stretch>
            <a:fillRect/>
          </a:stretch>
        </p:blipFill>
        <p:spPr bwMode="auto">
          <a:xfrm>
            <a:off x="999078" y="1738129"/>
            <a:ext cx="7095066" cy="4953844"/>
          </a:xfrm>
          <a:prstGeom prst="rect">
            <a:avLst/>
          </a:prstGeom>
          <a:noFill/>
          <a:ln w="9525">
            <a:noFill/>
            <a:miter lim="800000"/>
            <a:headEnd/>
            <a:tailEnd/>
          </a:ln>
          <a:effectLst/>
        </p:spPr>
      </p:pic>
      <p:sp>
        <p:nvSpPr>
          <p:cNvPr id="2" name="Title 1"/>
          <p:cNvSpPr>
            <a:spLocks noGrp="1"/>
          </p:cNvSpPr>
          <p:nvPr>
            <p:ph type="title"/>
          </p:nvPr>
        </p:nvSpPr>
        <p:spPr>
          <a:xfrm>
            <a:off x="101107" y="1268775"/>
            <a:ext cx="8856133" cy="1143000"/>
          </a:xfrm>
        </p:spPr>
        <p:txBody>
          <a:bodyPr>
            <a:noAutofit/>
          </a:bodyPr>
          <a:lstStyle/>
          <a:p>
            <a:pPr algn="ctr"/>
            <a:r>
              <a:rPr lang="en-US" sz="2400" dirty="0" smtClean="0"/>
              <a:t>“The fact that teachers collaborate will do nothing to improve a school.  The purpose of collaboration can only be accomplished if the professionals engaged in collaboration are focused on the right things.”									</a:t>
            </a:r>
            <a:br>
              <a:rPr lang="en-US" sz="2400" dirty="0" smtClean="0"/>
            </a:br>
            <a:r>
              <a:rPr lang="en-US" sz="2400" dirty="0" smtClean="0"/>
              <a:t>				</a:t>
            </a:r>
            <a:r>
              <a:rPr lang="en-US" sz="2400" dirty="0"/>
              <a:t>	</a:t>
            </a:r>
            <a:r>
              <a:rPr lang="en-US" sz="2400" dirty="0" smtClean="0"/>
              <a:t>											~Richard DuFour</a:t>
            </a:r>
            <a:endParaRPr lang="en-US" sz="2400" dirty="0"/>
          </a:p>
        </p:txBody>
      </p:sp>
      <p:sp>
        <p:nvSpPr>
          <p:cNvPr id="5" name="TextBox 4"/>
          <p:cNvSpPr txBox="1"/>
          <p:nvPr/>
        </p:nvSpPr>
        <p:spPr>
          <a:xfrm>
            <a:off x="2656648" y="3071602"/>
            <a:ext cx="3996980" cy="2677656"/>
          </a:xfrm>
          <a:prstGeom prst="rect">
            <a:avLst/>
          </a:prstGeom>
          <a:solidFill>
            <a:schemeClr val="bg1"/>
          </a:solidFill>
          <a:ln w="38100" cmpd="sng">
            <a:solidFill>
              <a:schemeClr val="tx1"/>
            </a:solidFill>
          </a:ln>
        </p:spPr>
        <p:txBody>
          <a:bodyPr wrap="square" rtlCol="0">
            <a:spAutoFit/>
          </a:bodyPr>
          <a:lstStyle/>
          <a:p>
            <a:pPr algn="ctr"/>
            <a:r>
              <a:rPr lang="en-US" sz="2800" dirty="0" smtClean="0"/>
              <a:t>What does collaboration  look like with your</a:t>
            </a:r>
            <a:r>
              <a:rPr lang="en-US" sz="2800" i="1" dirty="0" smtClean="0"/>
              <a:t> </a:t>
            </a:r>
            <a:r>
              <a:rPr lang="en-US" sz="2800" dirty="0" smtClean="0"/>
              <a:t>team/at your</a:t>
            </a:r>
            <a:r>
              <a:rPr lang="en-US" sz="2800" i="1" dirty="0" smtClean="0"/>
              <a:t> </a:t>
            </a:r>
            <a:r>
              <a:rPr lang="en-US" sz="2800" dirty="0" smtClean="0"/>
              <a:t>school? What would we hear and see? What type of work is your team engaged in?</a:t>
            </a: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239"/>
            <a:ext cx="8229600" cy="1143000"/>
          </a:xfrm>
        </p:spPr>
        <p:txBody>
          <a:bodyPr/>
          <a:lstStyle/>
          <a:p>
            <a:r>
              <a:rPr lang="en-US" dirty="0"/>
              <a:t>T</a:t>
            </a:r>
            <a:r>
              <a:rPr lang="en-US" dirty="0" smtClean="0"/>
              <a:t>he “Right” Work</a:t>
            </a:r>
            <a:endParaRPr lang="en-US" dirty="0"/>
          </a:p>
        </p:txBody>
      </p:sp>
      <p:pic>
        <p:nvPicPr>
          <p:cNvPr id="4" name="Picture 3"/>
          <p:cNvPicPr>
            <a:picLocks noChangeAspect="1"/>
          </p:cNvPicPr>
          <p:nvPr/>
        </p:nvPicPr>
        <p:blipFill>
          <a:blip r:embed="rId3"/>
          <a:stretch>
            <a:fillRect/>
          </a:stretch>
        </p:blipFill>
        <p:spPr>
          <a:xfrm>
            <a:off x="8088030" y="42328"/>
            <a:ext cx="1028904" cy="865215"/>
          </a:xfrm>
          <a:prstGeom prst="rect">
            <a:avLst/>
          </a:prstGeom>
        </p:spPr>
      </p:pic>
      <p:pic>
        <p:nvPicPr>
          <p:cNvPr id="3" name="Picture 2"/>
          <p:cNvPicPr>
            <a:picLocks noChangeAspect="1"/>
          </p:cNvPicPr>
          <p:nvPr/>
        </p:nvPicPr>
        <p:blipFill>
          <a:blip r:embed="rId4"/>
          <a:stretch>
            <a:fillRect/>
          </a:stretch>
        </p:blipFill>
        <p:spPr>
          <a:xfrm>
            <a:off x="656190" y="907542"/>
            <a:ext cx="7706494" cy="5950457"/>
          </a:xfrm>
          <a:prstGeom prst="rect">
            <a:avLst/>
          </a:prstGeom>
        </p:spPr>
      </p:pic>
    </p:spTree>
    <p:extLst>
      <p:ext uri="{BB962C8B-B14F-4D97-AF65-F5344CB8AC3E}">
        <p14:creationId xmlns:p14="http://schemas.microsoft.com/office/powerpoint/2010/main" val="16714114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061" y="65464"/>
            <a:ext cx="8229600" cy="631551"/>
          </a:xfrm>
        </p:spPr>
        <p:txBody>
          <a:bodyPr>
            <a:normAutofit fontScale="90000"/>
          </a:bodyPr>
          <a:lstStyle/>
          <a:p>
            <a:r>
              <a:rPr lang="en-US" dirty="0" smtClean="0"/>
              <a:t>Activating New Learning</a:t>
            </a:r>
            <a:endParaRPr lang="en-US" dirty="0"/>
          </a:p>
        </p:txBody>
      </p:sp>
      <p:pic>
        <p:nvPicPr>
          <p:cNvPr id="4" name="Picture 3"/>
          <p:cNvPicPr>
            <a:picLocks noChangeAspect="1"/>
          </p:cNvPicPr>
          <p:nvPr/>
        </p:nvPicPr>
        <p:blipFill>
          <a:blip r:embed="rId2"/>
          <a:stretch>
            <a:fillRect/>
          </a:stretch>
        </p:blipFill>
        <p:spPr>
          <a:xfrm>
            <a:off x="8026575" y="40974"/>
            <a:ext cx="1028904" cy="865215"/>
          </a:xfrm>
          <a:prstGeom prst="rect">
            <a:avLst/>
          </a:prstGeom>
        </p:spPr>
      </p:pic>
      <p:sp>
        <p:nvSpPr>
          <p:cNvPr id="11" name="TextBox 10"/>
          <p:cNvSpPr txBox="1"/>
          <p:nvPr/>
        </p:nvSpPr>
        <p:spPr>
          <a:xfrm>
            <a:off x="105835" y="128965"/>
            <a:ext cx="1822824" cy="2308324"/>
          </a:xfrm>
          <a:prstGeom prst="rect">
            <a:avLst/>
          </a:prstGeom>
          <a:noFill/>
          <a:ln w="38100" cmpd="dbl">
            <a:solidFill>
              <a:schemeClr val="tx1"/>
            </a:solidFill>
          </a:ln>
        </p:spPr>
        <p:txBody>
          <a:bodyPr wrap="square" rtlCol="0">
            <a:spAutoFit/>
          </a:bodyPr>
          <a:lstStyle/>
          <a:p>
            <a:r>
              <a:rPr lang="en-US" dirty="0" smtClean="0"/>
              <a:t>Directions:</a:t>
            </a:r>
          </a:p>
          <a:p>
            <a:r>
              <a:rPr lang="en-US" dirty="0" smtClean="0"/>
              <a:t>Independently complete Question #1 “What do I know?” and  “What do I want to learn?”</a:t>
            </a:r>
            <a:endParaRPr lang="en-US" dirty="0"/>
          </a:p>
        </p:txBody>
      </p:sp>
      <p:pic>
        <p:nvPicPr>
          <p:cNvPr id="7" name="Picture 6" descr="Screen shot 2013-06-07 at 2.46.48 PM.png"/>
          <p:cNvPicPr>
            <a:picLocks noChangeAspect="1"/>
          </p:cNvPicPr>
          <p:nvPr/>
        </p:nvPicPr>
        <p:blipFill>
          <a:blip r:embed="rId3"/>
          <a:stretch>
            <a:fillRect/>
          </a:stretch>
        </p:blipFill>
        <p:spPr>
          <a:xfrm>
            <a:off x="2550706" y="927356"/>
            <a:ext cx="5475869" cy="5873488"/>
          </a:xfrm>
          <a:prstGeom prst="rect">
            <a:avLst/>
          </a:prstGeom>
          <a:ln>
            <a:solidFill>
              <a:schemeClr val="tx1"/>
            </a:solidFill>
          </a:ln>
        </p:spPr>
      </p:pic>
      <p:sp>
        <p:nvSpPr>
          <p:cNvPr id="8" name="Rectangle 7"/>
          <p:cNvSpPr/>
          <p:nvPr/>
        </p:nvSpPr>
        <p:spPr>
          <a:xfrm>
            <a:off x="2637686" y="1600345"/>
            <a:ext cx="4025146" cy="104370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980849" y="1617741"/>
            <a:ext cx="552460" cy="434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745"/>
            <a:ext cx="8229600" cy="475037"/>
          </a:xfrm>
        </p:spPr>
        <p:txBody>
          <a:bodyPr>
            <a:normAutofit fontScale="90000"/>
          </a:bodyPr>
          <a:lstStyle/>
          <a:p>
            <a:r>
              <a:rPr lang="en-US" dirty="0" smtClean="0"/>
              <a:t>End In Mind</a:t>
            </a:r>
            <a:endParaRPr lang="en-US" dirty="0"/>
          </a:p>
        </p:txBody>
      </p:sp>
      <p:pic>
        <p:nvPicPr>
          <p:cNvPr id="4" name="Picture 3"/>
          <p:cNvPicPr>
            <a:picLocks noChangeAspect="1"/>
          </p:cNvPicPr>
          <p:nvPr/>
        </p:nvPicPr>
        <p:blipFill>
          <a:blip r:embed="rId4"/>
          <a:stretch>
            <a:fillRect/>
          </a:stretch>
        </p:blipFill>
        <p:spPr>
          <a:xfrm>
            <a:off x="8088030" y="0"/>
            <a:ext cx="1028904" cy="865215"/>
          </a:xfrm>
          <a:prstGeom prst="rect">
            <a:avLst/>
          </a:prstGeom>
        </p:spPr>
      </p:pic>
      <p:graphicFrame>
        <p:nvGraphicFramePr>
          <p:cNvPr id="63490" name="Object 2"/>
          <p:cNvGraphicFramePr>
            <a:graphicFrameLocks noChangeAspect="1"/>
          </p:cNvGraphicFramePr>
          <p:nvPr/>
        </p:nvGraphicFramePr>
        <p:xfrm>
          <a:off x="152400" y="795635"/>
          <a:ext cx="8801100" cy="5878484"/>
        </p:xfrm>
        <a:graphic>
          <a:graphicData uri="http://schemas.openxmlformats.org/presentationml/2006/ole">
            <mc:AlternateContent xmlns:mc="http://schemas.openxmlformats.org/markup-compatibility/2006">
              <mc:Choice xmlns:v="urn:schemas-microsoft-com:vml" Requires="v">
                <p:oleObj spid="_x0000_s63531" name="Document" r:id="rId6" imgW="9740541" imgH="6552959" progId="Word.Document.12">
                  <p:embed/>
                </p:oleObj>
              </mc:Choice>
              <mc:Fallback>
                <p:oleObj name="Document" r:id="rId6" imgW="9740541" imgH="6552959" progId="Word.Document.12">
                  <p:embed/>
                  <p:pic>
                    <p:nvPicPr>
                      <p:cNvPr id="0"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795635"/>
                        <a:ext cx="8801100" cy="5878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414645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5 Driving PLC Questions</a:t>
            </a:r>
            <a:endParaRPr lang="en-US" dirty="0"/>
          </a:p>
        </p:txBody>
      </p:sp>
      <p:sp>
        <p:nvSpPr>
          <p:cNvPr id="5" name="Content Placeholder 4"/>
          <p:cNvSpPr>
            <a:spLocks noGrp="1"/>
          </p:cNvSpPr>
          <p:nvPr>
            <p:ph idx="1"/>
          </p:nvPr>
        </p:nvSpPr>
        <p:spPr>
          <a:xfrm>
            <a:off x="457200" y="1287680"/>
            <a:ext cx="8229599" cy="5384802"/>
          </a:xfrm>
        </p:spPr>
        <p:txBody>
          <a:bodyPr>
            <a:normAutofit fontScale="70000" lnSpcReduction="20000"/>
          </a:bodyPr>
          <a:lstStyle/>
          <a:p>
            <a:pPr marL="514350" indent="-514350">
              <a:buFont typeface="+mj-lt"/>
              <a:buAutoNum type="arabicPeriod"/>
            </a:pPr>
            <a:r>
              <a:rPr lang="en-US" b="1" dirty="0" smtClean="0"/>
              <a:t>What do we want all students to learn?</a:t>
            </a:r>
          </a:p>
          <a:p>
            <a:pPr lvl="1"/>
            <a:r>
              <a:rPr lang="en-US" dirty="0" smtClean="0"/>
              <a:t>Unwrap Standards (K-U-D)</a:t>
            </a:r>
          </a:p>
          <a:p>
            <a:pPr lvl="1"/>
            <a:r>
              <a:rPr lang="en-US" dirty="0" smtClean="0"/>
              <a:t>Use K-U-D to develop learning scales and goals  </a:t>
            </a:r>
          </a:p>
          <a:p>
            <a:pPr marL="514350" indent="-514350">
              <a:buFont typeface="+mj-lt"/>
              <a:buAutoNum type="arabicPeriod"/>
            </a:pPr>
            <a:r>
              <a:rPr lang="en-US" b="1" dirty="0" smtClean="0"/>
              <a:t>How will we know if and when they’ve learned it?</a:t>
            </a:r>
          </a:p>
          <a:p>
            <a:pPr lvl="1"/>
            <a:r>
              <a:rPr lang="en-US" dirty="0" smtClean="0"/>
              <a:t>Use learning scales and other assessments to track and monitor student progress (formative and summative assessments)</a:t>
            </a:r>
          </a:p>
          <a:p>
            <a:pPr marL="514350" indent="-514350">
              <a:buFont typeface="+mj-lt"/>
              <a:buAutoNum type="arabicPeriod"/>
            </a:pPr>
            <a:r>
              <a:rPr lang="en-US" b="1" dirty="0" smtClean="0"/>
              <a:t> How are we going to teach it?</a:t>
            </a:r>
          </a:p>
          <a:p>
            <a:pPr lvl="1"/>
            <a:r>
              <a:rPr lang="en-US" dirty="0" smtClean="0"/>
              <a:t>Based upon learning scale, decide the type of lesson that will best facilitate student mastery of content (e.g., introducing new knowledge, deepening knowledge, or generating and testing hypotheses)</a:t>
            </a:r>
          </a:p>
          <a:p>
            <a:pPr lvl="1"/>
            <a:r>
              <a:rPr lang="en-US" dirty="0" smtClean="0"/>
              <a:t>Select instructional strategies that will maximize student learning </a:t>
            </a:r>
          </a:p>
          <a:p>
            <a:pPr lvl="1">
              <a:buNone/>
            </a:pPr>
            <a:r>
              <a:rPr lang="en-US" dirty="0" smtClean="0"/>
              <a:t>	(Marzano’s 41 elements) </a:t>
            </a:r>
            <a:r>
              <a:rPr lang="en-US" b="1" dirty="0" smtClean="0"/>
              <a:t> </a:t>
            </a:r>
          </a:p>
          <a:p>
            <a:pPr marL="514350" indent="-514350">
              <a:buFont typeface="+mj-lt"/>
              <a:buAutoNum type="arabicPeriod"/>
            </a:pPr>
            <a:r>
              <a:rPr lang="en-US" b="1" dirty="0" smtClean="0"/>
              <a:t>How will we respond when some students don’t learn?</a:t>
            </a:r>
          </a:p>
          <a:p>
            <a:pPr lvl="1"/>
            <a:r>
              <a:rPr lang="en-US" dirty="0" smtClean="0"/>
              <a:t>Anticipate and plan for needs of at-risk students </a:t>
            </a:r>
            <a:endParaRPr lang="en-US" dirty="0"/>
          </a:p>
          <a:p>
            <a:pPr marL="514350" indent="-514350">
              <a:buFont typeface="+mj-lt"/>
              <a:buAutoNum type="arabicPeriod"/>
            </a:pPr>
            <a:r>
              <a:rPr lang="en-US" b="1" dirty="0" smtClean="0"/>
              <a:t>How will we respond when some students have already learned? </a:t>
            </a:r>
          </a:p>
          <a:p>
            <a:pPr marL="914400" lvl="1" indent="-514350"/>
            <a:r>
              <a:rPr lang="en-US" dirty="0" smtClean="0"/>
              <a:t>Anticipate and plan for needs of students who need acceleration </a:t>
            </a:r>
          </a:p>
          <a:p>
            <a:pPr lvl="1"/>
            <a:endParaRPr lang="en-US" dirty="0" smtClean="0"/>
          </a:p>
        </p:txBody>
      </p:sp>
    </p:spTree>
    <p:extLst>
      <p:ext uri="{BB962C8B-B14F-4D97-AF65-F5344CB8AC3E}">
        <p14:creationId xmlns:p14="http://schemas.microsoft.com/office/powerpoint/2010/main" val="9129258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
            </a:r>
            <a:br>
              <a:rPr lang="en-US" dirty="0" smtClean="0"/>
            </a:br>
            <a:r>
              <a:rPr lang="en-US" sz="3600" dirty="0" smtClean="0"/>
              <a:t>PLC Question 1: What do we want all students to learn?</a:t>
            </a:r>
            <a:br>
              <a:rPr lang="en-US" sz="3600" dirty="0" smtClean="0"/>
            </a:br>
            <a:r>
              <a:rPr lang="en-US" dirty="0" smtClean="0"/>
              <a:t> </a:t>
            </a:r>
            <a:br>
              <a:rPr lang="en-US" dirty="0" smtClean="0"/>
            </a:br>
            <a:endParaRPr lang="en-US" dirty="0"/>
          </a:p>
        </p:txBody>
      </p:sp>
      <p:sp>
        <p:nvSpPr>
          <p:cNvPr id="3" name="Subtitle 2"/>
          <p:cNvSpPr>
            <a:spLocks noGrp="1"/>
          </p:cNvSpPr>
          <p:nvPr>
            <p:ph type="subTitle" idx="1"/>
          </p:nvPr>
        </p:nvSpPr>
        <p:spPr>
          <a:xfrm>
            <a:off x="714828" y="2945514"/>
            <a:ext cx="6400800" cy="685800"/>
          </a:xfrm>
        </p:spPr>
        <p:txBody>
          <a:bodyPr>
            <a:noAutofit/>
          </a:bodyPr>
          <a:lstStyle/>
          <a:p>
            <a:r>
              <a:rPr lang="en-US" sz="2800" dirty="0" smtClean="0"/>
              <a:t>Unwrapping CCSS</a:t>
            </a:r>
          </a:p>
          <a:p>
            <a:r>
              <a:rPr lang="en-US" sz="2800" dirty="0" smtClean="0"/>
              <a:t>Creating Learning Scales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239"/>
            <a:ext cx="8229600" cy="1143000"/>
          </a:xfrm>
        </p:spPr>
        <p:txBody>
          <a:bodyPr/>
          <a:lstStyle/>
          <a:p>
            <a:r>
              <a:rPr lang="en-US" dirty="0"/>
              <a:t>T</a:t>
            </a:r>
            <a:r>
              <a:rPr lang="en-US" dirty="0" smtClean="0"/>
              <a:t>he “Right” Work</a:t>
            </a:r>
            <a:endParaRPr lang="en-US" dirty="0"/>
          </a:p>
        </p:txBody>
      </p:sp>
      <p:pic>
        <p:nvPicPr>
          <p:cNvPr id="4" name="Picture 3"/>
          <p:cNvPicPr>
            <a:picLocks noChangeAspect="1"/>
          </p:cNvPicPr>
          <p:nvPr/>
        </p:nvPicPr>
        <p:blipFill>
          <a:blip r:embed="rId3"/>
          <a:stretch>
            <a:fillRect/>
          </a:stretch>
        </p:blipFill>
        <p:spPr>
          <a:xfrm>
            <a:off x="8088030" y="42328"/>
            <a:ext cx="1028904" cy="865215"/>
          </a:xfrm>
          <a:prstGeom prst="rect">
            <a:avLst/>
          </a:prstGeom>
        </p:spPr>
      </p:pic>
      <p:pic>
        <p:nvPicPr>
          <p:cNvPr id="3" name="Picture 2"/>
          <p:cNvPicPr>
            <a:picLocks noChangeAspect="1"/>
          </p:cNvPicPr>
          <p:nvPr/>
        </p:nvPicPr>
        <p:blipFill>
          <a:blip r:embed="rId4"/>
          <a:stretch>
            <a:fillRect/>
          </a:stretch>
        </p:blipFill>
        <p:spPr>
          <a:xfrm>
            <a:off x="656190" y="907542"/>
            <a:ext cx="7706494" cy="5950457"/>
          </a:xfrm>
          <a:prstGeom prst="rect">
            <a:avLst/>
          </a:prstGeom>
        </p:spPr>
      </p:pic>
      <p:sp>
        <p:nvSpPr>
          <p:cNvPr id="5" name="Rectangle 4"/>
          <p:cNvSpPr/>
          <p:nvPr/>
        </p:nvSpPr>
        <p:spPr>
          <a:xfrm>
            <a:off x="4974407" y="4851318"/>
            <a:ext cx="1217142" cy="7585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H="1" flipV="1">
            <a:off x="6279746" y="5521679"/>
            <a:ext cx="511553" cy="3881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844216" y="5821576"/>
            <a:ext cx="1217776" cy="369332"/>
          </a:xfrm>
          <a:prstGeom prst="rect">
            <a:avLst/>
          </a:prstGeom>
          <a:noFill/>
        </p:spPr>
        <p:txBody>
          <a:bodyPr wrap="none" rtlCol="0">
            <a:spAutoFit/>
          </a:bodyPr>
          <a:lstStyle/>
          <a:p>
            <a:r>
              <a:rPr lang="en-US" dirty="0" smtClean="0"/>
              <a:t>Start Here!</a:t>
            </a:r>
            <a:endParaRPr lang="en-US" dirty="0"/>
          </a:p>
        </p:txBody>
      </p:sp>
    </p:spTree>
    <p:extLst>
      <p:ext uri="{BB962C8B-B14F-4D97-AF65-F5344CB8AC3E}">
        <p14:creationId xmlns:p14="http://schemas.microsoft.com/office/powerpoint/2010/main" val="16714114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457200" y="231831"/>
            <a:ext cx="8229600" cy="1143000"/>
          </a:xfrm>
        </p:spPr>
        <p:txBody>
          <a:bodyPr>
            <a:noAutofit/>
          </a:bodyPr>
          <a:lstStyle/>
          <a:p>
            <a:r>
              <a:rPr lang="en-US" sz="3900" dirty="0" smtClean="0">
                <a:latin typeface="Arial"/>
                <a:cs typeface="Arial"/>
              </a:rPr>
              <a:t>Why Unwrapping the Common Core Standard within </a:t>
            </a:r>
            <a:r>
              <a:rPr lang="en-US" sz="3900" dirty="0" err="1" smtClean="0">
                <a:latin typeface="Arial"/>
                <a:cs typeface="Arial"/>
              </a:rPr>
              <a:t>PLCs</a:t>
            </a:r>
            <a:r>
              <a:rPr lang="en-US" sz="3900" dirty="0" smtClean="0">
                <a:latin typeface="Arial"/>
                <a:cs typeface="Arial"/>
              </a:rPr>
              <a:t>?</a:t>
            </a:r>
            <a:endParaRPr lang="en-US" sz="3900" dirty="0">
              <a:latin typeface="Arial"/>
              <a:cs typeface="Arial"/>
            </a:endParaRPr>
          </a:p>
        </p:txBody>
      </p:sp>
      <p:sp>
        <p:nvSpPr>
          <p:cNvPr id="32771" name="Rectangle 3"/>
          <p:cNvSpPr>
            <a:spLocks noGrp="1"/>
          </p:cNvSpPr>
          <p:nvPr>
            <p:ph sz="quarter" idx="13"/>
          </p:nvPr>
        </p:nvSpPr>
        <p:spPr/>
        <p:txBody>
          <a:bodyPr/>
          <a:lstStyle/>
          <a:p>
            <a:pPr marL="0" indent="0">
              <a:buNone/>
            </a:pPr>
            <a:r>
              <a:rPr lang="en-US" dirty="0" smtClean="0">
                <a:hlinkClick r:id="rId3"/>
              </a:rPr>
              <a:t>http://cooperativelearning.nuvvo.com/lesson/9592-seinfeld-teaches-history</a:t>
            </a:r>
            <a:endParaRPr lang="en-US" dirty="0" smtClean="0"/>
          </a:p>
          <a:p>
            <a:pPr marL="0" indent="0">
              <a:buNone/>
            </a:pPr>
            <a:endParaRPr lang="en-US" dirty="0"/>
          </a:p>
          <a:p>
            <a:pPr marL="0" indent="0">
              <a:buNone/>
            </a:pPr>
            <a:r>
              <a:rPr lang="en-US" dirty="0" smtClean="0">
                <a:hlinkClick r:id="rId4"/>
              </a:rPr>
              <a:t>http://www.teachertube.com:8809/viewVideo.php?video_id=241598</a:t>
            </a:r>
            <a:endParaRPr lang="en-US" dirty="0" smtClean="0"/>
          </a:p>
          <a:p>
            <a:endParaRPr lang="en-US" dirty="0" smtClean="0"/>
          </a:p>
          <a:p>
            <a:pPr>
              <a:buNone/>
            </a:pPr>
            <a:endParaRPr lang="en-US" dirty="0"/>
          </a:p>
        </p:txBody>
      </p:sp>
      <p:sp>
        <p:nvSpPr>
          <p:cNvPr id="6" name="Rectangle 5"/>
          <p:cNvSpPr/>
          <p:nvPr/>
        </p:nvSpPr>
        <p:spPr>
          <a:xfrm>
            <a:off x="6384491" y="6264225"/>
            <a:ext cx="2759509" cy="5880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DQ2: Interacting with New Knowledge</a:t>
            </a:r>
            <a:endParaRPr lang="en-US" dirty="0"/>
          </a:p>
        </p:txBody>
      </p:sp>
      <p:pic>
        <p:nvPicPr>
          <p:cNvPr id="7" name="Picture 6"/>
          <p:cNvPicPr>
            <a:picLocks noChangeAspect="1"/>
          </p:cNvPicPr>
          <p:nvPr/>
        </p:nvPicPr>
        <p:blipFill>
          <a:blip r:embed="rId5"/>
          <a:stretch>
            <a:fillRect/>
          </a:stretch>
        </p:blipFill>
        <p:spPr>
          <a:xfrm>
            <a:off x="3555999" y="3410572"/>
            <a:ext cx="3270671" cy="28536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1" descr="Screen shot 2012-07-31 at 12.00.06 AM.png"/>
          <p:cNvPicPr>
            <a:picLocks noChangeAspect="1"/>
          </p:cNvPicPr>
          <p:nvPr/>
        </p:nvPicPr>
        <p:blipFill>
          <a:blip r:embed="rId3">
            <a:extLst>
              <a:ext uri="{28A0092B-C50C-407E-A947-70E740481C1C}">
                <a14:useLocalDpi xmlns:a14="http://schemas.microsoft.com/office/drawing/2010/main" val="0"/>
              </a:ext>
            </a:extLst>
          </a:blip>
          <a:srcRect l="-10479" r="-10479"/>
          <a:stretch>
            <a:fillRect/>
          </a:stretch>
        </p:blipFill>
        <p:spPr>
          <a:xfrm>
            <a:off x="685918" y="-19244"/>
            <a:ext cx="9316058" cy="4823418"/>
          </a:xfrm>
          <a:prstGeom prst="rect">
            <a:avLst/>
          </a:prstGeom>
        </p:spPr>
      </p:pic>
      <p:sp>
        <p:nvSpPr>
          <p:cNvPr id="14" name="TextBox 13"/>
          <p:cNvSpPr txBox="1"/>
          <p:nvPr/>
        </p:nvSpPr>
        <p:spPr>
          <a:xfrm>
            <a:off x="1770526" y="1539502"/>
            <a:ext cx="2866414" cy="2346698"/>
          </a:xfrm>
          <a:prstGeom prst="rect">
            <a:avLst/>
          </a:prstGeom>
          <a:solidFill>
            <a:schemeClr val="bg1"/>
          </a:solidFill>
          <a:ln>
            <a:solidFill>
              <a:schemeClr val="bg1"/>
            </a:solidFill>
          </a:ln>
        </p:spPr>
        <p:txBody>
          <a:bodyPr wrap="square" rtlCol="0">
            <a:spAutoFit/>
          </a:bodyPr>
          <a:lstStyle/>
          <a:p>
            <a:endParaRPr lang="en-US" dirty="0"/>
          </a:p>
        </p:txBody>
      </p:sp>
      <p:sp>
        <p:nvSpPr>
          <p:cNvPr id="37890" name="Rectangle 1"/>
          <p:cNvSpPr>
            <a:spLocks noGrp="1" noChangeArrowheads="1"/>
          </p:cNvSpPr>
          <p:nvPr>
            <p:ph type="ctrTitle" idx="4294967295"/>
          </p:nvPr>
        </p:nvSpPr>
        <p:spPr>
          <a:xfrm>
            <a:off x="19931" y="1616474"/>
            <a:ext cx="5409367" cy="3600985"/>
          </a:xfrm>
        </p:spPr>
        <p:txBody>
          <a:bodyPr lIns="0" tIns="0" rIns="0" bIns="0" anchor="t">
            <a:noAutofit/>
          </a:bodyPr>
          <a:lstStyle/>
          <a:p>
            <a:pPr eaLnBrk="1" hangingPunct="1">
              <a:lnSpc>
                <a:spcPct val="95000"/>
              </a:lnSpc>
            </a:pPr>
            <a:r>
              <a:rPr lang="en-US" sz="3200" dirty="0">
                <a:solidFill>
                  <a:srgbClr val="332B29"/>
                </a:solidFill>
                <a:latin typeface="Arial" charset="0"/>
              </a:rPr>
              <a:t>Why do you think it is important to</a:t>
            </a:r>
            <a:r>
              <a:rPr lang="en-US" sz="3200" dirty="0" smtClean="0">
                <a:solidFill>
                  <a:srgbClr val="332B29"/>
                </a:solidFill>
                <a:latin typeface="Arial" charset="0"/>
              </a:rPr>
              <a:t> unwrap the common core standards </a:t>
            </a:r>
            <a:r>
              <a:rPr lang="en-US" sz="3200" dirty="0">
                <a:solidFill>
                  <a:srgbClr val="332B29"/>
                </a:solidFill>
                <a:latin typeface="Arial" charset="0"/>
              </a:rPr>
              <a:t>as a</a:t>
            </a:r>
            <a:r>
              <a:rPr lang="en-US" sz="3200" dirty="0" smtClean="0">
                <a:solidFill>
                  <a:srgbClr val="332B29"/>
                </a:solidFill>
                <a:latin typeface="Arial" charset="0"/>
              </a:rPr>
              <a:t> collaborative PLC </a:t>
            </a:r>
            <a:r>
              <a:rPr lang="en-US" sz="3200" dirty="0">
                <a:solidFill>
                  <a:srgbClr val="332B29"/>
                </a:solidFill>
                <a:latin typeface="Arial" charset="0"/>
              </a:rPr>
              <a:t>team? What are some benefits for improving teaching</a:t>
            </a:r>
            <a:r>
              <a:rPr lang="en-US" sz="3200" dirty="0" smtClean="0">
                <a:solidFill>
                  <a:srgbClr val="332B29"/>
                </a:solidFill>
                <a:latin typeface="Arial" charset="0"/>
              </a:rPr>
              <a:t> practices and student achievement?</a:t>
            </a:r>
            <a:endParaRPr lang="en-US" sz="3200" dirty="0">
              <a:solidFill>
                <a:srgbClr val="332B2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p:txBody>
          <a:bodyPr lIns="0" tIns="0" rIns="0" bIns="0" anchor="t">
            <a:normAutofit fontScale="90000"/>
          </a:bodyPr>
          <a:lstStyle/>
          <a:p>
            <a:pPr eaLnBrk="1" hangingPunct="1">
              <a:lnSpc>
                <a:spcPct val="95000"/>
              </a:lnSpc>
            </a:pPr>
            <a:r>
              <a:rPr lang="en-US" sz="4444" b="1" smtClean="0">
                <a:solidFill>
                  <a:srgbClr val="332B29"/>
                </a:solidFill>
                <a:latin typeface="Times" charset="0"/>
              </a:rPr>
              <a:t>Why</a:t>
            </a:r>
            <a:r>
              <a:rPr lang="en-US" sz="3900" smtClean="0">
                <a:solidFill>
                  <a:srgbClr val="332B29"/>
                </a:solidFill>
                <a:latin typeface="Times" charset="0"/>
              </a:rPr>
              <a:t> Unwrap </a:t>
            </a:r>
            <a:r>
              <a:rPr lang="en-US" sz="3900" dirty="0" smtClean="0">
                <a:solidFill>
                  <a:srgbClr val="332B29"/>
                </a:solidFill>
                <a:latin typeface="Times" charset="0"/>
              </a:rPr>
              <a:t>the Common Core Standards?</a:t>
            </a:r>
            <a:r>
              <a:rPr lang="en-US" dirty="0" smtClean="0"/>
              <a:t/>
            </a:r>
            <a:br>
              <a:rPr lang="en-US" dirty="0" smtClean="0"/>
            </a:br>
            <a:r>
              <a:rPr lang="en-US" sz="3900" dirty="0" smtClean="0">
                <a:solidFill>
                  <a:srgbClr val="332B29"/>
                </a:solidFill>
                <a:latin typeface="Times" charset="0"/>
              </a:rPr>
              <a:t>                         </a:t>
            </a:r>
            <a:endParaRPr lang="en-US" sz="3900" dirty="0">
              <a:solidFill>
                <a:srgbClr val="332B29"/>
              </a:solidFill>
              <a:latin typeface="Times" charset="0"/>
            </a:endParaRPr>
          </a:p>
        </p:txBody>
      </p:sp>
      <p:sp>
        <p:nvSpPr>
          <p:cNvPr id="57347" name="Rectangle 2"/>
          <p:cNvSpPr>
            <a:spLocks noGrp="1" noChangeArrowheads="1"/>
          </p:cNvSpPr>
          <p:nvPr>
            <p:ph sz="quarter" idx="13"/>
          </p:nvPr>
        </p:nvSpPr>
        <p:spPr>
          <a:xfrm>
            <a:off x="113891" y="1277914"/>
            <a:ext cx="8955405" cy="4525963"/>
          </a:xfrm>
        </p:spPr>
        <p:txBody>
          <a:bodyPr lIns="0" tIns="0" rIns="0" bIns="0">
            <a:normAutofit/>
          </a:bodyPr>
          <a:lstStyle/>
          <a:p>
            <a:pPr marL="0" indent="0">
              <a:lnSpc>
                <a:spcPct val="95000"/>
              </a:lnSpc>
              <a:spcBef>
                <a:spcPct val="0"/>
              </a:spcBef>
              <a:buNone/>
            </a:pPr>
            <a:r>
              <a:rPr lang="en-US" sz="2400" dirty="0" smtClean="0">
                <a:solidFill>
                  <a:srgbClr val="332B29"/>
                </a:solidFill>
                <a:latin typeface="Times" charset="0"/>
              </a:rPr>
              <a:t>“</a:t>
            </a:r>
            <a:r>
              <a:rPr lang="en-US" sz="2800" dirty="0" smtClean="0">
                <a:solidFill>
                  <a:srgbClr val="332B29"/>
                </a:solidFill>
                <a:latin typeface="Times" charset="0"/>
              </a:rPr>
              <a:t>Guaranteed and viable curriculum gives students access to the same essential learning regardless of who is teaching the class and each member of the team will work to ensure every student acquires the knowledge and skills the team has agreed are most essential for that unit." (</a:t>
            </a:r>
            <a:r>
              <a:rPr lang="en-US" sz="2800" dirty="0" err="1" smtClean="0">
                <a:solidFill>
                  <a:srgbClr val="332B29"/>
                </a:solidFill>
                <a:latin typeface="Times" charset="0"/>
              </a:rPr>
              <a:t>Marzano</a:t>
            </a:r>
            <a:r>
              <a:rPr lang="en-US" sz="2800" dirty="0" smtClean="0">
                <a:solidFill>
                  <a:srgbClr val="332B29"/>
                </a:solidFill>
                <a:latin typeface="Times" charset="0"/>
              </a:rPr>
              <a:t>, 2003)</a:t>
            </a:r>
          </a:p>
          <a:p>
            <a:pPr marL="0" indent="0">
              <a:lnSpc>
                <a:spcPct val="95000"/>
              </a:lnSpc>
              <a:spcBef>
                <a:spcPct val="0"/>
              </a:spcBef>
              <a:buNone/>
            </a:pPr>
            <a:endParaRPr lang="en-US" sz="2400" dirty="0" smtClean="0">
              <a:solidFill>
                <a:srgbClr val="332B29"/>
              </a:solidFill>
              <a:latin typeface="Times" charset="0"/>
            </a:endParaRPr>
          </a:p>
          <a:p>
            <a:pPr marL="0" indent="0" algn="ctr">
              <a:lnSpc>
                <a:spcPct val="95000"/>
              </a:lnSpc>
              <a:spcBef>
                <a:spcPct val="0"/>
              </a:spcBef>
              <a:buNone/>
            </a:pPr>
            <a:r>
              <a:rPr lang="en-US" dirty="0" smtClean="0">
                <a:solidFill>
                  <a:srgbClr val="FF6600"/>
                </a:solidFill>
                <a:latin typeface="Arial" charset="0"/>
              </a:rPr>
              <a:t>“GUARANTEED &amp; VIABLE CURRICULUM”</a:t>
            </a:r>
          </a:p>
          <a:p>
            <a:pPr algn="ctr">
              <a:lnSpc>
                <a:spcPct val="95000"/>
              </a:lnSpc>
              <a:spcBef>
                <a:spcPct val="0"/>
              </a:spcBef>
              <a:buNone/>
            </a:pPr>
            <a:r>
              <a:rPr lang="en-US" sz="2400" dirty="0" smtClean="0">
                <a:solidFill>
                  <a:srgbClr val="000000"/>
                </a:solidFill>
                <a:latin typeface="Arial" charset="0"/>
              </a:rPr>
              <a:t>NUMBER ONE FACTOR that increases levels of learning                 							       		-</a:t>
            </a:r>
            <a:r>
              <a:rPr lang="en-US" sz="2400" dirty="0" err="1" smtClean="0">
                <a:solidFill>
                  <a:srgbClr val="000000"/>
                </a:solidFill>
                <a:latin typeface="Arial" charset="0"/>
              </a:rPr>
              <a:t>Marzano</a:t>
            </a:r>
            <a:r>
              <a:rPr lang="en-US" sz="2400" dirty="0" smtClean="0">
                <a:solidFill>
                  <a:srgbClr val="000000"/>
                </a:solidFill>
                <a:latin typeface="Arial" charset="0"/>
              </a:rPr>
              <a:t>; Porter; </a:t>
            </a:r>
            <a:r>
              <a:rPr lang="en-US" sz="2400" dirty="0" err="1" smtClean="0">
                <a:solidFill>
                  <a:srgbClr val="000000"/>
                </a:solidFill>
                <a:latin typeface="Arial" charset="0"/>
              </a:rPr>
              <a:t>Lezotte</a:t>
            </a:r>
            <a:r>
              <a:rPr lang="en-US" sz="2400" dirty="0" smtClean="0">
                <a:solidFill>
                  <a:srgbClr val="000000"/>
                </a:solidFill>
                <a:latin typeface="Arial" charset="0"/>
              </a:rPr>
              <a:t> </a:t>
            </a:r>
          </a:p>
          <a:p>
            <a:pPr marL="0" indent="0">
              <a:lnSpc>
                <a:spcPct val="95000"/>
              </a:lnSpc>
              <a:spcBef>
                <a:spcPct val="0"/>
              </a:spcBef>
              <a:buNone/>
            </a:pPr>
            <a:endParaRPr lang="en-US" sz="2400" dirty="0">
              <a:solidFill>
                <a:srgbClr val="332B29"/>
              </a:solidFill>
              <a:latin typeface="Times" charset="0"/>
            </a:endParaRPr>
          </a:p>
        </p:txBody>
      </p:sp>
      <p:pic>
        <p:nvPicPr>
          <p:cNvPr id="6" name="Picture 5"/>
          <p:cNvPicPr>
            <a:picLocks noChangeAspect="1" noChangeArrowheads="1"/>
          </p:cNvPicPr>
          <p:nvPr/>
        </p:nvPicPr>
        <p:blipFill>
          <a:blip r:embed="rId3"/>
          <a:srcRect/>
          <a:stretch>
            <a:fillRect/>
          </a:stretch>
        </p:blipFill>
        <p:spPr bwMode="auto">
          <a:xfrm>
            <a:off x="2870035" y="4981710"/>
            <a:ext cx="3003998" cy="1774508"/>
          </a:xfrm>
          <a:prstGeom prst="rect">
            <a:avLst/>
          </a:prstGeom>
          <a:noFill/>
          <a:ln w="9525">
            <a:noFill/>
            <a:miter lim="800000"/>
            <a:headEnd/>
            <a:tailEnd/>
          </a:ln>
        </p:spPr>
      </p:pic>
      <p:sp>
        <p:nvSpPr>
          <p:cNvPr id="13" name="Rectangle 12"/>
          <p:cNvSpPr/>
          <p:nvPr/>
        </p:nvSpPr>
        <p:spPr>
          <a:xfrm>
            <a:off x="6513535" y="6177251"/>
            <a:ext cx="2630465" cy="6750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DQ2: Identifying Critical Information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3"/>
          <a:srcRect/>
          <a:stretch>
            <a:fillRect/>
          </a:stretch>
        </p:blipFill>
        <p:spPr bwMode="auto">
          <a:xfrm>
            <a:off x="381000" y="1524000"/>
            <a:ext cx="3781425" cy="3276600"/>
          </a:xfrm>
          <a:prstGeom prst="rect">
            <a:avLst/>
          </a:prstGeom>
          <a:noFill/>
          <a:ln w="9525">
            <a:noFill/>
            <a:miter lim="800000"/>
            <a:headEnd/>
            <a:tailEnd/>
          </a:ln>
        </p:spPr>
      </p:pic>
      <p:sp>
        <p:nvSpPr>
          <p:cNvPr id="8195" name="Title 1"/>
          <p:cNvSpPr>
            <a:spLocks noGrp="1"/>
          </p:cNvSpPr>
          <p:nvPr>
            <p:ph type="title"/>
          </p:nvPr>
        </p:nvSpPr>
        <p:spPr/>
        <p:txBody>
          <a:bodyPr/>
          <a:lstStyle/>
          <a:p>
            <a:pPr eaLnBrk="1" hangingPunct="1"/>
            <a:r>
              <a:rPr lang="en-US" sz="4200" smtClean="0">
                <a:latin typeface="Arial" charset="0"/>
                <a:cs typeface="Arial" charset="0"/>
              </a:rPr>
              <a:t>Unwrapping </a:t>
            </a:r>
            <a:r>
              <a:rPr lang="en-US" sz="4200" dirty="0">
                <a:latin typeface="Arial" charset="0"/>
                <a:cs typeface="Arial" charset="0"/>
              </a:rPr>
              <a:t>Standards</a:t>
            </a:r>
          </a:p>
        </p:txBody>
      </p:sp>
      <p:grpSp>
        <p:nvGrpSpPr>
          <p:cNvPr id="7" name="Group 6"/>
          <p:cNvGrpSpPr/>
          <p:nvPr/>
        </p:nvGrpSpPr>
        <p:grpSpPr>
          <a:xfrm>
            <a:off x="4162424" y="1469823"/>
            <a:ext cx="4769059" cy="5014176"/>
            <a:chOff x="4081542" y="387435"/>
            <a:chExt cx="4849942" cy="5777869"/>
          </a:xfrm>
        </p:grpSpPr>
        <p:pic>
          <p:nvPicPr>
            <p:cNvPr id="8" name="Picture 2" descr="http://cssquirrel.com/presentations/refresh-2009-12/post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61599">
              <a:off x="4081542" y="387435"/>
              <a:ext cx="4849942" cy="57778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87911">
              <a:off x="4516226" y="1070989"/>
              <a:ext cx="4007537" cy="4397697"/>
            </a:xfrm>
            <a:prstGeom prst="rect">
              <a:avLst/>
            </a:prstGeom>
            <a:noFill/>
          </p:spPr>
          <p:txBody>
            <a:bodyPr wrap="square" rtlCol="0">
              <a:spAutoFit/>
            </a:bodyPr>
            <a:lstStyle/>
            <a:p>
              <a:r>
                <a:rPr lang="en-US" sz="2200" b="1" i="1" dirty="0" smtClean="0">
                  <a:latin typeface="Arial" pitchFamily="34" charset="0"/>
                  <a:cs typeface="Arial" pitchFamily="34" charset="0"/>
                </a:rPr>
                <a:t>“Unwrapped standards provide clarity as to what students must know and be able to do.  When teachers take the time to analyze each standard and identify its essential concepts and skills, the result is more effective instructional planning, assessment and student learning.”</a:t>
              </a:r>
              <a:endParaRPr lang="en-US" sz="2200" dirty="0">
                <a:latin typeface="Arial" pitchFamily="34" charset="0"/>
                <a:cs typeface="Arial" pitchFamily="34" charset="0"/>
              </a:endParaRPr>
            </a:p>
          </p:txBody>
        </p:sp>
      </p:grpSp>
      <p:sp>
        <p:nvSpPr>
          <p:cNvPr id="8196" name="Rectangle 5"/>
          <p:cNvSpPr>
            <a:spLocks noChangeArrowheads="1"/>
          </p:cNvSpPr>
          <p:nvPr/>
        </p:nvSpPr>
        <p:spPr bwMode="auto">
          <a:xfrm>
            <a:off x="675020" y="6127284"/>
            <a:ext cx="7518700" cy="707886"/>
          </a:xfrm>
          <a:prstGeom prst="rect">
            <a:avLst/>
          </a:prstGeom>
          <a:noFill/>
          <a:ln w="9525">
            <a:noFill/>
            <a:miter lim="800000"/>
            <a:headEnd/>
            <a:tailEnd/>
          </a:ln>
        </p:spPr>
        <p:txBody>
          <a:bodyPr wrap="square">
            <a:prstTxWarp prst="textNoShape">
              <a:avLst/>
            </a:prstTxWarp>
            <a:spAutoFit/>
          </a:bodyPr>
          <a:lstStyle/>
          <a:p>
            <a:r>
              <a:rPr lang="en-US" sz="2000" dirty="0">
                <a:ea typeface="Arial" charset="0"/>
                <a:cs typeface="Arial" charset="0"/>
              </a:rPr>
              <a:t>Ainsworth, L. (2003)</a:t>
            </a:r>
            <a:r>
              <a:rPr lang="en-US" sz="2000">
                <a:ea typeface="Arial" charset="0"/>
                <a:cs typeface="Arial" charset="0"/>
              </a:rPr>
              <a:t>.</a:t>
            </a:r>
            <a:r>
              <a:rPr lang="en-US" sz="2000" smtClean="0">
                <a:ea typeface="Arial" charset="0"/>
                <a:cs typeface="Arial" charset="0"/>
              </a:rPr>
              <a:t> </a:t>
            </a:r>
            <a:r>
              <a:rPr lang="en-US" sz="2000" i="1" smtClean="0">
                <a:ea typeface="Arial" charset="0"/>
                <a:cs typeface="Arial" charset="0"/>
              </a:rPr>
              <a:t>Unwrapping </a:t>
            </a:r>
            <a:r>
              <a:rPr lang="en-US" sz="2000" i="1" dirty="0">
                <a:ea typeface="Arial" charset="0"/>
                <a:cs typeface="Arial" charset="0"/>
              </a:rPr>
              <a:t>the standards: A simple process to make standards manageable.</a:t>
            </a:r>
            <a:r>
              <a:rPr lang="en-US" sz="2000" dirty="0">
                <a:ea typeface="Arial" charset="0"/>
                <a:cs typeface="Arial" charset="0"/>
              </a:rPr>
              <a:t> Englewood, CO: Lead + Learn Press.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ernate Process 4"/>
          <p:cNvSpPr/>
          <p:nvPr/>
        </p:nvSpPr>
        <p:spPr>
          <a:xfrm>
            <a:off x="399480" y="338618"/>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76866" y="-5770"/>
            <a:ext cx="3046678" cy="369332"/>
          </a:xfrm>
          <a:prstGeom prst="rect">
            <a:avLst/>
          </a:prstGeom>
          <a:noFill/>
        </p:spPr>
        <p:txBody>
          <a:bodyPr wrap="square" rtlCol="0">
            <a:spAutoFit/>
          </a:bodyPr>
          <a:lstStyle/>
          <a:p>
            <a:r>
              <a:rPr lang="en-US" b="1" dirty="0" smtClean="0"/>
              <a:t>Starting Point for PLC teams</a:t>
            </a:r>
            <a:endParaRPr lang="en-US" b="1" dirty="0"/>
          </a:p>
        </p:txBody>
      </p:sp>
      <p:sp>
        <p:nvSpPr>
          <p:cNvPr id="7" name="TextBox 6"/>
          <p:cNvSpPr txBox="1"/>
          <p:nvPr/>
        </p:nvSpPr>
        <p:spPr>
          <a:xfrm>
            <a:off x="399480" y="523284"/>
            <a:ext cx="1466840" cy="369332"/>
          </a:xfrm>
          <a:prstGeom prst="rect">
            <a:avLst/>
          </a:prstGeom>
          <a:noFill/>
        </p:spPr>
        <p:txBody>
          <a:bodyPr wrap="square" rtlCol="0">
            <a:spAutoFit/>
          </a:bodyPr>
          <a:lstStyle/>
          <a:p>
            <a:pPr algn="ctr"/>
            <a:r>
              <a:rPr lang="en-US" smtClean="0">
                <a:solidFill>
                  <a:schemeClr val="bg1"/>
                </a:solidFill>
              </a:rPr>
              <a:t>Unwrap </a:t>
            </a:r>
            <a:r>
              <a:rPr lang="en-US" dirty="0" smtClean="0">
                <a:solidFill>
                  <a:schemeClr val="bg1"/>
                </a:solidFill>
              </a:rPr>
              <a:t>CCSS</a:t>
            </a:r>
            <a:endParaRPr lang="en-US" dirty="0">
              <a:solidFill>
                <a:schemeClr val="bg1"/>
              </a:solidFill>
            </a:endParaRPr>
          </a:p>
        </p:txBody>
      </p:sp>
      <p:sp>
        <p:nvSpPr>
          <p:cNvPr id="8" name="Left Arrow 7"/>
          <p:cNvSpPr/>
          <p:nvPr/>
        </p:nvSpPr>
        <p:spPr>
          <a:xfrm rot="20758546">
            <a:off x="1882997" y="134756"/>
            <a:ext cx="670978" cy="25483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Up Arrow 8"/>
          <p:cNvSpPr/>
          <p:nvPr/>
        </p:nvSpPr>
        <p:spPr>
          <a:xfrm rot="5400000">
            <a:off x="1096606" y="1039206"/>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lternate Process 9"/>
          <p:cNvSpPr/>
          <p:nvPr/>
        </p:nvSpPr>
        <p:spPr>
          <a:xfrm>
            <a:off x="1912784" y="1396636"/>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77992" y="1424857"/>
            <a:ext cx="1466840" cy="646331"/>
          </a:xfrm>
          <a:prstGeom prst="rect">
            <a:avLst/>
          </a:prstGeom>
          <a:noFill/>
        </p:spPr>
        <p:txBody>
          <a:bodyPr wrap="square" rtlCol="0">
            <a:spAutoFit/>
          </a:bodyPr>
          <a:lstStyle/>
          <a:p>
            <a:pPr algn="ctr"/>
            <a:r>
              <a:rPr lang="en-US" dirty="0" smtClean="0">
                <a:solidFill>
                  <a:schemeClr val="bg1"/>
                </a:solidFill>
              </a:rPr>
              <a:t>Learning Scale/Goal</a:t>
            </a:r>
            <a:endParaRPr lang="en-US" dirty="0">
              <a:solidFill>
                <a:schemeClr val="bg1"/>
              </a:solidFill>
            </a:endParaRPr>
          </a:p>
        </p:txBody>
      </p:sp>
      <p:sp>
        <p:nvSpPr>
          <p:cNvPr id="14" name="Bent-Up Arrow 13"/>
          <p:cNvSpPr/>
          <p:nvPr/>
        </p:nvSpPr>
        <p:spPr>
          <a:xfrm rot="5400000">
            <a:off x="2563446" y="2139668"/>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lternate Process 14"/>
          <p:cNvSpPr/>
          <p:nvPr/>
        </p:nvSpPr>
        <p:spPr>
          <a:xfrm>
            <a:off x="3395112" y="2450810"/>
            <a:ext cx="1596982"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Assessment</a:t>
            </a:r>
            <a:endParaRPr lang="en-US" dirty="0"/>
          </a:p>
        </p:txBody>
      </p:sp>
      <p:sp>
        <p:nvSpPr>
          <p:cNvPr id="18" name="Bent-Up Arrow 17"/>
          <p:cNvSpPr/>
          <p:nvPr/>
        </p:nvSpPr>
        <p:spPr>
          <a:xfrm rot="5400000">
            <a:off x="4160428" y="3178352"/>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lternate Process 18"/>
          <p:cNvSpPr/>
          <p:nvPr/>
        </p:nvSpPr>
        <p:spPr>
          <a:xfrm>
            <a:off x="4992094" y="3505166"/>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Lesson Segments</a:t>
            </a:r>
            <a:endParaRPr lang="en-US" dirty="0"/>
          </a:p>
        </p:txBody>
      </p:sp>
      <p:sp>
        <p:nvSpPr>
          <p:cNvPr id="21" name="Bent-Up Arrow 20"/>
          <p:cNvSpPr/>
          <p:nvPr/>
        </p:nvSpPr>
        <p:spPr>
          <a:xfrm rot="5400000">
            <a:off x="5642756" y="4254069"/>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lternate Process 21"/>
          <p:cNvSpPr/>
          <p:nvPr/>
        </p:nvSpPr>
        <p:spPr>
          <a:xfrm>
            <a:off x="6458936" y="4534231"/>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Daily Lessons</a:t>
            </a:r>
            <a:endParaRPr lang="en-US" dirty="0"/>
          </a:p>
        </p:txBody>
      </p:sp>
      <p:sp>
        <p:nvSpPr>
          <p:cNvPr id="24" name="Bent-Up Arrow 23"/>
          <p:cNvSpPr/>
          <p:nvPr/>
        </p:nvSpPr>
        <p:spPr>
          <a:xfrm rot="5400000">
            <a:off x="7094110" y="5277263"/>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lternate Process 24"/>
          <p:cNvSpPr/>
          <p:nvPr/>
        </p:nvSpPr>
        <p:spPr>
          <a:xfrm>
            <a:off x="7863825" y="5656236"/>
            <a:ext cx="1280175" cy="984120"/>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Reflect/Respond</a:t>
            </a:r>
          </a:p>
        </p:txBody>
      </p:sp>
      <p:sp>
        <p:nvSpPr>
          <p:cNvPr id="27" name="TextBox 26"/>
          <p:cNvSpPr txBox="1"/>
          <p:nvPr/>
        </p:nvSpPr>
        <p:spPr>
          <a:xfrm>
            <a:off x="3333160" y="2540050"/>
            <a:ext cx="1861160" cy="369332"/>
          </a:xfrm>
          <a:prstGeom prst="rect">
            <a:avLst/>
          </a:prstGeom>
          <a:noFill/>
        </p:spPr>
        <p:txBody>
          <a:bodyPr wrap="square" rtlCol="0">
            <a:spAutoFit/>
          </a:bodyPr>
          <a:lstStyle/>
          <a:p>
            <a:pPr algn="ctr"/>
            <a:r>
              <a:rPr lang="en-US" dirty="0" smtClean="0">
                <a:solidFill>
                  <a:schemeClr val="bg1"/>
                </a:solidFill>
              </a:rPr>
              <a:t> </a:t>
            </a:r>
            <a:endParaRPr lang="en-US" dirty="0">
              <a:solidFill>
                <a:schemeClr val="bg1"/>
              </a:solidFill>
            </a:endParaRPr>
          </a:p>
        </p:txBody>
      </p:sp>
      <p:sp>
        <p:nvSpPr>
          <p:cNvPr id="32" name="TextBox 31"/>
          <p:cNvSpPr txBox="1"/>
          <p:nvPr/>
        </p:nvSpPr>
        <p:spPr>
          <a:xfrm>
            <a:off x="1830960" y="494512"/>
            <a:ext cx="4545738" cy="338554"/>
          </a:xfrm>
          <a:prstGeom prst="rect">
            <a:avLst/>
          </a:prstGeom>
          <a:noFill/>
          <a:ln>
            <a:noFill/>
          </a:ln>
        </p:spPr>
        <p:txBody>
          <a:bodyPr wrap="square" rtlCol="0">
            <a:spAutoFit/>
          </a:bodyPr>
          <a:lstStyle/>
          <a:p>
            <a:r>
              <a:rPr lang="en-US" sz="1600" b="1" dirty="0" smtClean="0"/>
              <a:t>Question 1: </a:t>
            </a:r>
            <a:r>
              <a:rPr lang="en-US" sz="1600" dirty="0" smtClean="0"/>
              <a:t>What do we want all students to learn?</a:t>
            </a:r>
          </a:p>
        </p:txBody>
      </p:sp>
      <p:sp>
        <p:nvSpPr>
          <p:cNvPr id="34" name="Oval 33"/>
          <p:cNvSpPr/>
          <p:nvPr/>
        </p:nvSpPr>
        <p:spPr>
          <a:xfrm>
            <a:off x="256770" y="2127900"/>
            <a:ext cx="2056956" cy="1733191"/>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61694" y="2368258"/>
            <a:ext cx="1830260" cy="1200329"/>
          </a:xfrm>
          <a:prstGeom prst="rect">
            <a:avLst/>
          </a:prstGeom>
          <a:solidFill>
            <a:schemeClr val="accent3"/>
          </a:solidFill>
        </p:spPr>
        <p:txBody>
          <a:bodyPr wrap="square" rtlCol="0">
            <a:spAutoFit/>
          </a:bodyPr>
          <a:lstStyle/>
          <a:p>
            <a:pPr algn="ctr"/>
            <a:r>
              <a:rPr lang="en-US" dirty="0" smtClean="0"/>
              <a:t>Identify and Cluster Common Core Standards for Unit Planning</a:t>
            </a:r>
            <a:endParaRPr lang="en-US" dirty="0"/>
          </a:p>
        </p:txBody>
      </p:sp>
      <p:sp>
        <p:nvSpPr>
          <p:cNvPr id="37" name="Curved Right Arrow 36"/>
          <p:cNvSpPr/>
          <p:nvPr/>
        </p:nvSpPr>
        <p:spPr>
          <a:xfrm rot="20922600">
            <a:off x="43918" y="855816"/>
            <a:ext cx="659507" cy="154905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6358813" y="2908155"/>
            <a:ext cx="2772099" cy="584776"/>
          </a:xfrm>
          <a:prstGeom prst="rect">
            <a:avLst/>
          </a:prstGeom>
          <a:noFill/>
          <a:ln>
            <a:noFill/>
          </a:ln>
        </p:spPr>
        <p:txBody>
          <a:bodyPr wrap="square" rtlCol="0">
            <a:spAutoFit/>
          </a:bodyPr>
          <a:lstStyle/>
          <a:p>
            <a:r>
              <a:rPr lang="en-US" sz="1600" b="1" dirty="0" smtClean="0"/>
              <a:t>Question 3: </a:t>
            </a:r>
            <a:r>
              <a:rPr lang="en-US" sz="1600" dirty="0" smtClean="0"/>
              <a:t>How are we going to teach it?</a:t>
            </a:r>
          </a:p>
        </p:txBody>
      </p:sp>
      <p:pic>
        <p:nvPicPr>
          <p:cNvPr id="36" name="Picture 35"/>
          <p:cNvPicPr>
            <a:picLocks noChangeAspect="1"/>
          </p:cNvPicPr>
          <p:nvPr/>
        </p:nvPicPr>
        <p:blipFill>
          <a:blip r:embed="rId3"/>
          <a:stretch>
            <a:fillRect/>
          </a:stretch>
        </p:blipFill>
        <p:spPr>
          <a:xfrm>
            <a:off x="82923" y="4178591"/>
            <a:ext cx="2995632" cy="2277767"/>
          </a:xfrm>
          <a:prstGeom prst="rect">
            <a:avLst/>
          </a:prstGeom>
          <a:ln>
            <a:solidFill>
              <a:schemeClr val="tx1"/>
            </a:solidFill>
          </a:ln>
        </p:spPr>
      </p:pic>
      <p:sp>
        <p:nvSpPr>
          <p:cNvPr id="29" name="TextBox 28"/>
          <p:cNvSpPr txBox="1"/>
          <p:nvPr/>
        </p:nvSpPr>
        <p:spPr>
          <a:xfrm>
            <a:off x="3767706" y="5528361"/>
            <a:ext cx="2906885" cy="1323439"/>
          </a:xfrm>
          <a:prstGeom prst="rect">
            <a:avLst/>
          </a:prstGeom>
          <a:noFill/>
          <a:ln>
            <a:noFill/>
          </a:ln>
        </p:spPr>
        <p:txBody>
          <a:bodyPr wrap="square" rtlCol="0">
            <a:spAutoFit/>
          </a:bodyPr>
          <a:lstStyle/>
          <a:p>
            <a:r>
              <a:rPr lang="en-US" sz="1600" b="1" dirty="0" smtClean="0"/>
              <a:t>Question 4/5: </a:t>
            </a:r>
            <a:r>
              <a:rPr lang="en-US" sz="1600" dirty="0" smtClean="0"/>
              <a:t>How will we respond when some students  don’t learn? How do we respond  when some students have already learned?</a:t>
            </a:r>
            <a:endParaRPr lang="en-US" sz="1600" dirty="0"/>
          </a:p>
        </p:txBody>
      </p:sp>
      <p:pic>
        <p:nvPicPr>
          <p:cNvPr id="38" name="Picture 1"/>
          <p:cNvPicPr>
            <a:picLocks noChangeAspect="1"/>
          </p:cNvPicPr>
          <p:nvPr/>
        </p:nvPicPr>
        <p:blipFill>
          <a:blip r:embed="rId4"/>
          <a:srcRect/>
          <a:stretch>
            <a:fillRect/>
          </a:stretch>
        </p:blipFill>
        <p:spPr bwMode="auto">
          <a:xfrm>
            <a:off x="6287269" y="94175"/>
            <a:ext cx="2754212" cy="2170205"/>
          </a:xfrm>
          <a:prstGeom prst="rect">
            <a:avLst/>
          </a:prstGeom>
          <a:noFill/>
          <a:ln w="9525">
            <a:solidFill>
              <a:schemeClr val="tx1"/>
            </a:solidFill>
            <a:miter lim="800000"/>
            <a:headEnd/>
            <a:tailEnd/>
          </a:ln>
        </p:spPr>
      </p:pic>
      <p:sp>
        <p:nvSpPr>
          <p:cNvPr id="33" name="TextBox 32"/>
          <p:cNvSpPr txBox="1"/>
          <p:nvPr/>
        </p:nvSpPr>
        <p:spPr>
          <a:xfrm>
            <a:off x="3928681" y="1495640"/>
            <a:ext cx="2591105" cy="830997"/>
          </a:xfrm>
          <a:prstGeom prst="rect">
            <a:avLst/>
          </a:prstGeom>
          <a:noFill/>
          <a:ln>
            <a:noFill/>
          </a:ln>
        </p:spPr>
        <p:txBody>
          <a:bodyPr wrap="square" rtlCol="0">
            <a:spAutoFit/>
          </a:bodyPr>
          <a:lstStyle/>
          <a:p>
            <a:r>
              <a:rPr lang="en-US" sz="1600" b="1" dirty="0" smtClean="0"/>
              <a:t>Question 2: </a:t>
            </a:r>
            <a:r>
              <a:rPr lang="en-US" sz="1600" dirty="0" smtClean="0"/>
              <a:t>How do we know if and when they’ve learned it?</a:t>
            </a:r>
          </a:p>
        </p:txBody>
      </p:sp>
      <p:cxnSp>
        <p:nvCxnSpPr>
          <p:cNvPr id="40" name="Straight Arrow Connector 39"/>
          <p:cNvCxnSpPr/>
          <p:nvPr/>
        </p:nvCxnSpPr>
        <p:spPr>
          <a:xfrm>
            <a:off x="3488433" y="1633940"/>
            <a:ext cx="440248" cy="174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0800000" flipV="1">
            <a:off x="6476820" y="3505166"/>
            <a:ext cx="615964" cy="3656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5400000">
            <a:off x="6820858" y="3945851"/>
            <a:ext cx="8813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0800000">
            <a:off x="6412471" y="6011206"/>
            <a:ext cx="1344039" cy="321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10800000" flipV="1">
            <a:off x="4992094" y="2127900"/>
            <a:ext cx="631450" cy="3229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08125" y="3828875"/>
            <a:ext cx="2144754" cy="369332"/>
          </a:xfrm>
          <a:prstGeom prst="rect">
            <a:avLst/>
          </a:prstGeom>
          <a:noFill/>
        </p:spPr>
        <p:txBody>
          <a:bodyPr wrap="square" rtlCol="0">
            <a:spAutoFit/>
          </a:bodyPr>
          <a:lstStyle/>
          <a:p>
            <a:pPr algn="ctr"/>
            <a:r>
              <a:rPr lang="en-US" b="1" dirty="0" smtClean="0"/>
              <a:t>(District Work)</a:t>
            </a:r>
            <a:endParaRPr lang="en-US" b="1" dirty="0"/>
          </a:p>
        </p:txBody>
      </p:sp>
      <p:cxnSp>
        <p:nvCxnSpPr>
          <p:cNvPr id="47" name="Straight Arrow Connector 46"/>
          <p:cNvCxnSpPr/>
          <p:nvPr/>
        </p:nvCxnSpPr>
        <p:spPr>
          <a:xfrm rot="5400000">
            <a:off x="2967734" y="969258"/>
            <a:ext cx="504020" cy="3507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10800000" flipV="1">
            <a:off x="2313728" y="806246"/>
            <a:ext cx="1019432" cy="86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130732" y="107795"/>
            <a:ext cx="8878320" cy="1143000"/>
          </a:xfrm>
        </p:spPr>
        <p:txBody>
          <a:bodyPr>
            <a:normAutofit fontScale="90000"/>
          </a:bodyPr>
          <a:lstStyle/>
          <a:p>
            <a:r>
              <a:rPr lang="en-US" dirty="0" smtClean="0"/>
              <a:t>PLC Question 1:</a:t>
            </a:r>
            <a:br>
              <a:rPr lang="en-US" dirty="0" smtClean="0"/>
            </a:br>
            <a:r>
              <a:rPr lang="en-US" dirty="0" smtClean="0"/>
              <a:t>What do we want all students to learn?</a:t>
            </a:r>
          </a:p>
        </p:txBody>
      </p:sp>
      <p:sp>
        <p:nvSpPr>
          <p:cNvPr id="6" name="Content Placeholder 5"/>
          <p:cNvSpPr>
            <a:spLocks noGrp="1"/>
          </p:cNvSpPr>
          <p:nvPr>
            <p:ph sz="quarter" idx="13"/>
          </p:nvPr>
        </p:nvSpPr>
        <p:spPr>
          <a:xfrm>
            <a:off x="130733" y="1164155"/>
            <a:ext cx="6055708" cy="5252111"/>
          </a:xfrm>
        </p:spPr>
        <p:txBody>
          <a:bodyPr>
            <a:normAutofit fontScale="92500"/>
          </a:bodyPr>
          <a:lstStyle/>
          <a:p>
            <a:pPr marL="0" indent="0">
              <a:buNone/>
            </a:pPr>
            <a:r>
              <a:rPr lang="en-US" b="1" dirty="0" smtClean="0"/>
              <a:t>Unwrap Standards </a:t>
            </a:r>
            <a:endParaRPr lang="en-US" b="1" dirty="0"/>
          </a:p>
          <a:p>
            <a:pPr marL="514350" indent="-514350">
              <a:buFont typeface="+mj-lt"/>
              <a:buAutoNum type="arabicPeriod"/>
            </a:pPr>
            <a:r>
              <a:rPr lang="en-US" dirty="0" smtClean="0"/>
              <a:t>Identify </a:t>
            </a:r>
            <a:r>
              <a:rPr lang="en-US" b="1" u="sng" dirty="0" smtClean="0"/>
              <a:t>prioritized</a:t>
            </a:r>
            <a:r>
              <a:rPr lang="en-US" dirty="0" smtClean="0"/>
              <a:t> </a:t>
            </a:r>
            <a:r>
              <a:rPr lang="en-US" dirty="0"/>
              <a:t>standard(s)</a:t>
            </a:r>
            <a:r>
              <a:rPr lang="en-US" dirty="0" smtClean="0"/>
              <a:t> </a:t>
            </a:r>
          </a:p>
          <a:p>
            <a:pPr marL="514350" indent="-514350">
              <a:buFont typeface="+mj-lt"/>
              <a:buAutoNum type="arabicPeriod"/>
            </a:pPr>
            <a:r>
              <a:rPr lang="en-US" dirty="0" smtClean="0"/>
              <a:t>Identify what students need to be able </a:t>
            </a:r>
            <a:r>
              <a:rPr lang="en-US" b="1" dirty="0" smtClean="0"/>
              <a:t>Know, Understand, and Do </a:t>
            </a:r>
            <a:r>
              <a:rPr lang="en-US" dirty="0" smtClean="0"/>
              <a:t>and make connections to declarative and procedural knowledge </a:t>
            </a:r>
            <a:endParaRPr lang="en-US" dirty="0"/>
          </a:p>
          <a:p>
            <a:pPr marL="514350" indent="-514350">
              <a:buFont typeface="+mj-lt"/>
              <a:buAutoNum type="arabicPeriod"/>
            </a:pPr>
            <a:r>
              <a:rPr lang="en-US" dirty="0" smtClean="0"/>
              <a:t>Identify </a:t>
            </a:r>
            <a:r>
              <a:rPr lang="en-US" b="1" dirty="0" smtClean="0"/>
              <a:t>pre-requisite skills </a:t>
            </a:r>
            <a:r>
              <a:rPr lang="en-US" dirty="0" smtClean="0"/>
              <a:t>needed for KUD</a:t>
            </a:r>
          </a:p>
          <a:p>
            <a:pPr marL="0" indent="0">
              <a:buNone/>
            </a:pPr>
            <a:endParaRPr lang="en-US" dirty="0" smtClean="0"/>
          </a:p>
          <a:p>
            <a:pPr marL="0" indent="0">
              <a:buNone/>
            </a:pPr>
            <a:r>
              <a:rPr lang="en-US" b="1" dirty="0" smtClean="0"/>
              <a:t>Develop a Scale</a:t>
            </a:r>
          </a:p>
          <a:p>
            <a:pPr marL="514350" indent="-514350">
              <a:buFont typeface="+mj-lt"/>
              <a:buAutoNum type="arabicPeriod" startAt="4"/>
            </a:pPr>
            <a:r>
              <a:rPr lang="en-US" dirty="0" smtClean="0"/>
              <a:t>Use </a:t>
            </a:r>
            <a:r>
              <a:rPr lang="en-US" b="1" dirty="0" smtClean="0"/>
              <a:t>K-U-D</a:t>
            </a:r>
            <a:r>
              <a:rPr lang="en-US" dirty="0" smtClean="0"/>
              <a:t> to develop a </a:t>
            </a:r>
            <a:r>
              <a:rPr lang="en-US" b="1" dirty="0" smtClean="0"/>
              <a:t>scale </a:t>
            </a:r>
            <a:r>
              <a:rPr lang="en-US" dirty="0" smtClean="0"/>
              <a:t>that represents increased levels of cognitive complexity (make sure that the scale matches desired taxonomy)</a:t>
            </a:r>
          </a:p>
          <a:p>
            <a:pPr marL="514350" indent="-514350">
              <a:buFont typeface="+mj-lt"/>
              <a:buAutoNum type="arabicPeriod" startAt="4"/>
            </a:pPr>
            <a:r>
              <a:rPr lang="en-US" dirty="0" smtClean="0"/>
              <a:t>Use scale to develop student friendly learning goals/essential questions</a:t>
            </a:r>
          </a:p>
          <a:p>
            <a:endParaRPr lang="en-US" dirty="0" smtClean="0"/>
          </a:p>
        </p:txBody>
      </p:sp>
      <p:sp>
        <p:nvSpPr>
          <p:cNvPr id="7" name="TextBox 6"/>
          <p:cNvSpPr txBox="1"/>
          <p:nvPr/>
        </p:nvSpPr>
        <p:spPr>
          <a:xfrm>
            <a:off x="507437" y="6135549"/>
            <a:ext cx="8536408" cy="646331"/>
          </a:xfrm>
          <a:prstGeom prst="rect">
            <a:avLst/>
          </a:prstGeom>
          <a:noFill/>
        </p:spPr>
        <p:txBody>
          <a:bodyPr wrap="square" rtlCol="0">
            <a:spAutoFit/>
          </a:bodyPr>
          <a:lstStyle/>
          <a:p>
            <a:r>
              <a:rPr lang="en-US" b="1" dirty="0" smtClean="0"/>
              <a:t>Desired Outcomes: </a:t>
            </a:r>
            <a:r>
              <a:rPr lang="en-US" dirty="0" smtClean="0"/>
              <a:t>Students will </a:t>
            </a:r>
            <a:r>
              <a:rPr lang="en-US" b="1" dirty="0" smtClean="0"/>
              <a:t>be able to explain what they are learning and why </a:t>
            </a:r>
            <a:r>
              <a:rPr lang="en-US" dirty="0" smtClean="0"/>
              <a:t>based upon learning goals and scales.</a:t>
            </a:r>
            <a:endParaRPr lang="en-US" dirty="0"/>
          </a:p>
        </p:txBody>
      </p:sp>
      <p:pic>
        <p:nvPicPr>
          <p:cNvPr id="16" name="Picture 15"/>
          <p:cNvPicPr>
            <a:picLocks noChangeAspect="1"/>
          </p:cNvPicPr>
          <p:nvPr/>
        </p:nvPicPr>
        <p:blipFill>
          <a:blip r:embed="rId3"/>
          <a:stretch>
            <a:fillRect/>
          </a:stretch>
        </p:blipFill>
        <p:spPr>
          <a:xfrm>
            <a:off x="6470824" y="1564475"/>
            <a:ext cx="2292170" cy="2716301"/>
          </a:xfrm>
          <a:prstGeom prst="rect">
            <a:avLst/>
          </a:prstGeom>
          <a:ln w="38100" cmpd="sng">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note about </a:t>
            </a:r>
            <a:r>
              <a:rPr lang="en-US" u="sng" dirty="0" smtClean="0"/>
              <a:t>Content</a:t>
            </a:r>
            <a:r>
              <a:rPr lang="en-US" dirty="0" smtClean="0"/>
              <a:t> vs. </a:t>
            </a:r>
            <a:r>
              <a:rPr lang="en-US" u="sng" dirty="0" smtClean="0"/>
              <a:t>Process</a:t>
            </a:r>
            <a:endParaRPr lang="en-US" u="sng" dirty="0"/>
          </a:p>
        </p:txBody>
      </p:sp>
      <p:sp>
        <p:nvSpPr>
          <p:cNvPr id="3" name="Content Placeholder 2"/>
          <p:cNvSpPr>
            <a:spLocks noGrp="1"/>
          </p:cNvSpPr>
          <p:nvPr>
            <p:ph sz="quarter" idx="13"/>
          </p:nvPr>
        </p:nvSpPr>
        <p:spPr/>
        <p:txBody>
          <a:bodyPr>
            <a:normAutofit/>
          </a:bodyPr>
          <a:lstStyle/>
          <a:p>
            <a:pPr marL="342900" indent="-342900">
              <a:buFont typeface="Arial"/>
              <a:buChar char="•"/>
            </a:pPr>
            <a:r>
              <a:rPr lang="en-US" sz="3600" dirty="0" smtClean="0"/>
              <a:t>The focus of this training is on the </a:t>
            </a:r>
            <a:r>
              <a:rPr lang="en-US" sz="3600" u="sng" dirty="0" smtClean="0"/>
              <a:t>process</a:t>
            </a:r>
            <a:r>
              <a:rPr lang="en-US" sz="3600" dirty="0" smtClean="0"/>
              <a:t> of PLCs</a:t>
            </a:r>
          </a:p>
          <a:p>
            <a:pPr marL="342900" indent="-342900">
              <a:buFont typeface="Arial"/>
              <a:buChar char="•"/>
            </a:pPr>
            <a:r>
              <a:rPr lang="en-US" sz="3600" dirty="0" smtClean="0"/>
              <a:t>Content is also important, and will be critical for your PLC, but our goal is to teach the </a:t>
            </a:r>
            <a:r>
              <a:rPr lang="en-US" sz="3600" u="sng" dirty="0" smtClean="0"/>
              <a:t>process</a:t>
            </a:r>
            <a:r>
              <a:rPr lang="en-US" sz="3600" dirty="0" smtClean="0"/>
              <a:t> </a:t>
            </a:r>
          </a:p>
          <a:p>
            <a:pPr marL="342900" indent="-342900">
              <a:buFont typeface="Arial"/>
              <a:buChar char="•"/>
            </a:pPr>
            <a:r>
              <a:rPr lang="en-US" sz="3600" dirty="0" smtClean="0"/>
              <a:t>Specific content (CCSS and </a:t>
            </a:r>
            <a:r>
              <a:rPr lang="en-US" sz="3600" dirty="0" err="1" smtClean="0"/>
              <a:t>Marzano</a:t>
            </a:r>
            <a:r>
              <a:rPr lang="en-US" sz="3600" dirty="0" smtClean="0"/>
              <a:t>) will be light for illustration purposes </a:t>
            </a:r>
            <a:endParaRPr lang="en-US" sz="3600" dirty="0"/>
          </a:p>
        </p:txBody>
      </p:sp>
    </p:spTree>
    <p:extLst>
      <p:ext uri="{BB962C8B-B14F-4D97-AF65-F5344CB8AC3E}">
        <p14:creationId xmlns:p14="http://schemas.microsoft.com/office/powerpoint/2010/main" val="25880261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88030" y="0"/>
            <a:ext cx="1028904" cy="865215"/>
          </a:xfrm>
          <a:prstGeom prst="rect">
            <a:avLst/>
          </a:prstGeom>
        </p:spPr>
      </p:pic>
      <p:pic>
        <p:nvPicPr>
          <p:cNvPr id="12" name="Picture 11"/>
          <p:cNvPicPr>
            <a:picLocks noChangeAspect="1"/>
          </p:cNvPicPr>
          <p:nvPr/>
        </p:nvPicPr>
        <p:blipFill>
          <a:blip r:embed="rId4"/>
          <a:stretch>
            <a:fillRect/>
          </a:stretch>
        </p:blipFill>
        <p:spPr>
          <a:xfrm>
            <a:off x="1346200" y="0"/>
            <a:ext cx="6430818" cy="6858000"/>
          </a:xfrm>
          <a:prstGeom prst="rect">
            <a:avLst/>
          </a:prstGeom>
        </p:spPr>
      </p:pic>
    </p:spTree>
    <p:extLst>
      <p:ext uri="{BB962C8B-B14F-4D97-AF65-F5344CB8AC3E}">
        <p14:creationId xmlns:p14="http://schemas.microsoft.com/office/powerpoint/2010/main" val="212765700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130732" y="107795"/>
            <a:ext cx="8878320" cy="1143000"/>
          </a:xfrm>
        </p:spPr>
        <p:txBody>
          <a:bodyPr>
            <a:normAutofit fontScale="90000"/>
          </a:bodyPr>
          <a:lstStyle/>
          <a:p>
            <a:r>
              <a:rPr lang="en-US" dirty="0" smtClean="0"/>
              <a:t>PLC Question 1:</a:t>
            </a:r>
            <a:br>
              <a:rPr lang="en-US" dirty="0" smtClean="0"/>
            </a:br>
            <a:r>
              <a:rPr lang="en-US" dirty="0" smtClean="0"/>
              <a:t>What do we want all students to learn?</a:t>
            </a:r>
          </a:p>
        </p:txBody>
      </p:sp>
      <p:sp>
        <p:nvSpPr>
          <p:cNvPr id="6" name="Content Placeholder 5"/>
          <p:cNvSpPr>
            <a:spLocks noGrp="1"/>
          </p:cNvSpPr>
          <p:nvPr>
            <p:ph sz="quarter" idx="13"/>
          </p:nvPr>
        </p:nvSpPr>
        <p:spPr>
          <a:xfrm>
            <a:off x="130733" y="1355819"/>
            <a:ext cx="6055708" cy="5252111"/>
          </a:xfrm>
        </p:spPr>
        <p:txBody>
          <a:bodyPr>
            <a:normAutofit fontScale="92500"/>
          </a:bodyPr>
          <a:lstStyle/>
          <a:p>
            <a:pPr marL="0" indent="0">
              <a:buNone/>
            </a:pPr>
            <a:r>
              <a:rPr lang="en-US" b="1" dirty="0" smtClean="0"/>
              <a:t>Unwrap Standards </a:t>
            </a:r>
            <a:endParaRPr lang="en-US" b="1" dirty="0"/>
          </a:p>
          <a:p>
            <a:pPr marL="514350" indent="-514350">
              <a:buFont typeface="+mj-lt"/>
              <a:buAutoNum type="arabicPeriod"/>
            </a:pPr>
            <a:r>
              <a:rPr lang="en-US" dirty="0" smtClean="0"/>
              <a:t>Identify </a:t>
            </a:r>
            <a:r>
              <a:rPr lang="en-US" b="1" u="sng" dirty="0" smtClean="0"/>
              <a:t>prioritized</a:t>
            </a:r>
            <a:r>
              <a:rPr lang="en-US" dirty="0" smtClean="0"/>
              <a:t> </a:t>
            </a:r>
            <a:r>
              <a:rPr lang="en-US" dirty="0"/>
              <a:t>standard(s)</a:t>
            </a:r>
            <a:r>
              <a:rPr lang="en-US" dirty="0" smtClean="0"/>
              <a:t> </a:t>
            </a:r>
          </a:p>
          <a:p>
            <a:pPr marL="514350" indent="-514350">
              <a:buFont typeface="+mj-lt"/>
              <a:buAutoNum type="arabicPeriod"/>
            </a:pPr>
            <a:r>
              <a:rPr lang="en-US" dirty="0" smtClean="0"/>
              <a:t>Identify what students need to be able </a:t>
            </a:r>
            <a:r>
              <a:rPr lang="en-US" b="1" dirty="0" smtClean="0"/>
              <a:t>Know, Understand, and Do </a:t>
            </a:r>
            <a:r>
              <a:rPr lang="en-US" dirty="0" smtClean="0"/>
              <a:t>and make connections to declarative and procedural knowledge </a:t>
            </a:r>
            <a:endParaRPr lang="en-US" dirty="0"/>
          </a:p>
          <a:p>
            <a:pPr marL="514350" indent="-514350">
              <a:buFont typeface="+mj-lt"/>
              <a:buAutoNum type="arabicPeriod"/>
            </a:pPr>
            <a:r>
              <a:rPr lang="en-US" dirty="0" smtClean="0"/>
              <a:t>Identify </a:t>
            </a:r>
            <a:r>
              <a:rPr lang="en-US" b="1" dirty="0" smtClean="0"/>
              <a:t>pre-requisite skills </a:t>
            </a:r>
            <a:r>
              <a:rPr lang="en-US" dirty="0" smtClean="0"/>
              <a:t>needed for KUD</a:t>
            </a:r>
          </a:p>
          <a:p>
            <a:pPr marL="0" indent="0">
              <a:buNone/>
            </a:pPr>
            <a:endParaRPr lang="en-US" dirty="0" smtClean="0"/>
          </a:p>
          <a:p>
            <a:pPr marL="0" indent="0">
              <a:buNone/>
            </a:pPr>
            <a:r>
              <a:rPr lang="en-US" b="1" dirty="0" smtClean="0"/>
              <a:t>Develop a Scale</a:t>
            </a:r>
          </a:p>
          <a:p>
            <a:pPr marL="514350" indent="-514350">
              <a:buFont typeface="+mj-lt"/>
              <a:buAutoNum type="arabicPeriod" startAt="4"/>
            </a:pPr>
            <a:r>
              <a:rPr lang="en-US" dirty="0" smtClean="0"/>
              <a:t>Use </a:t>
            </a:r>
            <a:r>
              <a:rPr lang="en-US" b="1" dirty="0" smtClean="0"/>
              <a:t>K-U-D</a:t>
            </a:r>
            <a:r>
              <a:rPr lang="en-US" dirty="0" smtClean="0"/>
              <a:t> to develop a </a:t>
            </a:r>
            <a:r>
              <a:rPr lang="en-US" b="1" dirty="0" smtClean="0"/>
              <a:t>scale </a:t>
            </a:r>
            <a:r>
              <a:rPr lang="en-US" dirty="0" smtClean="0"/>
              <a:t>that represents increased levels of cognitive complexity (make sure that the scale matches desired taxonomy)</a:t>
            </a:r>
          </a:p>
          <a:p>
            <a:pPr marL="514350" indent="-514350">
              <a:buFont typeface="+mj-lt"/>
              <a:buAutoNum type="arabicPeriod" startAt="4"/>
            </a:pPr>
            <a:r>
              <a:rPr lang="en-US" dirty="0" smtClean="0"/>
              <a:t>Use scale to develop student friendly learning goals/essential questions</a:t>
            </a:r>
          </a:p>
          <a:p>
            <a:endParaRPr lang="en-US" dirty="0" smtClean="0"/>
          </a:p>
        </p:txBody>
      </p:sp>
      <p:sp>
        <p:nvSpPr>
          <p:cNvPr id="7" name="TextBox 6"/>
          <p:cNvSpPr txBox="1"/>
          <p:nvPr/>
        </p:nvSpPr>
        <p:spPr>
          <a:xfrm>
            <a:off x="544465" y="6201830"/>
            <a:ext cx="8599536" cy="646331"/>
          </a:xfrm>
          <a:prstGeom prst="rect">
            <a:avLst/>
          </a:prstGeom>
          <a:noFill/>
        </p:spPr>
        <p:txBody>
          <a:bodyPr wrap="square" rtlCol="0">
            <a:spAutoFit/>
          </a:bodyPr>
          <a:lstStyle/>
          <a:p>
            <a:r>
              <a:rPr lang="en-US" b="1" dirty="0" smtClean="0"/>
              <a:t>Desired Outcomes: </a:t>
            </a:r>
            <a:r>
              <a:rPr lang="en-US" dirty="0" smtClean="0"/>
              <a:t>Students will </a:t>
            </a:r>
            <a:r>
              <a:rPr lang="en-US" b="1" dirty="0" smtClean="0"/>
              <a:t>be able to explain what they are learning and why </a:t>
            </a:r>
            <a:r>
              <a:rPr lang="en-US" dirty="0" smtClean="0"/>
              <a:t>based upon learning goals and scales.</a:t>
            </a:r>
            <a:endParaRPr lang="en-US" dirty="0"/>
          </a:p>
        </p:txBody>
      </p:sp>
      <p:pic>
        <p:nvPicPr>
          <p:cNvPr id="16" name="Picture 15"/>
          <p:cNvPicPr>
            <a:picLocks noChangeAspect="1"/>
          </p:cNvPicPr>
          <p:nvPr/>
        </p:nvPicPr>
        <p:blipFill>
          <a:blip r:embed="rId3"/>
          <a:stretch>
            <a:fillRect/>
          </a:stretch>
        </p:blipFill>
        <p:spPr>
          <a:xfrm>
            <a:off x="6470824" y="1564475"/>
            <a:ext cx="2292170" cy="2716301"/>
          </a:xfrm>
          <a:prstGeom prst="rect">
            <a:avLst/>
          </a:prstGeom>
          <a:ln w="38100" cmpd="sng">
            <a:solidFill>
              <a:schemeClr val="tx1"/>
            </a:solidFill>
          </a:ln>
        </p:spPr>
      </p:pic>
      <p:sp>
        <p:nvSpPr>
          <p:cNvPr id="2" name="Rectangle 1"/>
          <p:cNvSpPr/>
          <p:nvPr/>
        </p:nvSpPr>
        <p:spPr>
          <a:xfrm>
            <a:off x="130733" y="1823085"/>
            <a:ext cx="6055708" cy="328706"/>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4458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ctrTitle"/>
          </p:nvPr>
        </p:nvSpPr>
        <p:spPr>
          <a:xfrm>
            <a:off x="158592" y="261462"/>
            <a:ext cx="8799671" cy="1131570"/>
          </a:xfrm>
        </p:spPr>
        <p:txBody>
          <a:bodyPr lIns="0" tIns="0" rIns="0" bIns="0" anchor="t"/>
          <a:lstStyle/>
          <a:p>
            <a:pPr eaLnBrk="1" hangingPunct="1">
              <a:lnSpc>
                <a:spcPct val="95000"/>
              </a:lnSpc>
            </a:pPr>
            <a:r>
              <a:rPr lang="en-US" sz="3900" dirty="0">
                <a:solidFill>
                  <a:srgbClr val="332B29"/>
                </a:solidFill>
              </a:rPr>
              <a:t>What Tools</a:t>
            </a:r>
            <a:r>
              <a:rPr lang="en-US" sz="3900" dirty="0" smtClean="0">
                <a:solidFill>
                  <a:srgbClr val="332B29"/>
                </a:solidFill>
              </a:rPr>
              <a:t> In Our Toolbox are Available?</a:t>
            </a:r>
            <a:endParaRPr lang="en-US" sz="3900" dirty="0">
              <a:solidFill>
                <a:srgbClr val="332B29"/>
              </a:solidFill>
            </a:endParaRPr>
          </a:p>
        </p:txBody>
      </p:sp>
      <p:sp>
        <p:nvSpPr>
          <p:cNvPr id="61443" name="Rectangle 2"/>
          <p:cNvSpPr>
            <a:spLocks noGrp="1" noChangeArrowheads="1"/>
          </p:cNvSpPr>
          <p:nvPr>
            <p:ph type="subTitle" idx="1"/>
          </p:nvPr>
        </p:nvSpPr>
        <p:spPr>
          <a:xfrm>
            <a:off x="171450" y="1645920"/>
            <a:ext cx="8801100" cy="4937760"/>
          </a:xfrm>
        </p:spPr>
        <p:txBody>
          <a:bodyPr lIns="0" tIns="0" rIns="0" bIns="0">
            <a:normAutofit/>
          </a:bodyPr>
          <a:lstStyle/>
          <a:p>
            <a:pPr lvl="1" indent="-308610" algn="l">
              <a:lnSpc>
                <a:spcPct val="95000"/>
              </a:lnSpc>
              <a:spcBef>
                <a:spcPct val="0"/>
              </a:spcBef>
              <a:buClr>
                <a:srgbClr val="332B29"/>
              </a:buClr>
            </a:pPr>
            <a:r>
              <a:rPr lang="en-US" sz="2900" b="1" dirty="0" smtClean="0">
                <a:solidFill>
                  <a:srgbClr val="332B29"/>
                </a:solidFill>
                <a:latin typeface="Arial" charset="0"/>
              </a:rPr>
              <a:t>Materials:</a:t>
            </a:r>
          </a:p>
          <a:p>
            <a:pPr lvl="1" indent="-308610" algn="l">
              <a:lnSpc>
                <a:spcPct val="95000"/>
              </a:lnSpc>
              <a:spcBef>
                <a:spcPct val="0"/>
              </a:spcBef>
              <a:buClr>
                <a:srgbClr val="332B29"/>
              </a:buClr>
              <a:buFontTx/>
              <a:buChar char="•"/>
            </a:pPr>
            <a:r>
              <a:rPr lang="en-US" sz="2900" dirty="0" smtClean="0">
                <a:solidFill>
                  <a:srgbClr val="332B29"/>
                </a:solidFill>
                <a:latin typeface="Arial" charset="0"/>
              </a:rPr>
              <a:t>Common Core State Standards </a:t>
            </a:r>
          </a:p>
          <a:p>
            <a:pPr lvl="1" indent="-308610" algn="l">
              <a:lnSpc>
                <a:spcPct val="95000"/>
              </a:lnSpc>
              <a:spcBef>
                <a:spcPct val="0"/>
              </a:spcBef>
              <a:buClr>
                <a:srgbClr val="332B29"/>
              </a:buClr>
              <a:buFontTx/>
              <a:buChar char="•"/>
            </a:pPr>
            <a:r>
              <a:rPr lang="en-US" sz="2900" dirty="0" smtClean="0">
                <a:solidFill>
                  <a:srgbClr val="332B29"/>
                </a:solidFill>
                <a:latin typeface="Arial" charset="0"/>
              </a:rPr>
              <a:t>Vertical </a:t>
            </a:r>
            <a:r>
              <a:rPr lang="en-US" sz="2900" dirty="0">
                <a:solidFill>
                  <a:srgbClr val="332B29"/>
                </a:solidFill>
                <a:latin typeface="Arial" charset="0"/>
              </a:rPr>
              <a:t>Articulation of Grade Level </a:t>
            </a:r>
            <a:r>
              <a:rPr lang="en-US" sz="2900" dirty="0" smtClean="0">
                <a:solidFill>
                  <a:srgbClr val="332B29"/>
                </a:solidFill>
                <a:latin typeface="Arial" charset="0"/>
              </a:rPr>
              <a:t>Standards</a:t>
            </a:r>
          </a:p>
          <a:p>
            <a:pPr lvl="1" indent="-308610" algn="l">
              <a:lnSpc>
                <a:spcPct val="95000"/>
              </a:lnSpc>
              <a:spcBef>
                <a:spcPct val="0"/>
              </a:spcBef>
              <a:buClr>
                <a:srgbClr val="332B29"/>
              </a:buClr>
              <a:buFontTx/>
              <a:buChar char="•"/>
            </a:pPr>
            <a:r>
              <a:rPr lang="en-US" sz="2900" dirty="0" smtClean="0">
                <a:solidFill>
                  <a:srgbClr val="332B29"/>
                </a:solidFill>
                <a:latin typeface="Arial" charset="0"/>
              </a:rPr>
              <a:t>Curriculum Maps (if available)</a:t>
            </a:r>
          </a:p>
          <a:p>
            <a:pPr lvl="1" indent="-308610" algn="l">
              <a:lnSpc>
                <a:spcPct val="95000"/>
              </a:lnSpc>
              <a:spcBef>
                <a:spcPct val="0"/>
              </a:spcBef>
              <a:buClr>
                <a:srgbClr val="332B29"/>
              </a:buClr>
              <a:buFontTx/>
              <a:buChar char="•"/>
            </a:pPr>
            <a:r>
              <a:rPr lang="en-US" sz="2900" dirty="0" smtClean="0">
                <a:solidFill>
                  <a:srgbClr val="332B29"/>
                </a:solidFill>
                <a:latin typeface="Arial" charset="0"/>
              </a:rPr>
              <a:t>Test Specifications (if available)</a:t>
            </a:r>
          </a:p>
          <a:p>
            <a:pPr lvl="1" indent="-308610" algn="l">
              <a:lnSpc>
                <a:spcPct val="95000"/>
              </a:lnSpc>
              <a:spcBef>
                <a:spcPct val="0"/>
              </a:spcBef>
              <a:buClr>
                <a:srgbClr val="332B29"/>
              </a:buClr>
              <a:buFontTx/>
              <a:buChar char="•"/>
            </a:pPr>
            <a:r>
              <a:rPr lang="en-US" sz="2900" dirty="0" smtClean="0">
                <a:solidFill>
                  <a:srgbClr val="332B29"/>
                </a:solidFill>
                <a:latin typeface="Arial" charset="0"/>
              </a:rPr>
              <a:t>PARCC Assessments (samples)</a:t>
            </a:r>
          </a:p>
          <a:p>
            <a:pPr lvl="1" indent="-308610" algn="l">
              <a:lnSpc>
                <a:spcPct val="95000"/>
              </a:lnSpc>
              <a:spcBef>
                <a:spcPct val="0"/>
              </a:spcBef>
              <a:buClr>
                <a:srgbClr val="332B29"/>
              </a:buClr>
            </a:pPr>
            <a:endParaRPr lang="en-US" sz="2900" dirty="0" smtClean="0">
              <a:solidFill>
                <a:srgbClr val="332B29"/>
              </a:solidFill>
              <a:latin typeface="Arial" charset="0"/>
            </a:endParaRPr>
          </a:p>
          <a:p>
            <a:pPr lvl="1" indent="-308610" algn="l">
              <a:lnSpc>
                <a:spcPct val="95000"/>
              </a:lnSpc>
              <a:spcBef>
                <a:spcPct val="0"/>
              </a:spcBef>
              <a:buClr>
                <a:srgbClr val="332B29"/>
              </a:buClr>
            </a:pPr>
            <a:r>
              <a:rPr lang="en-US" sz="2900" b="1" dirty="0" smtClean="0">
                <a:solidFill>
                  <a:srgbClr val="332B29"/>
                </a:solidFill>
                <a:latin typeface="Arial" charset="0"/>
              </a:rPr>
              <a:t>Helpful Websites:</a:t>
            </a:r>
          </a:p>
          <a:p>
            <a:pPr lvl="1" indent="-308610" algn="l">
              <a:lnSpc>
                <a:spcPct val="95000"/>
              </a:lnSpc>
              <a:spcBef>
                <a:spcPct val="0"/>
              </a:spcBef>
              <a:buClr>
                <a:srgbClr val="332B29"/>
              </a:buClr>
            </a:pPr>
            <a:r>
              <a:rPr lang="en-US" sz="2195" b="1" dirty="0" smtClean="0">
                <a:solidFill>
                  <a:srgbClr val="332B29"/>
                </a:solidFill>
                <a:latin typeface="Arial" charset="0"/>
                <a:hlinkClick r:id="rId2"/>
              </a:rPr>
              <a:t>http://www.corestandards.org/</a:t>
            </a:r>
            <a:endParaRPr lang="en-US" sz="2195" b="1" dirty="0" smtClean="0">
              <a:solidFill>
                <a:srgbClr val="332B29"/>
              </a:solidFill>
              <a:latin typeface="Arial" charset="0"/>
            </a:endParaRPr>
          </a:p>
          <a:p>
            <a:pPr lvl="1" indent="-308610" algn="l">
              <a:lnSpc>
                <a:spcPct val="95000"/>
              </a:lnSpc>
              <a:spcBef>
                <a:spcPct val="0"/>
              </a:spcBef>
              <a:buClr>
                <a:srgbClr val="332B29"/>
              </a:buClr>
            </a:pPr>
            <a:r>
              <a:rPr lang="en-US" sz="2195" b="1" dirty="0" smtClean="0">
                <a:solidFill>
                  <a:srgbClr val="332B29"/>
                </a:solidFill>
                <a:latin typeface="Arial" charset="0"/>
                <a:hlinkClick r:id="rId3"/>
              </a:rPr>
              <a:t>http://dpi.state.nc.us/acre/standards/common core-tools/#unela</a:t>
            </a:r>
            <a:endParaRPr lang="en-US" sz="2195" b="1" dirty="0" smtClean="0">
              <a:solidFill>
                <a:srgbClr val="332B29"/>
              </a:solidFill>
              <a:latin typeface="Arial" charset="0"/>
            </a:endParaRPr>
          </a:p>
          <a:p>
            <a:pPr lvl="1" indent="-308610" algn="l">
              <a:lnSpc>
                <a:spcPct val="95000"/>
              </a:lnSpc>
              <a:spcBef>
                <a:spcPct val="0"/>
              </a:spcBef>
              <a:buClr>
                <a:srgbClr val="332B29"/>
              </a:buClr>
            </a:pPr>
            <a:r>
              <a:rPr lang="en-US" sz="2195" b="1" dirty="0" smtClean="0">
                <a:solidFill>
                  <a:srgbClr val="332B29"/>
                </a:solidFill>
                <a:latin typeface="Arial" charset="0"/>
                <a:hlinkClick r:id="rId4"/>
              </a:rPr>
              <a:t>http://www.engageny.org/common-core-curriculum</a:t>
            </a:r>
            <a:endParaRPr lang="en-US" sz="2195" b="1" dirty="0" smtClean="0">
              <a:solidFill>
                <a:srgbClr val="332B29"/>
              </a:solidFill>
              <a:latin typeface="Arial" charset="0"/>
            </a:endParaRPr>
          </a:p>
          <a:p>
            <a:pPr lvl="1" indent="-308610" algn="l">
              <a:lnSpc>
                <a:spcPct val="95000"/>
              </a:lnSpc>
              <a:spcBef>
                <a:spcPct val="0"/>
              </a:spcBef>
              <a:buClr>
                <a:srgbClr val="332B29"/>
              </a:buClr>
            </a:pPr>
            <a:endParaRPr lang="en-US" sz="2900" b="1" dirty="0" smtClean="0">
              <a:solidFill>
                <a:srgbClr val="332B29"/>
              </a:solidFill>
              <a:latin typeface="Arial" charset="0"/>
            </a:endParaRPr>
          </a:p>
          <a:p>
            <a:pPr lvl="1" indent="-308610" algn="l">
              <a:lnSpc>
                <a:spcPct val="95000"/>
              </a:lnSpc>
              <a:spcBef>
                <a:spcPct val="0"/>
              </a:spcBef>
              <a:buClr>
                <a:srgbClr val="332B29"/>
              </a:buClr>
            </a:pPr>
            <a:endParaRPr lang="en-US" sz="2900" b="1" dirty="0">
              <a:solidFill>
                <a:srgbClr val="332B29"/>
              </a:solidFill>
              <a:latin typeface="Arial" charset="0"/>
            </a:endParaRPr>
          </a:p>
        </p:txBody>
      </p:sp>
      <p:pic>
        <p:nvPicPr>
          <p:cNvPr id="7" name="Picture 6"/>
          <p:cNvPicPr>
            <a:picLocks noChangeAspect="1"/>
          </p:cNvPicPr>
          <p:nvPr/>
        </p:nvPicPr>
        <p:blipFill>
          <a:blip r:embed="rId5"/>
          <a:stretch>
            <a:fillRect/>
          </a:stretch>
        </p:blipFill>
        <p:spPr>
          <a:xfrm>
            <a:off x="6609844" y="856770"/>
            <a:ext cx="2304025" cy="1606448"/>
          </a:xfrm>
          <a:prstGeom prst="rect">
            <a:avLst/>
          </a:prstGeom>
        </p:spPr>
      </p:pic>
    </p:spTree>
    <p:extLst>
      <p:ext uri="{BB962C8B-B14F-4D97-AF65-F5344CB8AC3E}">
        <p14:creationId xmlns:p14="http://schemas.microsoft.com/office/powerpoint/2010/main" val="10012079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419414"/>
            <a:ext cx="9144000" cy="907435"/>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r>
              <a:rPr kumimoji="0" lang="en-US" sz="2800" b="1" i="0" u="none" strike="noStrike" kern="1200" cap="none" spc="0" normalizeH="0" baseline="0" noProof="0" dirty="0" smtClean="0">
                <a:ln>
                  <a:noFill/>
                </a:ln>
                <a:solidFill>
                  <a:schemeClr val="tx1"/>
                </a:solidFill>
                <a:effectLst/>
                <a:uLnTx/>
                <a:uFillTx/>
                <a:latin typeface="+mj-lt"/>
                <a:ea typeface="+mj-ea"/>
                <a:cs typeface="+mj-cs"/>
              </a:rPr>
              <a:t>Example Step 1: </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Identify </a:t>
            </a:r>
            <a:r>
              <a:rPr kumimoji="0" lang="en-US" sz="2800" b="1" i="0" u="sng" strike="noStrike" kern="1200" cap="none" spc="0" normalizeH="0" baseline="0" noProof="0" dirty="0" smtClean="0">
                <a:ln>
                  <a:noFill/>
                </a:ln>
                <a:solidFill>
                  <a:schemeClr val="tx1"/>
                </a:solidFill>
                <a:effectLst/>
                <a:uLnTx/>
                <a:uFillTx/>
                <a:latin typeface="+mj-lt"/>
                <a:ea typeface="+mj-ea"/>
                <a:cs typeface="+mj-cs"/>
              </a:rPr>
              <a:t>prioritized</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standard(s) </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r>
              <a:rPr kumimoji="0" lang="en-US" sz="2800" b="0" i="0" u="none" strike="noStrike" kern="1200" cap="none" spc="0" normalizeH="0" baseline="0" noProof="0" dirty="0" smtClean="0">
                <a:ln>
                  <a:noFill/>
                </a:ln>
                <a:solidFill>
                  <a:schemeClr val="tx1"/>
                </a:solidFill>
                <a:effectLst/>
                <a:uLnTx/>
                <a:uFillTx/>
                <a:latin typeface="+mj-lt"/>
                <a:ea typeface="+mj-ea"/>
                <a:cs typeface="+mj-cs"/>
              </a:rPr>
              <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Content Placeholder 3"/>
          <p:cNvSpPr>
            <a:spLocks noGrp="1"/>
          </p:cNvSpPr>
          <p:nvPr>
            <p:ph sz="quarter" idx="13"/>
          </p:nvPr>
        </p:nvSpPr>
        <p:spPr>
          <a:xfrm>
            <a:off x="457200" y="2118229"/>
            <a:ext cx="8229600" cy="2292054"/>
          </a:xfrm>
        </p:spPr>
        <p:txBody>
          <a:bodyPr>
            <a:normAutofit/>
          </a:bodyPr>
          <a:lstStyle/>
          <a:p>
            <a:pPr marL="0" indent="0">
              <a:buNone/>
            </a:pPr>
            <a:r>
              <a:rPr lang="en-US" sz="2800" b="1" u="sng" dirty="0" smtClean="0"/>
              <a:t>PLC.0.0.2</a:t>
            </a:r>
            <a:r>
              <a:rPr lang="en-US" sz="2800" dirty="0" smtClean="0"/>
              <a:t> – Participants will plan to facilitate Step 0 components with PLC teams</a:t>
            </a:r>
          </a:p>
          <a:p>
            <a:pPr marL="0" indent="0">
              <a:buNone/>
            </a:pPr>
            <a:endParaRPr lang="en-US" dirty="0" smtClean="0"/>
          </a:p>
          <a:p>
            <a:pPr marL="0" indent="0">
              <a:buNone/>
            </a:pPr>
            <a:endParaRPr lang="en-US" dirty="0" smtClean="0"/>
          </a:p>
          <a:p>
            <a:pPr marL="0" indent="0">
              <a:buNone/>
            </a:pPr>
            <a:endParaRPr lang="en-US" b="1" u="sng" dirty="0"/>
          </a:p>
        </p:txBody>
      </p:sp>
    </p:spTree>
    <p:extLst>
      <p:ext uri="{BB962C8B-B14F-4D97-AF65-F5344CB8AC3E}">
        <p14:creationId xmlns:p14="http://schemas.microsoft.com/office/powerpoint/2010/main" val="25010930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156"/>
            <a:ext cx="8229600" cy="1143000"/>
          </a:xfrm>
        </p:spPr>
        <p:txBody>
          <a:bodyPr>
            <a:normAutofit/>
          </a:bodyPr>
          <a:lstStyle/>
          <a:p>
            <a:r>
              <a:rPr lang="en-US" dirty="0" smtClean="0"/>
              <a:t>Vertical Progression of Standards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28482366"/>
              </p:ext>
            </p:extLst>
          </p:nvPr>
        </p:nvGraphicFramePr>
        <p:xfrm>
          <a:off x="974671" y="2022418"/>
          <a:ext cx="7586196" cy="4397587"/>
        </p:xfrm>
        <a:graphic>
          <a:graphicData uri="http://schemas.openxmlformats.org/drawingml/2006/table">
            <a:tbl>
              <a:tblPr firstRow="1" bandRow="1">
                <a:tableStyleId>{69CF1AB2-1976-4502-BF36-3FF5EA218861}</a:tableStyleId>
              </a:tblPr>
              <a:tblGrid>
                <a:gridCol w="1085226"/>
                <a:gridCol w="6500970"/>
              </a:tblGrid>
              <a:tr h="1671063">
                <a:tc>
                  <a:txBody>
                    <a:bodyPr/>
                    <a:lstStyle/>
                    <a:p>
                      <a:r>
                        <a:rPr lang="en-US" dirty="0" smtClean="0"/>
                        <a:t>Grade</a:t>
                      </a:r>
                      <a:r>
                        <a:rPr lang="en-US" baseline="0" dirty="0" smtClean="0"/>
                        <a:t> </a:t>
                      </a:r>
                      <a:endParaRPr lang="en-US" dirty="0"/>
                    </a:p>
                  </a:txBody>
                  <a:tcPr/>
                </a:tc>
                <a:tc>
                  <a:txBody>
                    <a:bodyPr/>
                    <a:lstStyle/>
                    <a:p>
                      <a:r>
                        <a:rPr lang="en-US" b="1" u="sng" dirty="0" smtClean="0"/>
                        <a:t>PLC.0.0.3 </a:t>
                      </a:r>
                      <a:r>
                        <a:rPr lang="en-US" b="1" u="none" baseline="0" dirty="0" smtClean="0"/>
                        <a:t> - </a:t>
                      </a:r>
                      <a:r>
                        <a:rPr lang="en-US" b="0" u="none" baseline="0" dirty="0" smtClean="0"/>
                        <a:t>Participants will…</a:t>
                      </a:r>
                      <a:endParaRPr lang="en-US" b="0" u="sng" dirty="0"/>
                    </a:p>
                  </a:txBody>
                  <a:tcPr/>
                </a:tc>
              </a:tr>
              <a:tr h="1132883">
                <a:tc>
                  <a:txBody>
                    <a:bodyPr/>
                    <a:lstStyle/>
                    <a:p>
                      <a:r>
                        <a:rPr lang="en-US" b="1" dirty="0" smtClean="0"/>
                        <a:t>Grade</a:t>
                      </a:r>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PLC.0.0.2</a:t>
                      </a:r>
                      <a:r>
                        <a:rPr lang="en-US" dirty="0" smtClean="0"/>
                        <a:t> – Participants will plan to facilitate Step 0 components with PLC teams</a:t>
                      </a:r>
                    </a:p>
                    <a:p>
                      <a:endParaRPr lang="en-US" dirty="0"/>
                    </a:p>
                  </a:txBody>
                  <a:tcPr/>
                </a:tc>
              </a:tr>
              <a:tr h="1593641">
                <a:tc>
                  <a:txBody>
                    <a:bodyPr/>
                    <a:lstStyle/>
                    <a:p>
                      <a:r>
                        <a:rPr lang="en-US" b="1" dirty="0" smtClean="0"/>
                        <a:t>Grade</a:t>
                      </a:r>
                      <a:r>
                        <a:rPr lang="en-US" b="1" baseline="0" dirty="0" smtClean="0"/>
                        <a:t> </a:t>
                      </a:r>
                      <a:endParaRPr lang="en-US" b="1" dirty="0"/>
                    </a:p>
                  </a:txBody>
                  <a:tcPr/>
                </a:tc>
                <a:tc>
                  <a:txBody>
                    <a:bodyPr/>
                    <a:lstStyle/>
                    <a:p>
                      <a:r>
                        <a:rPr lang="en-US" b="1" u="sng" dirty="0" smtClean="0"/>
                        <a:t>PLC.0.0.1</a:t>
                      </a:r>
                      <a:r>
                        <a:rPr lang="en-US" b="1" u="none" baseline="0" dirty="0" smtClean="0"/>
                        <a:t> – </a:t>
                      </a:r>
                      <a:r>
                        <a:rPr lang="en-US" b="0" u="none" baseline="0" dirty="0" smtClean="0"/>
                        <a:t>Participants will…</a:t>
                      </a:r>
                      <a:endParaRPr lang="en-US" b="0" u="sng" dirty="0"/>
                    </a:p>
                  </a:txBody>
                  <a:tcPr/>
                </a:tc>
              </a:tr>
            </a:tbl>
          </a:graphicData>
        </a:graphic>
      </p:graphicFrame>
      <p:sp>
        <p:nvSpPr>
          <p:cNvPr id="9" name="Rectangle 8"/>
          <p:cNvSpPr/>
          <p:nvPr/>
        </p:nvSpPr>
        <p:spPr>
          <a:xfrm>
            <a:off x="974671" y="3645058"/>
            <a:ext cx="7586196" cy="117582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82700" y="1626657"/>
            <a:ext cx="4024359" cy="400110"/>
          </a:xfrm>
          <a:prstGeom prst="rect">
            <a:avLst/>
          </a:prstGeom>
          <a:noFill/>
        </p:spPr>
        <p:txBody>
          <a:bodyPr wrap="square" rtlCol="0">
            <a:spAutoFit/>
          </a:bodyPr>
          <a:lstStyle/>
          <a:p>
            <a:pPr algn="ctr"/>
            <a:r>
              <a:rPr lang="en-US" sz="2000" b="1" dirty="0" smtClean="0"/>
              <a:t>Measurement and Data (MD)</a:t>
            </a:r>
            <a:endParaRPr lang="en-US" sz="2000" b="1" dirty="0"/>
          </a:p>
        </p:txBody>
      </p:sp>
      <p:sp>
        <p:nvSpPr>
          <p:cNvPr id="10" name="Up-Down Arrow 9"/>
          <p:cNvSpPr/>
          <p:nvPr/>
        </p:nvSpPr>
        <p:spPr>
          <a:xfrm>
            <a:off x="491992" y="1591866"/>
            <a:ext cx="517471" cy="523134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130732" y="107795"/>
            <a:ext cx="8878320" cy="1143000"/>
          </a:xfrm>
        </p:spPr>
        <p:txBody>
          <a:bodyPr>
            <a:normAutofit fontScale="90000"/>
          </a:bodyPr>
          <a:lstStyle/>
          <a:p>
            <a:r>
              <a:rPr lang="en-US" dirty="0" smtClean="0"/>
              <a:t>PLC Question 1:</a:t>
            </a:r>
            <a:br>
              <a:rPr lang="en-US" dirty="0" smtClean="0"/>
            </a:br>
            <a:r>
              <a:rPr lang="en-US" dirty="0" smtClean="0"/>
              <a:t>What do we want all students to learn?</a:t>
            </a:r>
          </a:p>
        </p:txBody>
      </p:sp>
      <p:sp>
        <p:nvSpPr>
          <p:cNvPr id="6" name="Content Placeholder 5"/>
          <p:cNvSpPr>
            <a:spLocks noGrp="1"/>
          </p:cNvSpPr>
          <p:nvPr>
            <p:ph sz="quarter" idx="13"/>
          </p:nvPr>
        </p:nvSpPr>
        <p:spPr>
          <a:xfrm>
            <a:off x="130733" y="1355819"/>
            <a:ext cx="6055708" cy="5252111"/>
          </a:xfrm>
        </p:spPr>
        <p:txBody>
          <a:bodyPr>
            <a:normAutofit fontScale="92500"/>
          </a:bodyPr>
          <a:lstStyle/>
          <a:p>
            <a:pPr marL="0" indent="0">
              <a:buNone/>
            </a:pPr>
            <a:r>
              <a:rPr lang="en-US" b="1" dirty="0" smtClean="0"/>
              <a:t>Unwrap Standards </a:t>
            </a:r>
            <a:endParaRPr lang="en-US" b="1" dirty="0"/>
          </a:p>
          <a:p>
            <a:pPr marL="514350" indent="-514350">
              <a:buFont typeface="+mj-lt"/>
              <a:buAutoNum type="arabicPeriod"/>
            </a:pPr>
            <a:r>
              <a:rPr lang="en-US" dirty="0" smtClean="0"/>
              <a:t>Identify </a:t>
            </a:r>
            <a:r>
              <a:rPr lang="en-US" b="1" u="sng" dirty="0" smtClean="0"/>
              <a:t>prioritized</a:t>
            </a:r>
            <a:r>
              <a:rPr lang="en-US" dirty="0" smtClean="0"/>
              <a:t> </a:t>
            </a:r>
            <a:r>
              <a:rPr lang="en-US" dirty="0"/>
              <a:t>standard(s)</a:t>
            </a:r>
            <a:r>
              <a:rPr lang="en-US" dirty="0" smtClean="0"/>
              <a:t> </a:t>
            </a:r>
          </a:p>
          <a:p>
            <a:pPr marL="514350" indent="-514350">
              <a:buFont typeface="+mj-lt"/>
              <a:buAutoNum type="arabicPeriod"/>
            </a:pPr>
            <a:r>
              <a:rPr lang="en-US" dirty="0" smtClean="0"/>
              <a:t>Identify what students need to be able </a:t>
            </a:r>
            <a:r>
              <a:rPr lang="en-US" b="1" dirty="0" smtClean="0"/>
              <a:t>Know, Understand, and Do </a:t>
            </a:r>
            <a:r>
              <a:rPr lang="en-US" dirty="0" smtClean="0"/>
              <a:t>and make connections to declarative and procedural knowledge </a:t>
            </a:r>
            <a:endParaRPr lang="en-US" dirty="0"/>
          </a:p>
          <a:p>
            <a:pPr marL="514350" indent="-514350">
              <a:buFont typeface="+mj-lt"/>
              <a:buAutoNum type="arabicPeriod"/>
            </a:pPr>
            <a:r>
              <a:rPr lang="en-US" dirty="0" smtClean="0"/>
              <a:t>Identify </a:t>
            </a:r>
            <a:r>
              <a:rPr lang="en-US" b="1" dirty="0" smtClean="0"/>
              <a:t>pre-requisite skills </a:t>
            </a:r>
            <a:r>
              <a:rPr lang="en-US" dirty="0" smtClean="0"/>
              <a:t>needed for KUD</a:t>
            </a:r>
          </a:p>
          <a:p>
            <a:pPr marL="0" indent="0">
              <a:buNone/>
            </a:pPr>
            <a:endParaRPr lang="en-US" dirty="0" smtClean="0"/>
          </a:p>
          <a:p>
            <a:pPr marL="0" indent="0">
              <a:buNone/>
            </a:pPr>
            <a:r>
              <a:rPr lang="en-US" b="1" dirty="0" smtClean="0"/>
              <a:t>Develop a Scale</a:t>
            </a:r>
          </a:p>
          <a:p>
            <a:pPr marL="514350" indent="-514350">
              <a:buFont typeface="+mj-lt"/>
              <a:buAutoNum type="arabicPeriod" startAt="4"/>
            </a:pPr>
            <a:r>
              <a:rPr lang="en-US" dirty="0" smtClean="0"/>
              <a:t>Use </a:t>
            </a:r>
            <a:r>
              <a:rPr lang="en-US" b="1" dirty="0" smtClean="0"/>
              <a:t>K-U-D</a:t>
            </a:r>
            <a:r>
              <a:rPr lang="en-US" dirty="0" smtClean="0"/>
              <a:t> to develop a </a:t>
            </a:r>
            <a:r>
              <a:rPr lang="en-US" b="1" dirty="0" smtClean="0"/>
              <a:t>scale </a:t>
            </a:r>
            <a:r>
              <a:rPr lang="en-US" dirty="0" smtClean="0"/>
              <a:t>that represents increased levels of cognitive complexity (make sure that the scale matches desired taxonomy)</a:t>
            </a:r>
          </a:p>
          <a:p>
            <a:pPr marL="514350" indent="-514350">
              <a:buFont typeface="+mj-lt"/>
              <a:buAutoNum type="arabicPeriod" startAt="4"/>
            </a:pPr>
            <a:r>
              <a:rPr lang="en-US" dirty="0" smtClean="0"/>
              <a:t>Use scale to develop student friendly learning goals/essential questions</a:t>
            </a:r>
          </a:p>
          <a:p>
            <a:endParaRPr lang="en-US" dirty="0" smtClean="0"/>
          </a:p>
        </p:txBody>
      </p:sp>
      <p:sp>
        <p:nvSpPr>
          <p:cNvPr id="7" name="TextBox 6"/>
          <p:cNvSpPr txBox="1"/>
          <p:nvPr/>
        </p:nvSpPr>
        <p:spPr>
          <a:xfrm>
            <a:off x="544465" y="6201830"/>
            <a:ext cx="8599536" cy="646331"/>
          </a:xfrm>
          <a:prstGeom prst="rect">
            <a:avLst/>
          </a:prstGeom>
          <a:noFill/>
        </p:spPr>
        <p:txBody>
          <a:bodyPr wrap="square" rtlCol="0">
            <a:spAutoFit/>
          </a:bodyPr>
          <a:lstStyle/>
          <a:p>
            <a:r>
              <a:rPr lang="en-US" b="1" dirty="0" smtClean="0"/>
              <a:t>Desired Outcomes: </a:t>
            </a:r>
            <a:r>
              <a:rPr lang="en-US" dirty="0" smtClean="0"/>
              <a:t>Students will </a:t>
            </a:r>
            <a:r>
              <a:rPr lang="en-US" b="1" dirty="0" smtClean="0"/>
              <a:t>be able to explain what they are learning and why </a:t>
            </a:r>
            <a:r>
              <a:rPr lang="en-US" dirty="0" smtClean="0"/>
              <a:t>based upon learning goals and scales.</a:t>
            </a:r>
            <a:endParaRPr lang="en-US" dirty="0"/>
          </a:p>
        </p:txBody>
      </p:sp>
      <p:pic>
        <p:nvPicPr>
          <p:cNvPr id="16" name="Picture 15"/>
          <p:cNvPicPr>
            <a:picLocks noChangeAspect="1"/>
          </p:cNvPicPr>
          <p:nvPr/>
        </p:nvPicPr>
        <p:blipFill>
          <a:blip r:embed="rId3"/>
          <a:stretch>
            <a:fillRect/>
          </a:stretch>
        </p:blipFill>
        <p:spPr>
          <a:xfrm>
            <a:off x="6470824" y="1564475"/>
            <a:ext cx="2292170" cy="2716301"/>
          </a:xfrm>
          <a:prstGeom prst="rect">
            <a:avLst/>
          </a:prstGeom>
          <a:ln w="38100" cmpd="sng">
            <a:solidFill>
              <a:schemeClr val="tx1"/>
            </a:solidFill>
          </a:ln>
        </p:spPr>
      </p:pic>
      <p:sp>
        <p:nvSpPr>
          <p:cNvPr id="2" name="Rectangle 1"/>
          <p:cNvSpPr/>
          <p:nvPr/>
        </p:nvSpPr>
        <p:spPr>
          <a:xfrm>
            <a:off x="130733" y="2206413"/>
            <a:ext cx="6055708" cy="1051886"/>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2121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What do we mean by </a:t>
            </a:r>
            <a:br>
              <a:rPr lang="en-US" dirty="0" smtClean="0"/>
            </a:br>
            <a:r>
              <a:rPr lang="en-US" dirty="0" smtClean="0"/>
              <a:t>Know, Understand, and Do?</a:t>
            </a:r>
            <a:endParaRPr lang="en-US" dirty="0"/>
          </a:p>
        </p:txBody>
      </p:sp>
      <p:sp>
        <p:nvSpPr>
          <p:cNvPr id="5" name="Content Placeholder 4"/>
          <p:cNvSpPr>
            <a:spLocks noGrp="1"/>
          </p:cNvSpPr>
          <p:nvPr>
            <p:ph idx="1"/>
          </p:nvPr>
        </p:nvSpPr>
        <p:spPr>
          <a:xfrm>
            <a:off x="457200" y="1600200"/>
            <a:ext cx="8686800" cy="4978172"/>
          </a:xfrm>
        </p:spPr>
        <p:txBody>
          <a:bodyPr>
            <a:normAutofit fontScale="85000" lnSpcReduction="20000"/>
          </a:bodyPr>
          <a:lstStyle/>
          <a:p>
            <a:r>
              <a:rPr lang="en-US" dirty="0" smtClean="0"/>
              <a:t>When collaborative planning, some standards will work well together to form a lesson/unit of instruction. </a:t>
            </a:r>
          </a:p>
          <a:p>
            <a:pPr lvl="1"/>
            <a:r>
              <a:rPr lang="en-US" dirty="0" smtClean="0"/>
              <a:t>What are those </a:t>
            </a:r>
            <a:r>
              <a:rPr lang="en-US" b="1" dirty="0" smtClean="0"/>
              <a:t>prioritized standards</a:t>
            </a:r>
            <a:r>
              <a:rPr lang="en-US" dirty="0" smtClean="0"/>
              <a:t>?</a:t>
            </a:r>
          </a:p>
          <a:p>
            <a:pPr lvl="1"/>
            <a:r>
              <a:rPr lang="en-US" dirty="0" smtClean="0"/>
              <a:t> </a:t>
            </a:r>
            <a:r>
              <a:rPr lang="en-US" b="1" dirty="0" smtClean="0"/>
              <a:t>Supplemental Standards </a:t>
            </a:r>
            <a:r>
              <a:rPr lang="en-US" dirty="0" smtClean="0"/>
              <a:t>(Speaking &amp; Listening, Language)?</a:t>
            </a:r>
          </a:p>
          <a:p>
            <a:r>
              <a:rPr lang="en-US" dirty="0" smtClean="0"/>
              <a:t>What do students need to be able to know, understand, and do to demonstrate mastery of prioritized standards?</a:t>
            </a:r>
          </a:p>
          <a:p>
            <a:pPr lvl="1"/>
            <a:r>
              <a:rPr lang="en-US" b="1" dirty="0" smtClean="0"/>
              <a:t>Know </a:t>
            </a:r>
            <a:r>
              <a:rPr lang="en-US" dirty="0" smtClean="0"/>
              <a:t>(Vocabulary, Facts, Formulas, Definitions)-</a:t>
            </a:r>
            <a:r>
              <a:rPr lang="en-US" b="1" dirty="0" smtClean="0"/>
              <a:t>Procedural/Declarative</a:t>
            </a:r>
          </a:p>
          <a:p>
            <a:pPr lvl="1"/>
            <a:r>
              <a:rPr lang="en-US" b="1" dirty="0" smtClean="0"/>
              <a:t>Understand</a:t>
            </a:r>
            <a:r>
              <a:rPr lang="en-US" dirty="0" smtClean="0"/>
              <a:t> (Big Ideas, Core Principles, Generalizations, Real-World Connections)-</a:t>
            </a:r>
            <a:r>
              <a:rPr lang="en-US" b="1" dirty="0" smtClean="0"/>
              <a:t>Declarative </a:t>
            </a:r>
          </a:p>
          <a:p>
            <a:pPr lvl="1"/>
            <a:r>
              <a:rPr lang="en-US" b="1" dirty="0" smtClean="0"/>
              <a:t>Do </a:t>
            </a:r>
            <a:r>
              <a:rPr lang="en-US" dirty="0" smtClean="0"/>
              <a:t>(Skills)-</a:t>
            </a:r>
            <a:r>
              <a:rPr lang="en-US" b="1" dirty="0" smtClean="0"/>
              <a:t>Procedural </a:t>
            </a:r>
          </a:p>
          <a:p>
            <a:r>
              <a:rPr lang="en-US" dirty="0" smtClean="0"/>
              <a:t>K-U-D is completed </a:t>
            </a:r>
            <a:r>
              <a:rPr lang="en-US" i="1" dirty="0" smtClean="0"/>
              <a:t>before </a:t>
            </a:r>
            <a:r>
              <a:rPr lang="en-US" dirty="0" smtClean="0"/>
              <a:t>each unit </a:t>
            </a:r>
            <a:r>
              <a:rPr lang="en-US" i="1" dirty="0" smtClean="0"/>
              <a:t>prior</a:t>
            </a:r>
            <a:r>
              <a:rPr lang="en-US" dirty="0" smtClean="0"/>
              <a:t> to planning lessons and activities. </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Two Types of Knowledge </a:t>
            </a:r>
            <a:endParaRPr lang="en-US" dirty="0"/>
          </a:p>
        </p:txBody>
      </p:sp>
      <p:graphicFrame>
        <p:nvGraphicFramePr>
          <p:cNvPr id="5" name="Diagram 4"/>
          <p:cNvGraphicFramePr/>
          <p:nvPr/>
        </p:nvGraphicFramePr>
        <p:xfrm>
          <a:off x="457200" y="1439333"/>
          <a:ext cx="8229599" cy="4825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p:cNvCxnSpPr/>
          <p:nvPr/>
        </p:nvCxnSpPr>
        <p:spPr>
          <a:xfrm rot="5400000" flipH="1" flipV="1">
            <a:off x="751417" y="4286250"/>
            <a:ext cx="719666" cy="698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54004" y="4995328"/>
            <a:ext cx="1206496" cy="461665"/>
          </a:xfrm>
          <a:prstGeom prst="rect">
            <a:avLst/>
          </a:prstGeom>
          <a:noFill/>
        </p:spPr>
        <p:txBody>
          <a:bodyPr wrap="square" rtlCol="0">
            <a:spAutoFit/>
          </a:bodyPr>
          <a:lstStyle/>
          <a:p>
            <a:r>
              <a:rPr lang="en-US" sz="2400" b="1" dirty="0" smtClean="0"/>
              <a:t>Know </a:t>
            </a:r>
            <a:endParaRPr lang="en-US" sz="2400" b="1" dirty="0"/>
          </a:p>
        </p:txBody>
      </p:sp>
      <p:cxnSp>
        <p:nvCxnSpPr>
          <p:cNvPr id="11" name="Straight Arrow Connector 10"/>
          <p:cNvCxnSpPr/>
          <p:nvPr/>
        </p:nvCxnSpPr>
        <p:spPr>
          <a:xfrm rot="16200000" flipV="1">
            <a:off x="3905249" y="5048243"/>
            <a:ext cx="719666" cy="613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27501" y="5714993"/>
            <a:ext cx="1672166" cy="461665"/>
          </a:xfrm>
          <a:prstGeom prst="rect">
            <a:avLst/>
          </a:prstGeom>
          <a:noFill/>
        </p:spPr>
        <p:txBody>
          <a:bodyPr wrap="square" rtlCol="0">
            <a:spAutoFit/>
          </a:bodyPr>
          <a:lstStyle/>
          <a:p>
            <a:r>
              <a:rPr lang="en-US" sz="2400" b="1" dirty="0" smtClean="0"/>
              <a:t>Understand</a:t>
            </a:r>
            <a:endParaRPr lang="en-US" sz="2400" b="1" dirty="0"/>
          </a:p>
        </p:txBody>
      </p:sp>
      <p:cxnSp>
        <p:nvCxnSpPr>
          <p:cNvPr id="14" name="Straight Arrow Connector 13"/>
          <p:cNvCxnSpPr/>
          <p:nvPr/>
        </p:nvCxnSpPr>
        <p:spPr>
          <a:xfrm rot="16200000" flipV="1">
            <a:off x="7799921" y="5523408"/>
            <a:ext cx="719665" cy="4021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958668" y="6011326"/>
            <a:ext cx="1185332" cy="461665"/>
          </a:xfrm>
          <a:prstGeom prst="rect">
            <a:avLst/>
          </a:prstGeom>
          <a:noFill/>
        </p:spPr>
        <p:txBody>
          <a:bodyPr wrap="square" rtlCol="0">
            <a:spAutoFit/>
          </a:bodyPr>
          <a:lstStyle/>
          <a:p>
            <a:pPr algn="ctr"/>
            <a:r>
              <a:rPr lang="en-US" sz="2400" b="1" dirty="0" smtClean="0"/>
              <a:t>Do </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92521080"/>
              </p:ext>
            </p:extLst>
          </p:nvPr>
        </p:nvGraphicFramePr>
        <p:xfrm>
          <a:off x="131132" y="1406016"/>
          <a:ext cx="8880852" cy="5331271"/>
        </p:xfrm>
        <a:graphic>
          <a:graphicData uri="http://schemas.openxmlformats.org/drawingml/2006/table">
            <a:tbl>
              <a:tblPr firstRow="1" bandRow="1">
                <a:tableStyleId>{69CF1AB2-1976-4502-BF36-3FF5EA218861}</a:tableStyleId>
              </a:tblPr>
              <a:tblGrid>
                <a:gridCol w="2220213"/>
                <a:gridCol w="2220213"/>
                <a:gridCol w="2220213"/>
                <a:gridCol w="2220213"/>
              </a:tblGrid>
              <a:tr h="905323">
                <a:tc>
                  <a:txBody>
                    <a:bodyPr/>
                    <a:lstStyle/>
                    <a:p>
                      <a:pPr algn="ctr"/>
                      <a:r>
                        <a:rPr lang="en-US" sz="2400" dirty="0" smtClean="0">
                          <a:solidFill>
                            <a:srgbClr val="FF0000"/>
                          </a:solidFill>
                        </a:rPr>
                        <a:t>Standard</a:t>
                      </a:r>
                    </a:p>
                    <a:p>
                      <a:pPr algn="ctr"/>
                      <a:r>
                        <a:rPr lang="en-US" sz="1600" dirty="0" smtClean="0">
                          <a:solidFill>
                            <a:srgbClr val="FF0000"/>
                          </a:solidFill>
                        </a:rPr>
                        <a:t>(Grade Level)</a:t>
                      </a:r>
                      <a:endParaRPr lang="en-US" sz="1600" dirty="0">
                        <a:solidFill>
                          <a:srgbClr val="FF0000"/>
                        </a:solidFill>
                      </a:endParaRPr>
                    </a:p>
                  </a:txBody>
                  <a:tcPr/>
                </a:tc>
                <a:tc>
                  <a:txBody>
                    <a:bodyPr/>
                    <a:lstStyle/>
                    <a:p>
                      <a:pPr algn="ctr"/>
                      <a:r>
                        <a:rPr lang="en-US" sz="2400" dirty="0" smtClean="0">
                          <a:solidFill>
                            <a:srgbClr val="3366FF"/>
                          </a:solidFill>
                        </a:rPr>
                        <a:t>Know</a:t>
                      </a:r>
                    </a:p>
                    <a:p>
                      <a:pPr algn="ctr"/>
                      <a:r>
                        <a:rPr lang="en-US" sz="1800" dirty="0" smtClean="0">
                          <a:solidFill>
                            <a:srgbClr val="3366FF"/>
                          </a:solidFill>
                        </a:rPr>
                        <a:t>(Declarative/Procedural)</a:t>
                      </a:r>
                      <a:r>
                        <a:rPr lang="en-US" sz="1800" dirty="0" smtClean="0"/>
                        <a:t> </a:t>
                      </a:r>
                    </a:p>
                  </a:txBody>
                  <a:tcPr/>
                </a:tc>
                <a:tc>
                  <a:txBody>
                    <a:bodyPr/>
                    <a:lstStyle/>
                    <a:p>
                      <a:pPr algn="ctr"/>
                      <a:r>
                        <a:rPr lang="en-US" sz="2400" dirty="0" smtClean="0">
                          <a:solidFill>
                            <a:srgbClr val="008000"/>
                          </a:solidFill>
                        </a:rPr>
                        <a:t>Understand</a:t>
                      </a:r>
                    </a:p>
                    <a:p>
                      <a:pPr algn="ctr"/>
                      <a:r>
                        <a:rPr lang="en-US" sz="1800" baseline="0" dirty="0" smtClean="0">
                          <a:solidFill>
                            <a:srgbClr val="008000"/>
                          </a:solidFill>
                        </a:rPr>
                        <a:t>(Declarative) </a:t>
                      </a:r>
                      <a:endParaRPr lang="en-US" sz="1800" dirty="0">
                        <a:solidFill>
                          <a:srgbClr val="008000"/>
                        </a:solidFill>
                      </a:endParaRPr>
                    </a:p>
                  </a:txBody>
                  <a:tcPr/>
                </a:tc>
                <a:tc>
                  <a:txBody>
                    <a:bodyPr/>
                    <a:lstStyle/>
                    <a:p>
                      <a:pPr algn="ctr"/>
                      <a:r>
                        <a:rPr lang="en-US" sz="2400" dirty="0" smtClean="0">
                          <a:solidFill>
                            <a:schemeClr val="accent6">
                              <a:lumMod val="75000"/>
                            </a:schemeClr>
                          </a:solidFill>
                        </a:rPr>
                        <a:t>Do</a:t>
                      </a:r>
                    </a:p>
                    <a:p>
                      <a:pPr algn="ctr"/>
                      <a:r>
                        <a:rPr lang="en-US" sz="1800" dirty="0" smtClean="0">
                          <a:solidFill>
                            <a:schemeClr val="accent6">
                              <a:lumMod val="75000"/>
                            </a:schemeClr>
                          </a:solidFill>
                        </a:rPr>
                        <a:t>(Procedural)</a:t>
                      </a:r>
                    </a:p>
                  </a:txBody>
                  <a:tcPr/>
                </a:tc>
              </a:tr>
              <a:tr h="43254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PLC.0.0.2</a:t>
                      </a:r>
                      <a:r>
                        <a:rPr lang="en-US" dirty="0" smtClean="0"/>
                        <a:t> – </a:t>
                      </a:r>
                      <a:r>
                        <a:rPr lang="en-US" b="1" dirty="0" smtClean="0"/>
                        <a:t>Participants will plan to facilitate Step 0 components with PLC teams</a:t>
                      </a:r>
                    </a:p>
                    <a:p>
                      <a:endParaRPr lang="en-US" dirty="0">
                        <a:latin typeface="+mj-lt"/>
                      </a:endParaRPr>
                    </a:p>
                  </a:txBody>
                  <a:tcPr/>
                </a:tc>
                <a:tc>
                  <a:txBody>
                    <a:bodyPr/>
                    <a:lstStyle/>
                    <a:p>
                      <a:pPr marL="285750" indent="-285750">
                        <a:buFont typeface="Arial"/>
                        <a:buChar char="•"/>
                      </a:pPr>
                      <a:r>
                        <a:rPr lang="en-US" sz="1800" kern="1200" dirty="0" smtClean="0">
                          <a:solidFill>
                            <a:schemeClr val="tx1"/>
                          </a:solidFill>
                          <a:latin typeface="+mn-lt"/>
                          <a:ea typeface="+mn-ea"/>
                          <a:cs typeface="+mn-cs"/>
                        </a:rPr>
                        <a:t>Organization of Team</a:t>
                      </a:r>
                    </a:p>
                    <a:p>
                      <a:pPr marL="285750" indent="-285750">
                        <a:buFont typeface="Arial"/>
                        <a:buChar char="•"/>
                      </a:pPr>
                      <a:r>
                        <a:rPr lang="en-US" sz="1800" kern="1200" dirty="0" smtClean="0">
                          <a:solidFill>
                            <a:schemeClr val="tx1"/>
                          </a:solidFill>
                          <a:latin typeface="+mn-lt"/>
                          <a:ea typeface="+mn-ea"/>
                          <a:cs typeface="+mn-cs"/>
                        </a:rPr>
                        <a:t>Schedule</a:t>
                      </a:r>
                      <a:r>
                        <a:rPr lang="en-US" sz="1800" kern="1200" baseline="0" dirty="0" smtClean="0">
                          <a:solidFill>
                            <a:schemeClr val="tx1"/>
                          </a:solidFill>
                          <a:latin typeface="+mn-lt"/>
                          <a:ea typeface="+mn-ea"/>
                          <a:cs typeface="+mn-cs"/>
                        </a:rPr>
                        <a:t> for Meetings</a:t>
                      </a:r>
                    </a:p>
                    <a:p>
                      <a:pPr marL="285750" indent="-285750">
                        <a:buFont typeface="Arial"/>
                        <a:buChar char="•"/>
                      </a:pPr>
                      <a:r>
                        <a:rPr lang="en-US" sz="1800" kern="1200" dirty="0" smtClean="0">
                          <a:solidFill>
                            <a:schemeClr val="tx1"/>
                          </a:solidFill>
                          <a:latin typeface="+mn-lt"/>
                          <a:ea typeface="+mn-ea"/>
                          <a:cs typeface="+mn-cs"/>
                        </a:rPr>
                        <a:t>Consensus Techniques</a:t>
                      </a:r>
                    </a:p>
                    <a:p>
                      <a:pPr marL="285750" indent="-285750">
                        <a:buFont typeface="Arial"/>
                        <a:buChar char="•"/>
                      </a:pPr>
                      <a:r>
                        <a:rPr lang="en-US" sz="1800" kern="1200" dirty="0" smtClean="0">
                          <a:solidFill>
                            <a:schemeClr val="tx1"/>
                          </a:solidFill>
                          <a:latin typeface="+mn-lt"/>
                          <a:ea typeface="+mn-ea"/>
                          <a:cs typeface="+mn-cs"/>
                        </a:rPr>
                        <a:t>Norms</a:t>
                      </a:r>
                    </a:p>
                    <a:p>
                      <a:pPr marL="285750" indent="-285750">
                        <a:buFont typeface="Arial"/>
                        <a:buChar char="•"/>
                      </a:pPr>
                      <a:r>
                        <a:rPr lang="en-US" sz="1800" kern="1200" dirty="0" smtClean="0">
                          <a:solidFill>
                            <a:schemeClr val="tx1"/>
                          </a:solidFill>
                          <a:latin typeface="+mn-lt"/>
                          <a:ea typeface="+mn-ea"/>
                          <a:cs typeface="+mn-cs"/>
                        </a:rPr>
                        <a:t>Roles</a:t>
                      </a:r>
                    </a:p>
                    <a:p>
                      <a:pPr marL="285750" indent="-285750">
                        <a:buFont typeface="Arial"/>
                        <a:buChar char="•"/>
                      </a:pPr>
                      <a:r>
                        <a:rPr lang="en-US" sz="1800" kern="1200" dirty="0" smtClean="0">
                          <a:solidFill>
                            <a:schemeClr val="tx1"/>
                          </a:solidFill>
                          <a:latin typeface="+mn-lt"/>
                          <a:ea typeface="+mn-ea"/>
                          <a:cs typeface="+mn-cs"/>
                        </a:rPr>
                        <a:t>PLC</a:t>
                      </a:r>
                      <a:r>
                        <a:rPr lang="en-US" sz="1800" kern="1200" baseline="0" dirty="0" smtClean="0">
                          <a:solidFill>
                            <a:schemeClr val="tx1"/>
                          </a:solidFill>
                          <a:latin typeface="+mn-lt"/>
                          <a:ea typeface="+mn-ea"/>
                          <a:cs typeface="+mn-cs"/>
                        </a:rPr>
                        <a:t> Key Vocabulary</a:t>
                      </a:r>
                    </a:p>
                    <a:p>
                      <a:pPr marL="285750" indent="-285750">
                        <a:buFont typeface="Arial"/>
                        <a:buChar char="•"/>
                      </a:pPr>
                      <a:r>
                        <a:rPr lang="en-US" sz="1800" kern="1200" baseline="0" dirty="0" smtClean="0">
                          <a:solidFill>
                            <a:schemeClr val="tx1"/>
                          </a:solidFill>
                          <a:latin typeface="+mn-lt"/>
                          <a:ea typeface="+mn-ea"/>
                          <a:cs typeface="+mn-cs"/>
                        </a:rPr>
                        <a:t>Facilitation Techniques</a:t>
                      </a:r>
                    </a:p>
                    <a:p>
                      <a:pPr marL="285750" indent="-285750">
                        <a:buFont typeface="Arial"/>
                        <a:buChar char="•"/>
                      </a:pPr>
                      <a:r>
                        <a:rPr lang="en-US" sz="1800" kern="1200" baseline="0" dirty="0" smtClean="0">
                          <a:solidFill>
                            <a:schemeClr val="tx1"/>
                          </a:solidFill>
                          <a:latin typeface="+mn-lt"/>
                          <a:ea typeface="+mn-ea"/>
                          <a:cs typeface="+mn-cs"/>
                        </a:rPr>
                        <a:t>Where their team is on Step 0</a:t>
                      </a:r>
                      <a:endParaRPr lang="en-US" sz="1800" kern="1200" dirty="0" smtClean="0">
                        <a:solidFill>
                          <a:schemeClr val="tx1"/>
                        </a:solidFill>
                        <a:latin typeface="+mn-lt"/>
                        <a:ea typeface="+mn-ea"/>
                        <a:cs typeface="+mn-cs"/>
                      </a:endParaRPr>
                    </a:p>
                    <a:p>
                      <a:endParaRPr lang="en-US" dirty="0" smtClean="0">
                        <a:solidFill>
                          <a:schemeClr val="tx1"/>
                        </a:solidFill>
                        <a:latin typeface="+mj-lt"/>
                      </a:endParaRPr>
                    </a:p>
                  </a:txBody>
                  <a:tcPr/>
                </a:tc>
                <a:tc>
                  <a:txBody>
                    <a:bodyPr/>
                    <a:lstStyle/>
                    <a:p>
                      <a:pPr marL="285750" indent="-285750">
                        <a:buFont typeface="Arial"/>
                        <a:buChar char="•"/>
                      </a:pPr>
                      <a:r>
                        <a:rPr lang="en-US" dirty="0" smtClean="0"/>
                        <a:t>Impact of Step 0 components</a:t>
                      </a:r>
                      <a:r>
                        <a:rPr lang="en-US" baseline="0" dirty="0" smtClean="0"/>
                        <a:t> on effectiveness of PLCs</a:t>
                      </a:r>
                    </a:p>
                    <a:p>
                      <a:pPr marL="285750" indent="-285750">
                        <a:buFont typeface="Arial"/>
                        <a:buChar char="•"/>
                      </a:pPr>
                      <a:r>
                        <a:rPr lang="en-US" baseline="0" dirty="0" smtClean="0"/>
                        <a:t>Impact of facilitation techniques on Step 0</a:t>
                      </a:r>
                    </a:p>
                    <a:p>
                      <a:pPr marL="285750" indent="-285750">
                        <a:buFont typeface="Arial"/>
                        <a:buChar char="•"/>
                      </a:pPr>
                      <a:r>
                        <a:rPr lang="en-US" baseline="0" dirty="0" smtClean="0"/>
                        <a:t>Importance of Reflecting on PLC work</a:t>
                      </a:r>
                      <a:endParaRPr lang="en-US" dirty="0" smtClean="0"/>
                    </a:p>
                  </a:txBody>
                  <a:tcPr/>
                </a:tc>
                <a:tc>
                  <a:txBody>
                    <a:bodyPr/>
                    <a:lstStyle/>
                    <a:p>
                      <a:pPr marL="285750" indent="-285750">
                        <a:buFont typeface="Arial"/>
                        <a:buChar char="•"/>
                      </a:pPr>
                      <a:r>
                        <a:rPr lang="en-US" dirty="0" smtClean="0"/>
                        <a:t>Anticipate</a:t>
                      </a:r>
                      <a:r>
                        <a:rPr lang="en-US" baseline="0" dirty="0" smtClean="0"/>
                        <a:t> barriers and plan step 0 to minimize barriers</a:t>
                      </a:r>
                    </a:p>
                    <a:p>
                      <a:pPr marL="285750" indent="-285750">
                        <a:buFont typeface="Arial"/>
                        <a:buChar char="•"/>
                      </a:pPr>
                      <a:r>
                        <a:rPr lang="en-US" baseline="0" dirty="0" smtClean="0"/>
                        <a:t>Identify Step 0 content that will be addressed during first few PLC meetings</a:t>
                      </a:r>
                    </a:p>
                    <a:p>
                      <a:pPr marL="285750" indent="-285750">
                        <a:buFont typeface="Arial"/>
                        <a:buChar char="•"/>
                      </a:pPr>
                      <a:r>
                        <a:rPr lang="en-US" baseline="0" dirty="0" smtClean="0"/>
                        <a:t>Identify what techniques that will utilized to address step 0</a:t>
                      </a:r>
                      <a:endParaRPr lang="en-US" dirty="0" smtClean="0"/>
                    </a:p>
                  </a:txBody>
                  <a:tcPr/>
                </a:tc>
              </a:tr>
            </a:tbl>
          </a:graphicData>
        </a:graphic>
      </p:graphicFrame>
      <p:sp>
        <p:nvSpPr>
          <p:cNvPr id="9" name="TextBox 8"/>
          <p:cNvSpPr txBox="1"/>
          <p:nvPr/>
        </p:nvSpPr>
        <p:spPr>
          <a:xfrm>
            <a:off x="113736" y="278069"/>
            <a:ext cx="2729694" cy="646331"/>
          </a:xfrm>
          <a:prstGeom prst="rect">
            <a:avLst/>
          </a:prstGeom>
          <a:noFill/>
        </p:spPr>
        <p:txBody>
          <a:bodyPr wrap="square" rtlCol="0">
            <a:spAutoFit/>
          </a:bodyPr>
          <a:lstStyle/>
          <a:p>
            <a:r>
              <a:rPr lang="en-US" b="1" dirty="0" smtClean="0">
                <a:solidFill>
                  <a:srgbClr val="FF0000"/>
                </a:solidFill>
              </a:rPr>
              <a:t>Step 1: Start with Standards </a:t>
            </a:r>
            <a:endParaRPr lang="en-US" b="1" dirty="0">
              <a:solidFill>
                <a:srgbClr val="FF0000"/>
              </a:solidFill>
            </a:endParaRPr>
          </a:p>
        </p:txBody>
      </p:sp>
      <p:pic>
        <p:nvPicPr>
          <p:cNvPr id="10" name="Picture 9" descr="brown_cardboard_box_open_angle_1600_clr_4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172" y="13685"/>
            <a:ext cx="1459828" cy="933613"/>
          </a:xfrm>
          <a:prstGeom prst="rect">
            <a:avLst/>
          </a:prstGeom>
        </p:spPr>
      </p:pic>
      <p:cxnSp>
        <p:nvCxnSpPr>
          <p:cNvPr id="8" name="Straight Arrow Connector 7"/>
          <p:cNvCxnSpPr/>
          <p:nvPr/>
        </p:nvCxnSpPr>
        <p:spPr>
          <a:xfrm rot="16200000" flipH="1">
            <a:off x="416378" y="1045588"/>
            <a:ext cx="443188" cy="3615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747858" y="-79918"/>
            <a:ext cx="2009359" cy="1200329"/>
          </a:xfrm>
          <a:prstGeom prst="rect">
            <a:avLst/>
          </a:prstGeom>
          <a:noFill/>
        </p:spPr>
        <p:txBody>
          <a:bodyPr wrap="square" rtlCol="0">
            <a:spAutoFit/>
          </a:bodyPr>
          <a:lstStyle/>
          <a:p>
            <a:r>
              <a:rPr lang="en-US" b="1" dirty="0" smtClean="0">
                <a:solidFill>
                  <a:srgbClr val="3366FF"/>
                </a:solidFill>
              </a:rPr>
              <a:t>Step 2: Determine Vocabulary, Facts, Formulas, Definitions </a:t>
            </a:r>
            <a:endParaRPr lang="en-US" b="1" dirty="0">
              <a:solidFill>
                <a:srgbClr val="3366FF"/>
              </a:solidFill>
            </a:endParaRPr>
          </a:p>
        </p:txBody>
      </p:sp>
      <p:cxnSp>
        <p:nvCxnSpPr>
          <p:cNvPr id="12" name="Straight Arrow Connector 11"/>
          <p:cNvCxnSpPr/>
          <p:nvPr/>
        </p:nvCxnSpPr>
        <p:spPr>
          <a:xfrm rot="5400000">
            <a:off x="3360736" y="1278147"/>
            <a:ext cx="44398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57217" y="-99470"/>
            <a:ext cx="1801630" cy="1477328"/>
          </a:xfrm>
          <a:prstGeom prst="rect">
            <a:avLst/>
          </a:prstGeom>
          <a:noFill/>
        </p:spPr>
        <p:txBody>
          <a:bodyPr wrap="square" rtlCol="0">
            <a:spAutoFit/>
          </a:bodyPr>
          <a:lstStyle/>
          <a:p>
            <a:r>
              <a:rPr lang="en-US" b="1" dirty="0" smtClean="0">
                <a:solidFill>
                  <a:srgbClr val="008000"/>
                </a:solidFill>
              </a:rPr>
              <a:t>Step 3: Determine Big Ideas, Core Principles, Generalizations  </a:t>
            </a:r>
            <a:endParaRPr lang="en-US" b="1" dirty="0">
              <a:solidFill>
                <a:srgbClr val="008000"/>
              </a:solidFill>
            </a:endParaRPr>
          </a:p>
        </p:txBody>
      </p:sp>
      <p:cxnSp>
        <p:nvCxnSpPr>
          <p:cNvPr id="20" name="Straight Arrow Connector 19"/>
          <p:cNvCxnSpPr/>
          <p:nvPr/>
        </p:nvCxnSpPr>
        <p:spPr>
          <a:xfrm rot="16200000" flipH="1">
            <a:off x="5404471" y="1403810"/>
            <a:ext cx="223574"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558847" y="813602"/>
            <a:ext cx="2585153" cy="646331"/>
          </a:xfrm>
          <a:prstGeom prst="rect">
            <a:avLst/>
          </a:prstGeom>
          <a:noFill/>
        </p:spPr>
        <p:txBody>
          <a:bodyPr wrap="square" rtlCol="0">
            <a:spAutoFit/>
          </a:bodyPr>
          <a:lstStyle/>
          <a:p>
            <a:pPr algn="ctr"/>
            <a:r>
              <a:rPr lang="en-US" b="1" dirty="0" smtClean="0">
                <a:solidFill>
                  <a:schemeClr val="accent6">
                    <a:lumMod val="75000"/>
                  </a:schemeClr>
                </a:solidFill>
              </a:rPr>
              <a:t>Step 4: Identify Skills </a:t>
            </a:r>
          </a:p>
          <a:p>
            <a:pPr algn="ctr"/>
            <a:r>
              <a:rPr lang="en-US" b="1" dirty="0" smtClean="0">
                <a:solidFill>
                  <a:schemeClr val="accent6">
                    <a:lumMod val="75000"/>
                  </a:schemeClr>
                </a:solidFill>
              </a:rPr>
              <a:t>“Verbs”</a:t>
            </a:r>
            <a:endParaRPr lang="en-US" b="1" dirty="0">
              <a:solidFill>
                <a:schemeClr val="accent6">
                  <a:lumMod val="75000"/>
                </a:schemeClr>
              </a:solidFill>
            </a:endParaRPr>
          </a:p>
        </p:txBody>
      </p:sp>
      <p:cxnSp>
        <p:nvCxnSpPr>
          <p:cNvPr id="31" name="Straight Arrow Connector 30"/>
          <p:cNvCxnSpPr/>
          <p:nvPr/>
        </p:nvCxnSpPr>
        <p:spPr>
          <a:xfrm rot="10800000" flipV="1">
            <a:off x="8158928" y="1131972"/>
            <a:ext cx="527873" cy="3836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130732" y="107795"/>
            <a:ext cx="8878320" cy="1143000"/>
          </a:xfrm>
        </p:spPr>
        <p:txBody>
          <a:bodyPr>
            <a:normAutofit fontScale="90000"/>
          </a:bodyPr>
          <a:lstStyle/>
          <a:p>
            <a:r>
              <a:rPr lang="en-US" dirty="0" smtClean="0"/>
              <a:t>PLC Question 1:</a:t>
            </a:r>
            <a:br>
              <a:rPr lang="en-US" dirty="0" smtClean="0"/>
            </a:br>
            <a:r>
              <a:rPr lang="en-US" dirty="0" smtClean="0"/>
              <a:t>What do we want all students to learn?</a:t>
            </a:r>
          </a:p>
        </p:txBody>
      </p:sp>
      <p:sp>
        <p:nvSpPr>
          <p:cNvPr id="6" name="Content Placeholder 5"/>
          <p:cNvSpPr>
            <a:spLocks noGrp="1"/>
          </p:cNvSpPr>
          <p:nvPr>
            <p:ph sz="quarter" idx="13"/>
          </p:nvPr>
        </p:nvSpPr>
        <p:spPr>
          <a:xfrm>
            <a:off x="130733" y="1355819"/>
            <a:ext cx="6055708" cy="5252111"/>
          </a:xfrm>
        </p:spPr>
        <p:txBody>
          <a:bodyPr>
            <a:normAutofit fontScale="92500"/>
          </a:bodyPr>
          <a:lstStyle/>
          <a:p>
            <a:pPr marL="0" indent="0">
              <a:buNone/>
            </a:pPr>
            <a:r>
              <a:rPr lang="en-US" b="1" dirty="0" smtClean="0"/>
              <a:t>Unwrap Standards </a:t>
            </a:r>
            <a:endParaRPr lang="en-US" b="1" dirty="0"/>
          </a:p>
          <a:p>
            <a:pPr marL="514350" indent="-514350">
              <a:buFont typeface="+mj-lt"/>
              <a:buAutoNum type="arabicPeriod"/>
            </a:pPr>
            <a:r>
              <a:rPr lang="en-US" dirty="0" smtClean="0"/>
              <a:t>Identify </a:t>
            </a:r>
            <a:r>
              <a:rPr lang="en-US" b="1" u="sng" dirty="0" smtClean="0"/>
              <a:t>prioritized</a:t>
            </a:r>
            <a:r>
              <a:rPr lang="en-US" dirty="0" smtClean="0"/>
              <a:t> </a:t>
            </a:r>
            <a:r>
              <a:rPr lang="en-US" dirty="0"/>
              <a:t>standard(s)</a:t>
            </a:r>
            <a:r>
              <a:rPr lang="en-US" dirty="0" smtClean="0"/>
              <a:t> </a:t>
            </a:r>
          </a:p>
          <a:p>
            <a:pPr marL="514350" indent="-514350">
              <a:buFont typeface="+mj-lt"/>
              <a:buAutoNum type="arabicPeriod"/>
            </a:pPr>
            <a:r>
              <a:rPr lang="en-US" dirty="0" smtClean="0"/>
              <a:t>Identify what students need to be able </a:t>
            </a:r>
            <a:r>
              <a:rPr lang="en-US" b="1" dirty="0" smtClean="0"/>
              <a:t>Know, Understand, and Do </a:t>
            </a:r>
            <a:r>
              <a:rPr lang="en-US" dirty="0" smtClean="0"/>
              <a:t>and make connections to declarative and procedural knowledge </a:t>
            </a:r>
            <a:endParaRPr lang="en-US" dirty="0"/>
          </a:p>
          <a:p>
            <a:pPr marL="514350" indent="-514350">
              <a:buFont typeface="+mj-lt"/>
              <a:buAutoNum type="arabicPeriod"/>
            </a:pPr>
            <a:r>
              <a:rPr lang="en-US" dirty="0" smtClean="0"/>
              <a:t>Identify </a:t>
            </a:r>
            <a:r>
              <a:rPr lang="en-US" b="1" dirty="0" smtClean="0"/>
              <a:t>pre-requisite skills </a:t>
            </a:r>
            <a:r>
              <a:rPr lang="en-US" dirty="0" smtClean="0"/>
              <a:t>needed for KUD</a:t>
            </a:r>
          </a:p>
          <a:p>
            <a:pPr marL="0" indent="0">
              <a:buNone/>
            </a:pPr>
            <a:endParaRPr lang="en-US" dirty="0" smtClean="0"/>
          </a:p>
          <a:p>
            <a:pPr marL="0" indent="0">
              <a:buNone/>
            </a:pPr>
            <a:r>
              <a:rPr lang="en-US" b="1" dirty="0" smtClean="0"/>
              <a:t>Develop a Scale</a:t>
            </a:r>
          </a:p>
          <a:p>
            <a:pPr marL="514350" indent="-514350">
              <a:buFont typeface="+mj-lt"/>
              <a:buAutoNum type="arabicPeriod" startAt="4"/>
            </a:pPr>
            <a:r>
              <a:rPr lang="en-US" dirty="0" smtClean="0"/>
              <a:t>Use </a:t>
            </a:r>
            <a:r>
              <a:rPr lang="en-US" b="1" dirty="0" smtClean="0"/>
              <a:t>K-U-D</a:t>
            </a:r>
            <a:r>
              <a:rPr lang="en-US" dirty="0" smtClean="0"/>
              <a:t> to develop a </a:t>
            </a:r>
            <a:r>
              <a:rPr lang="en-US" b="1" dirty="0" smtClean="0"/>
              <a:t>scale </a:t>
            </a:r>
            <a:r>
              <a:rPr lang="en-US" dirty="0" smtClean="0"/>
              <a:t>that represents increased levels of cognitive complexity (make sure that the scale matches desired taxonomy)</a:t>
            </a:r>
          </a:p>
          <a:p>
            <a:pPr marL="514350" indent="-514350">
              <a:buFont typeface="+mj-lt"/>
              <a:buAutoNum type="arabicPeriod" startAt="4"/>
            </a:pPr>
            <a:r>
              <a:rPr lang="en-US" dirty="0" smtClean="0"/>
              <a:t>Use scale to develop student friendly learning goals/essential questions</a:t>
            </a:r>
          </a:p>
          <a:p>
            <a:endParaRPr lang="en-US" dirty="0" smtClean="0"/>
          </a:p>
        </p:txBody>
      </p:sp>
      <p:sp>
        <p:nvSpPr>
          <p:cNvPr id="7" name="TextBox 6"/>
          <p:cNvSpPr txBox="1"/>
          <p:nvPr/>
        </p:nvSpPr>
        <p:spPr>
          <a:xfrm>
            <a:off x="544465" y="6201830"/>
            <a:ext cx="8599536" cy="646331"/>
          </a:xfrm>
          <a:prstGeom prst="rect">
            <a:avLst/>
          </a:prstGeom>
          <a:noFill/>
        </p:spPr>
        <p:txBody>
          <a:bodyPr wrap="square" rtlCol="0">
            <a:spAutoFit/>
          </a:bodyPr>
          <a:lstStyle/>
          <a:p>
            <a:r>
              <a:rPr lang="en-US" b="1" dirty="0" smtClean="0"/>
              <a:t>Desired Outcomes: </a:t>
            </a:r>
            <a:r>
              <a:rPr lang="en-US" dirty="0" smtClean="0"/>
              <a:t>Students will </a:t>
            </a:r>
            <a:r>
              <a:rPr lang="en-US" b="1" dirty="0" smtClean="0"/>
              <a:t>be able to explain what they are learning and why </a:t>
            </a:r>
            <a:r>
              <a:rPr lang="en-US" dirty="0" smtClean="0"/>
              <a:t>based upon learning goals and scales.</a:t>
            </a:r>
            <a:endParaRPr lang="en-US" dirty="0"/>
          </a:p>
        </p:txBody>
      </p:sp>
      <p:pic>
        <p:nvPicPr>
          <p:cNvPr id="16" name="Picture 15"/>
          <p:cNvPicPr>
            <a:picLocks noChangeAspect="1"/>
          </p:cNvPicPr>
          <p:nvPr/>
        </p:nvPicPr>
        <p:blipFill>
          <a:blip r:embed="rId3"/>
          <a:stretch>
            <a:fillRect/>
          </a:stretch>
        </p:blipFill>
        <p:spPr>
          <a:xfrm>
            <a:off x="6470824" y="1564475"/>
            <a:ext cx="2292170" cy="2716301"/>
          </a:xfrm>
          <a:prstGeom prst="rect">
            <a:avLst/>
          </a:prstGeom>
          <a:ln w="38100" cmpd="sng">
            <a:solidFill>
              <a:schemeClr val="tx1"/>
            </a:solidFill>
          </a:ln>
        </p:spPr>
      </p:pic>
      <p:sp>
        <p:nvSpPr>
          <p:cNvPr id="2" name="Rectangle 1"/>
          <p:cNvSpPr/>
          <p:nvPr/>
        </p:nvSpPr>
        <p:spPr>
          <a:xfrm>
            <a:off x="130733" y="3212649"/>
            <a:ext cx="6055708" cy="572727"/>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4245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414"/>
            <a:ext cx="8229600" cy="1143000"/>
          </a:xfrm>
        </p:spPr>
        <p:txBody>
          <a:bodyPr>
            <a:normAutofit fontScale="90000"/>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Step 3: What prior knowledge do students need to be successful with the  grade level standard?</a:t>
            </a:r>
            <a:br>
              <a:rPr lang="en-US" dirty="0" smtClean="0"/>
            </a:br>
            <a:r>
              <a:rPr lang="en-US" dirty="0" smtClean="0"/>
              <a:t> </a:t>
            </a:r>
            <a:br>
              <a:rPr lang="en-US" dirty="0" smtClean="0"/>
            </a:br>
            <a:r>
              <a:rPr lang="en-US" dirty="0" smtClean="0"/>
              <a:t/>
            </a:r>
            <a:br>
              <a:rPr lang="en-US" dirty="0" smtClean="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7218932"/>
              </p:ext>
            </p:extLst>
          </p:nvPr>
        </p:nvGraphicFramePr>
        <p:xfrm>
          <a:off x="974671" y="1967734"/>
          <a:ext cx="7586196" cy="3939601"/>
        </p:xfrm>
        <a:graphic>
          <a:graphicData uri="http://schemas.openxmlformats.org/drawingml/2006/table">
            <a:tbl>
              <a:tblPr firstRow="1" bandRow="1">
                <a:tableStyleId>{69CF1AB2-1976-4502-BF36-3FF5EA218861}</a:tableStyleId>
              </a:tblPr>
              <a:tblGrid>
                <a:gridCol w="1085226"/>
                <a:gridCol w="6500970"/>
              </a:tblGrid>
              <a:tr h="1686319">
                <a:tc>
                  <a:txBody>
                    <a:bodyPr/>
                    <a:lstStyle/>
                    <a:p>
                      <a:r>
                        <a:rPr lang="en-US" dirty="0" smtClean="0"/>
                        <a:t>Grade</a:t>
                      </a:r>
                      <a:r>
                        <a:rPr lang="en-US" baseline="0" dirty="0" smtClean="0"/>
                        <a:t> </a:t>
                      </a:r>
                      <a:endParaRPr lang="en-US" dirty="0"/>
                    </a:p>
                  </a:txBody>
                  <a:tcPr/>
                </a:tc>
                <a:tc>
                  <a:txBody>
                    <a:bodyPr/>
                    <a:lstStyle/>
                    <a:p>
                      <a:endParaRPr lang="en-US" b="0" dirty="0"/>
                    </a:p>
                  </a:txBody>
                  <a:tcPr/>
                </a:tc>
              </a:tr>
              <a:tr h="936249">
                <a:tc>
                  <a:txBody>
                    <a:bodyPr/>
                    <a:lstStyle/>
                    <a:p>
                      <a:r>
                        <a:rPr lang="en-US" b="1" dirty="0" smtClean="0"/>
                        <a:t>Grade</a:t>
                      </a:r>
                      <a:r>
                        <a:rPr lang="en-US" b="1" baseline="0" dirty="0" smtClean="0"/>
                        <a:t> </a:t>
                      </a:r>
                      <a:endParaRPr lang="en-US"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PLC.0.0.2</a:t>
                      </a:r>
                      <a:r>
                        <a:rPr lang="en-US" dirty="0" smtClean="0"/>
                        <a:t> – </a:t>
                      </a:r>
                      <a:r>
                        <a:rPr lang="en-US" b="1" dirty="0" smtClean="0"/>
                        <a:t>Participants will plan to facilitate Step 0 components with PLC teams</a:t>
                      </a:r>
                    </a:p>
                    <a:p>
                      <a:endParaRPr lang="en-US" b="1" dirty="0">
                        <a:solidFill>
                          <a:srgbClr val="FF0000"/>
                        </a:solidFill>
                      </a:endParaRPr>
                    </a:p>
                  </a:txBody>
                  <a:tcPr/>
                </a:tc>
              </a:tr>
              <a:tr h="1317033">
                <a:tc>
                  <a:txBody>
                    <a:bodyPr/>
                    <a:lstStyle/>
                    <a:p>
                      <a:r>
                        <a:rPr lang="en-US" b="1" dirty="0" smtClean="0"/>
                        <a:t>Grade</a:t>
                      </a:r>
                      <a:r>
                        <a:rPr lang="en-US" b="1" baseline="0" dirty="0" smtClean="0"/>
                        <a:t> </a:t>
                      </a:r>
                      <a:endParaRPr lang="en-US" b="1" dirty="0"/>
                    </a:p>
                  </a:txBody>
                  <a:tcPr/>
                </a:tc>
                <a:tc>
                  <a:txBody>
                    <a:bodyPr/>
                    <a:lstStyle/>
                    <a:p>
                      <a:endParaRPr lang="en-US" dirty="0"/>
                    </a:p>
                  </a:txBody>
                  <a:tcPr/>
                </a:tc>
              </a:tr>
            </a:tbl>
          </a:graphicData>
        </a:graphic>
      </p:graphicFrame>
      <p:sp>
        <p:nvSpPr>
          <p:cNvPr id="6" name="Up-Down Arrow 5"/>
          <p:cNvSpPr/>
          <p:nvPr/>
        </p:nvSpPr>
        <p:spPr>
          <a:xfrm>
            <a:off x="414387" y="1699408"/>
            <a:ext cx="517471" cy="454026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8145" y="6064070"/>
            <a:ext cx="4782722" cy="338554"/>
          </a:xfrm>
          <a:prstGeom prst="rect">
            <a:avLst/>
          </a:prstGeom>
          <a:noFill/>
        </p:spPr>
        <p:txBody>
          <a:bodyPr wrap="square" rtlCol="0">
            <a:spAutoFit/>
          </a:bodyPr>
          <a:lstStyle/>
          <a:p>
            <a:r>
              <a:rPr lang="en-US" sz="1600" b="1" dirty="0" smtClean="0"/>
              <a:t>What essential learning is required for mastery </a:t>
            </a:r>
            <a:r>
              <a:rPr lang="en-US" sz="1600" b="1" dirty="0"/>
              <a:t>?</a:t>
            </a:r>
          </a:p>
        </p:txBody>
      </p:sp>
      <p:cxnSp>
        <p:nvCxnSpPr>
          <p:cNvPr id="9" name="Straight Arrow Connector 8"/>
          <p:cNvCxnSpPr>
            <a:stCxn id="7" idx="1"/>
          </p:cNvCxnSpPr>
          <p:nvPr/>
        </p:nvCxnSpPr>
        <p:spPr>
          <a:xfrm rot="10800000">
            <a:off x="2790157" y="5519111"/>
            <a:ext cx="987989" cy="7142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for Our Work</a:t>
            </a:r>
            <a:endParaRPr lang="en-US" dirty="0"/>
          </a:p>
        </p:txBody>
      </p:sp>
      <p:sp>
        <p:nvSpPr>
          <p:cNvPr id="9" name="Content Placeholder 4"/>
          <p:cNvSpPr>
            <a:spLocks noGrp="1"/>
          </p:cNvSpPr>
          <p:nvPr>
            <p:ph sz="quarter" idx="13"/>
          </p:nvPr>
        </p:nvSpPr>
        <p:spPr>
          <a:xfrm>
            <a:off x="4643765" y="1676400"/>
            <a:ext cx="4267200" cy="3657600"/>
          </a:xfrm>
        </p:spPr>
        <p:txBody>
          <a:bodyPr/>
          <a:lstStyle/>
          <a:p>
            <a:pPr marL="342900" indent="-342900" eaLnBrk="1" hangingPunct="1">
              <a:buFont typeface="Arial"/>
              <a:buChar char="•"/>
            </a:pPr>
            <a:r>
              <a:rPr lang="en-US" sz="2400" dirty="0" smtClean="0"/>
              <a:t>If you think it, say it</a:t>
            </a:r>
          </a:p>
          <a:p>
            <a:pPr marL="342900" indent="-342900" eaLnBrk="1" hangingPunct="1">
              <a:buFont typeface="Arial"/>
              <a:buChar char="•"/>
            </a:pPr>
            <a:r>
              <a:rPr lang="en-US" sz="2400" dirty="0" smtClean="0"/>
              <a:t>Ask questions</a:t>
            </a:r>
          </a:p>
          <a:p>
            <a:pPr marL="342900" indent="-342900" eaLnBrk="1" hangingPunct="1">
              <a:buFont typeface="Arial"/>
              <a:buChar char="•"/>
            </a:pPr>
            <a:r>
              <a:rPr lang="en-US" sz="2400" dirty="0" smtClean="0"/>
              <a:t>Take care of your neighbor</a:t>
            </a:r>
          </a:p>
          <a:p>
            <a:pPr marL="342900" indent="-342900" eaLnBrk="1" hangingPunct="1">
              <a:buFont typeface="Arial"/>
              <a:buChar char="•"/>
            </a:pPr>
            <a:r>
              <a:rPr lang="en-US" sz="2400" dirty="0" smtClean="0"/>
              <a:t>Take care of yourself</a:t>
            </a:r>
          </a:p>
          <a:p>
            <a:pPr marL="342900" indent="-342900" eaLnBrk="1" hangingPunct="1">
              <a:buFont typeface="Arial"/>
              <a:buChar char="•"/>
            </a:pPr>
            <a:r>
              <a:rPr lang="en-US" sz="2400" dirty="0" smtClean="0"/>
              <a:t>What is said here stays here; what is learned here leaves here</a:t>
            </a:r>
          </a:p>
          <a:p>
            <a:pPr marL="342900" indent="-342900" eaLnBrk="1" hangingPunct="1">
              <a:buFont typeface="Arial"/>
              <a:buChar char="•"/>
            </a:pPr>
            <a:r>
              <a:rPr lang="en-US" altLang="ja-JP" sz="2400" dirty="0" smtClean="0"/>
              <a:t>Be present</a:t>
            </a:r>
          </a:p>
        </p:txBody>
      </p:sp>
      <p:pic>
        <p:nvPicPr>
          <p:cNvPr id="6" name="Picture 4" descr="C:\Users\ccarbaugh\AppData\Local\Microsoft\Windows\Temporary Internet Files\Content.IE5\PIRVV7B0\MP91021639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036" y="1804346"/>
            <a:ext cx="3438770" cy="299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068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23050506"/>
              </p:ext>
            </p:extLst>
          </p:nvPr>
        </p:nvGraphicFramePr>
        <p:xfrm>
          <a:off x="189138" y="91366"/>
          <a:ext cx="8708406" cy="6455495"/>
        </p:xfrm>
        <a:graphic>
          <a:graphicData uri="http://schemas.openxmlformats.org/drawingml/2006/table">
            <a:tbl>
              <a:tblPr/>
              <a:tblGrid>
                <a:gridCol w="2747882"/>
                <a:gridCol w="1606321"/>
                <a:gridCol w="1232275"/>
                <a:gridCol w="3121928"/>
              </a:tblGrid>
              <a:tr h="878719">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w Cen MT" charset="0"/>
                          <a:ea typeface="ＭＳ Ｐゴシック" charset="-128"/>
                          <a:cs typeface="ＭＳ Ｐゴシック" charset="-128"/>
                        </a:rPr>
                        <a:t>Unwrapping Standards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27029">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Standard: </a:t>
                      </a:r>
                      <a:r>
                        <a:rPr lang="en-US" sz="1200" b="1" u="sng" dirty="0" smtClean="0"/>
                        <a:t>PLC.0.0.2</a:t>
                      </a:r>
                      <a:r>
                        <a:rPr lang="en-US" sz="1200" dirty="0" smtClean="0"/>
                        <a:t> – </a:t>
                      </a:r>
                      <a:r>
                        <a:rPr lang="en-US" sz="1200" b="1" dirty="0" smtClean="0"/>
                        <a:t>Participants will plan to facilitate Step 0 components with PLC teams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16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Know (facts/vocabulary)</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Understand (Concepts)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Do (skills)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r>
              <a:tr h="2326022">
                <a:tc>
                  <a:txBody>
                    <a:bodyPr/>
                    <a:lstStyle/>
                    <a:p>
                      <a:pPr marL="285750" indent="-285750">
                        <a:buFont typeface="Arial"/>
                        <a:buChar char="•"/>
                      </a:pPr>
                      <a:r>
                        <a:rPr lang="en-US" sz="1200" kern="1200" dirty="0" smtClean="0">
                          <a:solidFill>
                            <a:schemeClr val="tx1"/>
                          </a:solidFill>
                          <a:latin typeface="+mn-lt"/>
                          <a:ea typeface="+mn-ea"/>
                          <a:cs typeface="+mn-cs"/>
                        </a:rPr>
                        <a:t>Organization of Team</a:t>
                      </a:r>
                    </a:p>
                    <a:p>
                      <a:pPr marL="285750" indent="-285750">
                        <a:buFont typeface="Arial"/>
                        <a:buChar char="•"/>
                      </a:pPr>
                      <a:r>
                        <a:rPr lang="en-US" sz="1200" kern="1200" dirty="0" smtClean="0">
                          <a:solidFill>
                            <a:schemeClr val="tx1"/>
                          </a:solidFill>
                          <a:latin typeface="+mn-lt"/>
                          <a:ea typeface="+mn-ea"/>
                          <a:cs typeface="+mn-cs"/>
                        </a:rPr>
                        <a:t>Schedule</a:t>
                      </a:r>
                      <a:r>
                        <a:rPr lang="en-US" sz="1200" kern="1200" baseline="0" dirty="0" smtClean="0">
                          <a:solidFill>
                            <a:schemeClr val="tx1"/>
                          </a:solidFill>
                          <a:latin typeface="+mn-lt"/>
                          <a:ea typeface="+mn-ea"/>
                          <a:cs typeface="+mn-cs"/>
                        </a:rPr>
                        <a:t> for Meetings</a:t>
                      </a:r>
                    </a:p>
                    <a:p>
                      <a:pPr marL="285750" indent="-285750">
                        <a:buFont typeface="Arial"/>
                        <a:buChar char="•"/>
                      </a:pPr>
                      <a:r>
                        <a:rPr lang="en-US" sz="1200" kern="1200" dirty="0" smtClean="0">
                          <a:solidFill>
                            <a:schemeClr val="tx1"/>
                          </a:solidFill>
                          <a:latin typeface="+mn-lt"/>
                          <a:ea typeface="+mn-ea"/>
                          <a:cs typeface="+mn-cs"/>
                        </a:rPr>
                        <a:t>Consensus Techniques</a:t>
                      </a:r>
                    </a:p>
                    <a:p>
                      <a:pPr marL="285750" indent="-285750">
                        <a:buFont typeface="Arial"/>
                        <a:buChar char="•"/>
                      </a:pPr>
                      <a:r>
                        <a:rPr lang="en-US" sz="1200" kern="1200" dirty="0" smtClean="0">
                          <a:solidFill>
                            <a:schemeClr val="tx1"/>
                          </a:solidFill>
                          <a:latin typeface="+mn-lt"/>
                          <a:ea typeface="+mn-ea"/>
                          <a:cs typeface="+mn-cs"/>
                        </a:rPr>
                        <a:t>Norms</a:t>
                      </a:r>
                    </a:p>
                    <a:p>
                      <a:pPr marL="285750" indent="-285750">
                        <a:buFont typeface="Arial"/>
                        <a:buChar char="•"/>
                      </a:pPr>
                      <a:r>
                        <a:rPr lang="en-US" sz="1200" kern="1200" dirty="0" smtClean="0">
                          <a:solidFill>
                            <a:schemeClr val="tx1"/>
                          </a:solidFill>
                          <a:latin typeface="+mn-lt"/>
                          <a:ea typeface="+mn-ea"/>
                          <a:cs typeface="+mn-cs"/>
                        </a:rPr>
                        <a:t>Roles</a:t>
                      </a:r>
                    </a:p>
                    <a:p>
                      <a:pPr marL="285750" indent="-285750">
                        <a:buFont typeface="Arial"/>
                        <a:buChar char="•"/>
                      </a:pPr>
                      <a:r>
                        <a:rPr lang="en-US" sz="1200" kern="1200" dirty="0" smtClean="0">
                          <a:solidFill>
                            <a:schemeClr val="tx1"/>
                          </a:solidFill>
                          <a:latin typeface="+mn-lt"/>
                          <a:ea typeface="+mn-ea"/>
                          <a:cs typeface="+mn-cs"/>
                        </a:rPr>
                        <a:t>PLC</a:t>
                      </a:r>
                      <a:r>
                        <a:rPr lang="en-US" sz="1200" kern="1200" baseline="0" dirty="0" smtClean="0">
                          <a:solidFill>
                            <a:schemeClr val="tx1"/>
                          </a:solidFill>
                          <a:latin typeface="+mn-lt"/>
                          <a:ea typeface="+mn-ea"/>
                          <a:cs typeface="+mn-cs"/>
                        </a:rPr>
                        <a:t> Key Vocabulary</a:t>
                      </a:r>
                    </a:p>
                    <a:p>
                      <a:pPr marL="285750" indent="-285750">
                        <a:buFont typeface="Arial"/>
                        <a:buChar char="•"/>
                      </a:pPr>
                      <a:r>
                        <a:rPr lang="en-US" sz="1200" kern="1200" baseline="0" dirty="0" smtClean="0">
                          <a:solidFill>
                            <a:schemeClr val="tx1"/>
                          </a:solidFill>
                          <a:latin typeface="+mn-lt"/>
                          <a:ea typeface="+mn-ea"/>
                          <a:cs typeface="+mn-cs"/>
                        </a:rPr>
                        <a:t>Facilitation Techniques</a:t>
                      </a:r>
                    </a:p>
                    <a:p>
                      <a:pPr marL="285750" indent="-285750">
                        <a:buFont typeface="Arial"/>
                        <a:buChar char="•"/>
                      </a:pPr>
                      <a:r>
                        <a:rPr lang="en-US" sz="1200" kern="1200" baseline="0" dirty="0" smtClean="0">
                          <a:solidFill>
                            <a:schemeClr val="tx1"/>
                          </a:solidFill>
                          <a:latin typeface="+mn-lt"/>
                          <a:ea typeface="+mn-ea"/>
                          <a:cs typeface="+mn-cs"/>
                        </a:rPr>
                        <a:t>Where their team is on Step 0</a:t>
                      </a:r>
                      <a:endParaRPr lang="en-US" sz="1200" kern="1200" dirty="0" smtClean="0">
                        <a:solidFill>
                          <a:schemeClr val="tx1"/>
                        </a:solidFill>
                        <a:latin typeface="+mn-lt"/>
                        <a:ea typeface="+mn-ea"/>
                        <a:cs typeface="+mn-cs"/>
                      </a:endParaRPr>
                    </a:p>
                    <a:p>
                      <a:pPr marL="0" indent="0">
                        <a:buFont typeface="Arial"/>
                        <a:buNone/>
                      </a:pPr>
                      <a:endParaRPr lang="en-US"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gridSpan="2">
                  <a:txBody>
                    <a:bodyPr/>
                    <a:lstStyle/>
                    <a:p>
                      <a:pPr marL="285750" indent="-285750">
                        <a:buFont typeface="Arial"/>
                        <a:buChar char="•"/>
                      </a:pPr>
                      <a:r>
                        <a:rPr lang="en-US" sz="1200" dirty="0" smtClean="0"/>
                        <a:t>Impact of Step 0 components</a:t>
                      </a:r>
                      <a:r>
                        <a:rPr lang="en-US" sz="1200" baseline="0" dirty="0" smtClean="0"/>
                        <a:t> on effectiveness of PLCs</a:t>
                      </a:r>
                    </a:p>
                    <a:p>
                      <a:pPr marL="285750" indent="-285750">
                        <a:buFont typeface="Arial"/>
                        <a:buChar char="•"/>
                      </a:pPr>
                      <a:r>
                        <a:rPr lang="en-US" sz="1200" baseline="0" dirty="0" smtClean="0"/>
                        <a:t>Impact of facilitation techniques on Step 0</a:t>
                      </a:r>
                    </a:p>
                    <a:p>
                      <a:pPr marL="285750" indent="-285750">
                        <a:buFont typeface="Arial"/>
                        <a:buChar char="•"/>
                      </a:pPr>
                      <a:r>
                        <a:rPr lang="en-US" sz="1200" baseline="0" dirty="0" smtClean="0"/>
                        <a:t>Importance of Reflecting on PLC work</a:t>
                      </a:r>
                      <a:endParaRPr lang="en-US" sz="1200" dirty="0" smtClean="0"/>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285750" indent="-285750">
                        <a:buFont typeface="Arial"/>
                        <a:buChar char="•"/>
                      </a:pPr>
                      <a:r>
                        <a:rPr lang="en-US" sz="1200" dirty="0" smtClean="0"/>
                        <a:t>Anticipate</a:t>
                      </a:r>
                      <a:r>
                        <a:rPr lang="en-US" sz="1200" baseline="0" dirty="0" smtClean="0"/>
                        <a:t> barriers and plan step 0 to minimize barriers</a:t>
                      </a:r>
                    </a:p>
                    <a:p>
                      <a:pPr marL="285750" indent="-285750">
                        <a:buFont typeface="Arial"/>
                        <a:buChar char="•"/>
                      </a:pPr>
                      <a:r>
                        <a:rPr lang="en-US" sz="1200" baseline="0" dirty="0" smtClean="0"/>
                        <a:t>Identify Step 0 content that will be addressed during first few PLC meetings</a:t>
                      </a:r>
                    </a:p>
                    <a:p>
                      <a:pPr marL="285750" indent="-285750">
                        <a:buFont typeface="Arial"/>
                        <a:buChar char="•"/>
                      </a:pPr>
                      <a:r>
                        <a:rPr lang="en-US" sz="1200" baseline="0" dirty="0" smtClean="0"/>
                        <a:t>Identify what techniques that will utilized to address step 0</a:t>
                      </a:r>
                      <a:endParaRPr lang="en-US" sz="120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352352">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What prior knowledge do students need to be successful with this standard?</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85476">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Tw Cen MT" charset="0"/>
                          <a:ea typeface="ＭＳ Ｐゴシック" charset="-128"/>
                          <a:cs typeface="ＭＳ Ｐゴシック" charset="-128"/>
                        </a:rPr>
                        <a:t>Key Characteristics:</a:t>
                      </a: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Growth mindset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Well respected, organized and dependable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Will support the vision and mission of the school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Acts and views themselves as a professional educator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Ability to be and potentially already in a faculty leadership position</a:t>
                      </a:r>
                    </a:p>
                  </a:txBody>
                  <a:tcP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Tw Cen MT" charset="0"/>
                          <a:ea typeface="ＭＳ Ｐゴシック" charset="-128"/>
                          <a:cs typeface="ＭＳ Ｐゴシック" charset="-128"/>
                        </a:rPr>
                        <a:t>Beliefs: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All students and staff can learn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Power of Collaboration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Decisions are best made with data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Teams can learn and grown and will persevere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10" name="TextBox 9"/>
          <p:cNvSpPr txBox="1"/>
          <p:nvPr/>
        </p:nvSpPr>
        <p:spPr>
          <a:xfrm>
            <a:off x="2624667" y="1303699"/>
            <a:ext cx="4254500" cy="400110"/>
          </a:xfrm>
          <a:prstGeom prst="rect">
            <a:avLst/>
          </a:prstGeom>
          <a:noFill/>
        </p:spPr>
        <p:txBody>
          <a:bodyPr wrap="square" rtlCol="0">
            <a:spAutoFit/>
          </a:bodyPr>
          <a:lstStyle/>
          <a:p>
            <a:r>
              <a:rPr lang="en-US" sz="2000" b="1" dirty="0" smtClean="0"/>
              <a:t>Step 1: Identify prioritized </a:t>
            </a:r>
            <a:r>
              <a:rPr lang="en-US" sz="2000" b="1" dirty="0" err="1" smtClean="0"/>
              <a:t>standard(s</a:t>
            </a:r>
            <a:r>
              <a:rPr lang="en-US" sz="2000" b="1" dirty="0" smtClean="0"/>
              <a:t>) </a:t>
            </a:r>
            <a:endParaRPr lang="en-US" sz="2000" b="1" dirty="0"/>
          </a:p>
        </p:txBody>
      </p:sp>
      <p:sp>
        <p:nvSpPr>
          <p:cNvPr id="11" name="TextBox 10"/>
          <p:cNvSpPr txBox="1"/>
          <p:nvPr/>
        </p:nvSpPr>
        <p:spPr>
          <a:xfrm>
            <a:off x="2897526" y="3952081"/>
            <a:ext cx="3386660" cy="707886"/>
          </a:xfrm>
          <a:prstGeom prst="rect">
            <a:avLst/>
          </a:prstGeom>
          <a:noFill/>
        </p:spPr>
        <p:txBody>
          <a:bodyPr wrap="square" rtlCol="0">
            <a:spAutoFit/>
          </a:bodyPr>
          <a:lstStyle/>
          <a:p>
            <a:r>
              <a:rPr lang="en-US" sz="2000" b="1" dirty="0" smtClean="0"/>
              <a:t>Step 2: Unwrap Standards (Know, Understand, Do) </a:t>
            </a:r>
            <a:endParaRPr lang="en-US" sz="2000" b="1" dirty="0"/>
          </a:p>
        </p:txBody>
      </p:sp>
      <p:sp>
        <p:nvSpPr>
          <p:cNvPr id="12" name="TextBox 11"/>
          <p:cNvSpPr txBox="1"/>
          <p:nvPr/>
        </p:nvSpPr>
        <p:spPr>
          <a:xfrm>
            <a:off x="2274300" y="6145807"/>
            <a:ext cx="5143504" cy="400110"/>
          </a:xfrm>
          <a:prstGeom prst="rect">
            <a:avLst/>
          </a:prstGeom>
          <a:noFill/>
        </p:spPr>
        <p:txBody>
          <a:bodyPr wrap="square" rtlCol="0">
            <a:spAutoFit/>
          </a:bodyPr>
          <a:lstStyle/>
          <a:p>
            <a:r>
              <a:rPr lang="en-US" sz="2000" b="1" dirty="0" smtClean="0"/>
              <a:t>Step 3: Determine pre-requisite skills required  </a:t>
            </a:r>
            <a:endParaRPr lang="en-US" sz="2000" b="1" dirty="0"/>
          </a:p>
        </p:txBody>
      </p:sp>
      <p:sp>
        <p:nvSpPr>
          <p:cNvPr id="7" name="Right Arrow 6"/>
          <p:cNvSpPr/>
          <p:nvPr/>
        </p:nvSpPr>
        <p:spPr>
          <a:xfrm>
            <a:off x="1328318" y="6194222"/>
            <a:ext cx="876398" cy="3516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2023293" y="4067767"/>
            <a:ext cx="876398" cy="3516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1748269" y="1369508"/>
            <a:ext cx="876398" cy="3516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70852"/>
            <a:ext cx="7772400" cy="933451"/>
          </a:xfrm>
        </p:spPr>
        <p:txBody>
          <a:bodyPr>
            <a:noAutofit/>
          </a:bodyPr>
          <a:lstStyle/>
          <a:p>
            <a:r>
              <a:rPr lang="en-US" sz="3600" dirty="0" smtClean="0"/>
              <a:t>Unwrapping Standards: </a:t>
            </a:r>
            <a:br>
              <a:rPr lang="en-US" sz="3600" dirty="0" smtClean="0"/>
            </a:br>
            <a:r>
              <a:rPr lang="en-US" sz="3600" dirty="0" smtClean="0"/>
              <a:t>Team Practice</a:t>
            </a:r>
            <a:endParaRPr lang="en-US" sz="3600" dirty="0"/>
          </a:p>
        </p:txBody>
      </p:sp>
      <p:sp>
        <p:nvSpPr>
          <p:cNvPr id="6" name="Subtitle 5"/>
          <p:cNvSpPr>
            <a:spLocks noGrp="1"/>
          </p:cNvSpPr>
          <p:nvPr>
            <p:ph type="subTitle" idx="1"/>
          </p:nvPr>
        </p:nvSpPr>
        <p:spPr/>
        <p:txBody>
          <a:bodyPr>
            <a:normAutofit/>
          </a:bodyPr>
          <a:lstStyle/>
          <a:p>
            <a:r>
              <a:rPr lang="en-US" sz="3200" dirty="0" smtClean="0"/>
              <a:t>Steps 1, 2, &amp; 3</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762502" y="1714500"/>
          <a:ext cx="4072467" cy="4720166"/>
        </p:xfrm>
        <a:graphic>
          <a:graphicData uri="http://schemas.openxmlformats.org/drawingml/2006/table">
            <a:tbl>
              <a:tblPr firstRow="1" bandRow="1">
                <a:tableStyleId>{5C22544A-7EE6-4342-B048-85BDC9FD1C3A}</a:tableStyleId>
              </a:tblPr>
              <a:tblGrid>
                <a:gridCol w="1357489"/>
                <a:gridCol w="1139564"/>
                <a:gridCol w="1575414"/>
              </a:tblGrid>
              <a:tr h="687113">
                <a:tc>
                  <a:txBody>
                    <a:bodyPr/>
                    <a:lstStyle/>
                    <a:p>
                      <a:r>
                        <a:rPr lang="en-US" dirty="0" smtClean="0"/>
                        <a:t>Level</a:t>
                      </a:r>
                      <a:endParaRPr lang="en-US" dirty="0"/>
                    </a:p>
                  </a:txBody>
                  <a:tcPr/>
                </a:tc>
                <a:tc>
                  <a:txBody>
                    <a:bodyPr/>
                    <a:lstStyle/>
                    <a:p>
                      <a:r>
                        <a:rPr lang="en-US" dirty="0" smtClean="0"/>
                        <a:t>ELA</a:t>
                      </a:r>
                      <a:endParaRPr lang="en-US" dirty="0"/>
                    </a:p>
                  </a:txBody>
                  <a:tcPr/>
                </a:tc>
                <a:tc>
                  <a:txBody>
                    <a:bodyPr/>
                    <a:lstStyle/>
                    <a:p>
                      <a:r>
                        <a:rPr lang="en-US" dirty="0" smtClean="0"/>
                        <a:t>Math</a:t>
                      </a:r>
                      <a:endParaRPr lang="en-US" dirty="0"/>
                    </a:p>
                  </a:txBody>
                  <a:tcPr/>
                </a:tc>
              </a:tr>
              <a:tr h="1344351">
                <a:tc>
                  <a:txBody>
                    <a:bodyPr/>
                    <a:lstStyle/>
                    <a:p>
                      <a:r>
                        <a:rPr lang="en-US" dirty="0" smtClean="0"/>
                        <a:t>High</a:t>
                      </a:r>
                      <a:endParaRPr lang="en-US" dirty="0"/>
                    </a:p>
                  </a:txBody>
                  <a:tcPr/>
                </a:tc>
                <a:tc>
                  <a:txBody>
                    <a:bodyPr/>
                    <a:lstStyle/>
                    <a:p>
                      <a:r>
                        <a:rPr lang="en-US" dirty="0" smtClean="0"/>
                        <a:t>RL.9-10.1</a:t>
                      </a:r>
                      <a:endParaRPr lang="en-US" dirty="0"/>
                    </a:p>
                  </a:txBody>
                  <a:tcPr/>
                </a:tc>
                <a:tc>
                  <a:txBody>
                    <a:bodyPr/>
                    <a:lstStyle/>
                    <a:p>
                      <a:r>
                        <a:rPr lang="en-US" dirty="0" smtClean="0"/>
                        <a:t>HSA-CED.A.1</a:t>
                      </a:r>
                      <a:endParaRPr lang="en-US" dirty="0"/>
                    </a:p>
                  </a:txBody>
                  <a:tcPr/>
                </a:tc>
              </a:tr>
              <a:tr h="1344351">
                <a:tc>
                  <a:txBody>
                    <a:bodyPr/>
                    <a:lstStyle/>
                    <a:p>
                      <a:r>
                        <a:rPr lang="en-US" dirty="0" smtClean="0"/>
                        <a:t>Middle</a:t>
                      </a:r>
                      <a:endParaRPr lang="en-US" dirty="0"/>
                    </a:p>
                  </a:txBody>
                  <a:tcPr/>
                </a:tc>
                <a:tc>
                  <a:txBody>
                    <a:bodyPr/>
                    <a:lstStyle/>
                    <a:p>
                      <a:r>
                        <a:rPr lang="en-US" dirty="0" smtClean="0"/>
                        <a:t>RL.7.1</a:t>
                      </a:r>
                      <a:endParaRPr lang="en-US" dirty="0"/>
                    </a:p>
                  </a:txBody>
                  <a:tcPr/>
                </a:tc>
                <a:tc>
                  <a:txBody>
                    <a:bodyPr/>
                    <a:lstStyle/>
                    <a:p>
                      <a:r>
                        <a:rPr lang="en-US" dirty="0" smtClean="0"/>
                        <a:t>7.RP.A.1</a:t>
                      </a:r>
                      <a:endParaRPr lang="en-US" dirty="0"/>
                    </a:p>
                  </a:txBody>
                  <a:tcPr/>
                </a:tc>
              </a:tr>
              <a:tr h="1344351">
                <a:tc>
                  <a:txBody>
                    <a:bodyPr/>
                    <a:lstStyle/>
                    <a:p>
                      <a:r>
                        <a:rPr lang="en-US" dirty="0" smtClean="0"/>
                        <a:t>Elementary</a:t>
                      </a:r>
                      <a:endParaRPr lang="en-US" dirty="0"/>
                    </a:p>
                  </a:txBody>
                  <a:tcPr/>
                </a:tc>
                <a:tc>
                  <a:txBody>
                    <a:bodyPr/>
                    <a:lstStyle/>
                    <a:p>
                      <a:r>
                        <a:rPr lang="en-US" dirty="0" smtClean="0"/>
                        <a:t>RL.1.1</a:t>
                      </a:r>
                      <a:endParaRPr lang="en-US" dirty="0"/>
                    </a:p>
                  </a:txBody>
                  <a:tcPr/>
                </a:tc>
                <a:tc>
                  <a:txBody>
                    <a:bodyPr/>
                    <a:lstStyle/>
                    <a:p>
                      <a:r>
                        <a:rPr lang="en-US" dirty="0" smtClean="0"/>
                        <a:t>2.OA.B.2</a:t>
                      </a:r>
                      <a:endParaRPr lang="en-US" dirty="0"/>
                    </a:p>
                  </a:txBody>
                  <a:tcPr/>
                </a:tc>
              </a:tr>
            </a:tbl>
          </a:graphicData>
        </a:graphic>
      </p:graphicFrame>
      <p:sp>
        <p:nvSpPr>
          <p:cNvPr id="4" name="Title 3"/>
          <p:cNvSpPr>
            <a:spLocks noGrp="1"/>
          </p:cNvSpPr>
          <p:nvPr>
            <p:ph type="title"/>
          </p:nvPr>
        </p:nvSpPr>
        <p:spPr>
          <a:xfrm>
            <a:off x="457200" y="232304"/>
            <a:ext cx="8229600" cy="1143000"/>
          </a:xfrm>
        </p:spPr>
        <p:txBody>
          <a:bodyPr>
            <a:normAutofit fontScale="90000"/>
          </a:bodyPr>
          <a:lstStyle/>
          <a:p>
            <a:pPr algn="ctr"/>
            <a:r>
              <a:rPr lang="en-US" dirty="0" smtClean="0"/>
              <a:t>Unwrapping Standards</a:t>
            </a:r>
            <a:br>
              <a:rPr lang="en-US" dirty="0" smtClean="0"/>
            </a:br>
            <a:r>
              <a:rPr lang="en-US" dirty="0" smtClean="0"/>
              <a:t>Activity: Team Practice </a:t>
            </a:r>
            <a:endParaRPr lang="en-US" dirty="0"/>
          </a:p>
        </p:txBody>
      </p:sp>
      <p:sp>
        <p:nvSpPr>
          <p:cNvPr id="5" name="Content Placeholder 4"/>
          <p:cNvSpPr txBox="1">
            <a:spLocks/>
          </p:cNvSpPr>
          <p:nvPr/>
        </p:nvSpPr>
        <p:spPr>
          <a:xfrm>
            <a:off x="291635" y="1687174"/>
            <a:ext cx="4038600" cy="5285047"/>
          </a:xfrm>
          <a:prstGeom prst="rect">
            <a:avLst/>
          </a:prstGeom>
          <a:ln>
            <a:noFill/>
          </a:ln>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94" b="1" i="0" u="none" strike="noStrike" kern="1200" cap="none" spc="0" normalizeH="0" baseline="0" noProof="0" dirty="0" smtClean="0">
                <a:ln>
                  <a:noFill/>
                </a:ln>
                <a:solidFill>
                  <a:schemeClr val="tx1"/>
                </a:solidFill>
                <a:effectLst/>
                <a:uLnTx/>
                <a:uFillTx/>
                <a:latin typeface="+mn-lt"/>
                <a:ea typeface="+mn-ea"/>
                <a:cs typeface="+mn-cs"/>
              </a:rPr>
              <a:t>Prep/Decisions: </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ü"/>
              <a:tabLst/>
              <a:defRPr/>
            </a:pPr>
            <a:r>
              <a:rPr kumimoji="0" lang="en-US" sz="3429" b="0" i="0" u="none" strike="noStrike" kern="1200" cap="none" spc="0" normalizeH="0" baseline="0" noProof="0" dirty="0" smtClean="0">
                <a:ln>
                  <a:noFill/>
                </a:ln>
                <a:solidFill>
                  <a:schemeClr val="tx1"/>
                </a:solidFill>
                <a:effectLst/>
                <a:uLnTx/>
                <a:uFillTx/>
                <a:latin typeface="+mn-lt"/>
                <a:ea typeface="+mn-ea"/>
                <a:cs typeface="+mn-cs"/>
              </a:rPr>
              <a:t>Remember roles (time keeper, note taker, facilitator)</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ü"/>
              <a:tabLst/>
              <a:defRPr/>
            </a:pPr>
            <a:r>
              <a:rPr kumimoji="0" lang="en-US" sz="3429" b="0" i="0" u="none" strike="noStrike" kern="1200" cap="none" spc="0" normalizeH="0" baseline="0" noProof="0" dirty="0" smtClean="0">
                <a:ln>
                  <a:noFill/>
                </a:ln>
                <a:solidFill>
                  <a:schemeClr val="tx1"/>
                </a:solidFill>
                <a:effectLst/>
                <a:uLnTx/>
                <a:uFillTx/>
                <a:latin typeface="+mn-lt"/>
                <a:ea typeface="+mn-ea"/>
                <a:cs typeface="+mn-cs"/>
              </a:rPr>
              <a:t>Select an option below:</a:t>
            </a:r>
          </a:p>
          <a:p>
            <a:pPr marL="342900" marR="0" lvl="0" indent="-342900" algn="l" defTabSz="457200" rtl="0" eaLnBrk="1" fontAlgn="auto" latinLnBrk="0" hangingPunct="1">
              <a:lnSpc>
                <a:spcPct val="100000"/>
              </a:lnSpc>
              <a:spcBef>
                <a:spcPct val="20000"/>
              </a:spcBef>
              <a:spcAft>
                <a:spcPts val="0"/>
              </a:spcAft>
              <a:buClrTx/>
              <a:buSzTx/>
              <a:tabLst/>
              <a:defRPr/>
            </a:pPr>
            <a:r>
              <a:rPr lang="en-US" sz="3097" b="1" dirty="0" smtClean="0"/>
              <a:t>	</a:t>
            </a:r>
            <a:r>
              <a:rPr kumimoji="0" lang="en-US" sz="3097" b="1" i="0" u="sng" strike="noStrike" kern="1200" cap="none" spc="0" normalizeH="0" baseline="0" noProof="0" dirty="0" smtClean="0">
                <a:ln>
                  <a:noFill/>
                </a:ln>
                <a:solidFill>
                  <a:schemeClr val="tx1"/>
                </a:solidFill>
                <a:effectLst/>
                <a:uLnTx/>
                <a:uFillTx/>
                <a:latin typeface="+mn-lt"/>
                <a:ea typeface="+mn-ea"/>
                <a:cs typeface="+mn-cs"/>
              </a:rPr>
              <a:t>Option #1</a:t>
            </a:r>
            <a:r>
              <a:rPr kumimoji="0" lang="en-US" sz="3097" b="0" i="0" u="sng"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Select 1 of the 2 pre-selected standards provided (either math or ELA) for the entire group to unwrap. </a:t>
            </a:r>
          </a:p>
          <a:p>
            <a:pPr marL="342900" marR="0" lvl="0" indent="-342900" algn="l" defTabSz="457200" rtl="0" eaLnBrk="1" fontAlgn="auto" latinLnBrk="0" hangingPunct="1">
              <a:lnSpc>
                <a:spcPct val="100000"/>
              </a:lnSpc>
              <a:spcBef>
                <a:spcPct val="20000"/>
              </a:spcBef>
              <a:spcAft>
                <a:spcPts val="0"/>
              </a:spcAft>
              <a:buClrTx/>
              <a:buSzTx/>
              <a:tabLst/>
              <a:defRPr/>
            </a:pPr>
            <a:r>
              <a:rPr lang="en-US" sz="3097" b="1" dirty="0" smtClean="0"/>
              <a:t>	</a:t>
            </a:r>
            <a:r>
              <a:rPr kumimoji="0" lang="en-US" sz="3097" b="1" i="0" u="sng" strike="noStrike" kern="1200" cap="none" spc="0" normalizeH="0" baseline="0" noProof="0" dirty="0" smtClean="0">
                <a:ln>
                  <a:noFill/>
                </a:ln>
                <a:solidFill>
                  <a:schemeClr val="tx1"/>
                </a:solidFill>
                <a:effectLst/>
                <a:uLnTx/>
                <a:uFillTx/>
                <a:latin typeface="+mn-lt"/>
                <a:ea typeface="+mn-ea"/>
                <a:cs typeface="+mn-cs"/>
              </a:rPr>
              <a:t>Option #2</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Break into smaller groups. 1 group unwraps ELA standard, 1 group unwraps Math standard.</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ü"/>
              <a:tabLst/>
              <a:defRPr/>
            </a:pPr>
            <a:r>
              <a:rPr lang="en-US" sz="3429" dirty="0" smtClean="0"/>
              <a:t>Locate your standards for unwrapping in your Participants Notebook. </a:t>
            </a:r>
            <a:endParaRPr kumimoji="0" lang="en-US" sz="3429"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5706038" y="1410094"/>
            <a:ext cx="2418104" cy="369332"/>
          </a:xfrm>
          <a:prstGeom prst="rect">
            <a:avLst/>
          </a:prstGeom>
          <a:noFill/>
        </p:spPr>
        <p:txBody>
          <a:bodyPr wrap="square" rtlCol="0">
            <a:spAutoFit/>
          </a:bodyPr>
          <a:lstStyle/>
          <a:p>
            <a:r>
              <a:rPr lang="en-US" b="1" dirty="0" smtClean="0"/>
              <a:t>Pre-Selected Standards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394427"/>
            <a:ext cx="8229600" cy="944563"/>
          </a:xfrm>
        </p:spPr>
        <p:txBody>
          <a:bodyPr>
            <a:normAutofit fontScale="90000"/>
          </a:bodyPr>
          <a:lstStyle/>
          <a:p>
            <a:pPr algn="ctr"/>
            <a:r>
              <a:rPr lang="en-US" dirty="0" smtClean="0"/>
              <a:t>Unwrapping Standards</a:t>
            </a:r>
            <a:br>
              <a:rPr lang="en-US" dirty="0" smtClean="0"/>
            </a:br>
            <a:r>
              <a:rPr lang="en-US" dirty="0" smtClean="0"/>
              <a:t>Activity: Team Practice </a:t>
            </a:r>
            <a:endParaRPr lang="en-US" dirty="0"/>
          </a:p>
        </p:txBody>
      </p:sp>
      <p:sp>
        <p:nvSpPr>
          <p:cNvPr id="16" name="Content Placeholder 15"/>
          <p:cNvSpPr>
            <a:spLocks noGrp="1"/>
          </p:cNvSpPr>
          <p:nvPr>
            <p:ph sz="quarter" idx="13"/>
          </p:nvPr>
        </p:nvSpPr>
        <p:spPr>
          <a:xfrm>
            <a:off x="665952" y="1600200"/>
            <a:ext cx="7806106" cy="4525963"/>
          </a:xfrm>
        </p:spPr>
        <p:txBody>
          <a:bodyPr/>
          <a:lstStyle/>
          <a:p>
            <a:pPr marL="0" lvl="0" indent="0">
              <a:buNone/>
              <a:defRPr/>
            </a:pPr>
            <a:r>
              <a:rPr lang="en-US" sz="3200" b="1" u="sng" dirty="0" smtClean="0"/>
              <a:t>Steps for Unwrapping Standards: </a:t>
            </a:r>
          </a:p>
          <a:p>
            <a:pPr marL="514350" lvl="0" indent="-514350">
              <a:buFont typeface="Arial"/>
              <a:buAutoNum type="arabicPeriod"/>
              <a:defRPr/>
            </a:pPr>
            <a:r>
              <a:rPr lang="en-US" sz="3200" dirty="0" smtClean="0"/>
              <a:t>Identify </a:t>
            </a:r>
            <a:r>
              <a:rPr lang="en-US" sz="3200" u="sng" dirty="0" smtClean="0"/>
              <a:t>prioritized</a:t>
            </a:r>
            <a:r>
              <a:rPr lang="en-US" sz="3200" dirty="0" smtClean="0"/>
              <a:t> </a:t>
            </a:r>
            <a:r>
              <a:rPr lang="en-US" sz="3200" dirty="0" err="1" smtClean="0"/>
              <a:t>standard(s</a:t>
            </a:r>
            <a:r>
              <a:rPr lang="en-US" sz="3200" dirty="0" smtClean="0"/>
              <a:t>)</a:t>
            </a:r>
          </a:p>
          <a:p>
            <a:pPr marL="514350" lvl="0" indent="-514350">
              <a:buFont typeface="Arial"/>
              <a:buAutoNum type="arabicPeriod"/>
              <a:defRPr/>
            </a:pPr>
            <a:r>
              <a:rPr lang="en-US" sz="3200" dirty="0" smtClean="0"/>
              <a:t>Identify what students need to be able </a:t>
            </a:r>
            <a:r>
              <a:rPr lang="en-US" sz="3200" b="1" dirty="0" smtClean="0"/>
              <a:t>Know, Understand and Do (K-U-D) </a:t>
            </a:r>
            <a:r>
              <a:rPr lang="en-US" sz="3200" dirty="0" smtClean="0"/>
              <a:t>and make connections to declarative and procedural knowledge </a:t>
            </a:r>
          </a:p>
          <a:p>
            <a:pPr marL="514350" lvl="0" indent="-514350">
              <a:buFont typeface="Arial"/>
              <a:buAutoNum type="arabicPeriod"/>
              <a:defRPr/>
            </a:pPr>
            <a:r>
              <a:rPr lang="en-US" sz="3200" dirty="0" smtClean="0"/>
              <a:t>Determine pre-requisite skills for standard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3930" y="317501"/>
          <a:ext cx="8708406" cy="6151032"/>
        </p:xfrm>
        <a:graphic>
          <a:graphicData uri="http://schemas.openxmlformats.org/drawingml/2006/table">
            <a:tbl>
              <a:tblPr/>
              <a:tblGrid>
                <a:gridCol w="2747882"/>
                <a:gridCol w="1607104"/>
                <a:gridCol w="1231493"/>
                <a:gridCol w="3121927"/>
              </a:tblGrid>
              <a:tr h="878719">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w Cen MT" charset="0"/>
                          <a:ea typeface="ＭＳ Ｐゴシック" charset="-128"/>
                          <a:cs typeface="ＭＳ Ｐゴシック" charset="-128"/>
                        </a:rPr>
                        <a:t>Unwrapping </a:t>
                      </a:r>
                      <a:r>
                        <a:rPr kumimoji="0" lang="en-US" sz="2800" b="1" i="0" u="none" strike="noStrike" cap="none" normalizeH="0" baseline="0" dirty="0" smtClean="0">
                          <a:ln>
                            <a:noFill/>
                          </a:ln>
                          <a:solidFill>
                            <a:schemeClr val="tx1"/>
                          </a:solidFill>
                          <a:effectLst/>
                          <a:latin typeface="Tw Cen MT" charset="0"/>
                          <a:ea typeface="ＭＳ Ｐゴシック" charset="-128"/>
                          <a:cs typeface="ＭＳ Ｐゴシック" charset="-128"/>
                        </a:rPr>
                        <a:t>Standards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27029">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Standard:</a:t>
                      </a: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16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Know (facts/vocabulary)</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Understand (Concepts)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Do (skills)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r>
              <a:tr h="232602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516893">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What prior knowledge do students need to be successful with this standard?</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85476">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5" name="TextBox 4"/>
          <p:cNvSpPr txBox="1"/>
          <p:nvPr/>
        </p:nvSpPr>
        <p:spPr>
          <a:xfrm>
            <a:off x="2624667" y="1445166"/>
            <a:ext cx="4445000" cy="400110"/>
          </a:xfrm>
          <a:prstGeom prst="rect">
            <a:avLst/>
          </a:prstGeom>
          <a:noFill/>
        </p:spPr>
        <p:txBody>
          <a:bodyPr wrap="square" rtlCol="0">
            <a:spAutoFit/>
          </a:bodyPr>
          <a:lstStyle/>
          <a:p>
            <a:r>
              <a:rPr lang="en-US" sz="2000" b="1" dirty="0" smtClean="0"/>
              <a:t>Step 1: Identify prioritized </a:t>
            </a:r>
            <a:r>
              <a:rPr lang="en-US" sz="2000" b="1" dirty="0" err="1" smtClean="0"/>
              <a:t>standard(s</a:t>
            </a:r>
            <a:r>
              <a:rPr lang="en-US" sz="2000" b="1" dirty="0" smtClean="0"/>
              <a:t>) </a:t>
            </a:r>
            <a:endParaRPr lang="en-US" sz="2000" b="1" dirty="0"/>
          </a:p>
        </p:txBody>
      </p:sp>
      <p:sp>
        <p:nvSpPr>
          <p:cNvPr id="6" name="TextBox 5"/>
          <p:cNvSpPr txBox="1"/>
          <p:nvPr/>
        </p:nvSpPr>
        <p:spPr>
          <a:xfrm>
            <a:off x="2946591" y="3183560"/>
            <a:ext cx="3386660" cy="707886"/>
          </a:xfrm>
          <a:prstGeom prst="rect">
            <a:avLst/>
          </a:prstGeom>
          <a:noFill/>
        </p:spPr>
        <p:txBody>
          <a:bodyPr wrap="square" rtlCol="0">
            <a:spAutoFit/>
          </a:bodyPr>
          <a:lstStyle/>
          <a:p>
            <a:r>
              <a:rPr lang="en-US" sz="2000" b="1" dirty="0" smtClean="0"/>
              <a:t>Step 2: Unwrap Standards (Know, Understand, Do) </a:t>
            </a:r>
            <a:endParaRPr lang="en-US" sz="2000" b="1" dirty="0"/>
          </a:p>
        </p:txBody>
      </p:sp>
      <p:sp>
        <p:nvSpPr>
          <p:cNvPr id="7" name="TextBox 6"/>
          <p:cNvSpPr txBox="1"/>
          <p:nvPr/>
        </p:nvSpPr>
        <p:spPr>
          <a:xfrm>
            <a:off x="2348051" y="5707002"/>
            <a:ext cx="5143504" cy="400110"/>
          </a:xfrm>
          <a:prstGeom prst="rect">
            <a:avLst/>
          </a:prstGeom>
          <a:noFill/>
        </p:spPr>
        <p:txBody>
          <a:bodyPr wrap="square" rtlCol="0">
            <a:spAutoFit/>
          </a:bodyPr>
          <a:lstStyle/>
          <a:p>
            <a:r>
              <a:rPr lang="en-US" sz="2000" b="1" dirty="0" smtClean="0"/>
              <a:t>Step 3: Determine pre-requisite skills required  </a:t>
            </a:r>
            <a:endParaRPr lang="en-US" sz="2000" b="1" dirty="0"/>
          </a:p>
        </p:txBody>
      </p:sp>
      <p:pic>
        <p:nvPicPr>
          <p:cNvPr id="8" name="Picture 7"/>
          <p:cNvPicPr>
            <a:picLocks noChangeAspect="1"/>
          </p:cNvPicPr>
          <p:nvPr/>
        </p:nvPicPr>
        <p:blipFill>
          <a:blip r:embed="rId2"/>
          <a:stretch>
            <a:fillRect/>
          </a:stretch>
        </p:blipFill>
        <p:spPr>
          <a:xfrm>
            <a:off x="8003362" y="54786"/>
            <a:ext cx="1028904" cy="8652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Team Reflection</a:t>
            </a:r>
            <a:endParaRPr lang="en-US" dirty="0"/>
          </a:p>
        </p:txBody>
      </p:sp>
      <p:sp>
        <p:nvSpPr>
          <p:cNvPr id="3" name="Content Placeholder 2"/>
          <p:cNvSpPr>
            <a:spLocks noGrp="1"/>
          </p:cNvSpPr>
          <p:nvPr>
            <p:ph sz="quarter" idx="13"/>
          </p:nvPr>
        </p:nvSpPr>
        <p:spPr>
          <a:xfrm>
            <a:off x="457200" y="1391232"/>
            <a:ext cx="8229600" cy="4876799"/>
          </a:xfrm>
        </p:spPr>
        <p:txBody>
          <a:bodyPr/>
          <a:lstStyle/>
          <a:p>
            <a:pPr marL="342900" indent="-342900">
              <a:buFont typeface="Arial"/>
              <a:buChar char="•"/>
            </a:pPr>
            <a:r>
              <a:rPr lang="en-US" dirty="0" smtClean="0"/>
              <a:t>How was the unwrapping standards process?</a:t>
            </a:r>
          </a:p>
          <a:p>
            <a:pPr marL="342900" indent="-342900">
              <a:buFont typeface="Arial"/>
              <a:buChar char="•"/>
            </a:pPr>
            <a:r>
              <a:rPr lang="en-US" dirty="0" smtClean="0"/>
              <a:t>How well did your team work together while unwrapping standards? </a:t>
            </a:r>
          </a:p>
          <a:p>
            <a:pPr marL="342900" indent="-342900">
              <a:buFont typeface="Arial"/>
              <a:buChar char="•"/>
            </a:pPr>
            <a:r>
              <a:rPr lang="en-US" dirty="0" smtClean="0"/>
              <a:t>Were your norms and roles helpful with collaboration?</a:t>
            </a:r>
          </a:p>
          <a:p>
            <a:pPr marL="342900" indent="-342900">
              <a:buFont typeface="Arial"/>
              <a:buChar char="•"/>
            </a:pPr>
            <a:r>
              <a:rPr lang="en-US" dirty="0" smtClean="0"/>
              <a:t>What obstacles did your team overcome? What can you celebrate?</a:t>
            </a:r>
          </a:p>
          <a:p>
            <a:pPr marL="342900" indent="-342900">
              <a:buFont typeface="Arial"/>
              <a:buChar char="•"/>
            </a:pPr>
            <a:r>
              <a:rPr lang="en-US" dirty="0" smtClean="0"/>
              <a:t>What components of this process can you begin to implement in future planning?</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 Video Reflection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Step 1, 2, 3</a:t>
            </a:r>
          </a:p>
          <a:p>
            <a:pPr lvl="1"/>
            <a:r>
              <a:rPr lang="en-US" dirty="0" smtClean="0"/>
              <a:t>unwrapping Standards</a:t>
            </a:r>
          </a:p>
          <a:p>
            <a:r>
              <a:rPr lang="en-US" dirty="0" smtClean="0"/>
              <a:t>There are many different ways to unwrap standards. What are some similarities and/or differences that you noticed about how this team unwrapped standards?</a:t>
            </a:r>
          </a:p>
          <a:p>
            <a:r>
              <a:rPr lang="en-US" dirty="0" smtClean="0"/>
              <a:t>How does this compare to the work at your school?</a:t>
            </a:r>
          </a:p>
          <a:p>
            <a:pPr marL="0" indent="0" algn="ctr">
              <a:buNone/>
            </a:pPr>
            <a:r>
              <a:rPr lang="en-US" dirty="0">
                <a:hlinkClick r:id="rId3"/>
              </a:rPr>
              <a:t>http://www.youtube.com/watch?v=</a:t>
            </a:r>
            <a:r>
              <a:rPr lang="en-US" dirty="0" smtClean="0">
                <a:hlinkClick r:id="rId3"/>
              </a:rPr>
              <a:t>WXdH5amlaM4</a:t>
            </a:r>
            <a:endParaRPr lang="en-US" dirty="0" smtClean="0"/>
          </a:p>
          <a:p>
            <a:pPr marL="0" indent="0">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130732" y="107795"/>
            <a:ext cx="8878320" cy="1143000"/>
          </a:xfrm>
        </p:spPr>
        <p:txBody>
          <a:bodyPr>
            <a:normAutofit fontScale="90000"/>
          </a:bodyPr>
          <a:lstStyle/>
          <a:p>
            <a:r>
              <a:rPr lang="en-US" dirty="0" smtClean="0"/>
              <a:t>PLC Question 1:</a:t>
            </a:r>
            <a:br>
              <a:rPr lang="en-US" dirty="0" smtClean="0"/>
            </a:br>
            <a:r>
              <a:rPr lang="en-US" dirty="0" smtClean="0"/>
              <a:t>What do we want all students to learn?</a:t>
            </a:r>
          </a:p>
        </p:txBody>
      </p:sp>
      <p:sp>
        <p:nvSpPr>
          <p:cNvPr id="6" name="Content Placeholder 5"/>
          <p:cNvSpPr>
            <a:spLocks noGrp="1"/>
          </p:cNvSpPr>
          <p:nvPr>
            <p:ph sz="quarter" idx="13"/>
          </p:nvPr>
        </p:nvSpPr>
        <p:spPr>
          <a:xfrm>
            <a:off x="130733" y="1355819"/>
            <a:ext cx="6055708" cy="5252111"/>
          </a:xfrm>
        </p:spPr>
        <p:txBody>
          <a:bodyPr>
            <a:normAutofit fontScale="92500"/>
          </a:bodyPr>
          <a:lstStyle/>
          <a:p>
            <a:pPr marL="0" indent="0">
              <a:buNone/>
            </a:pPr>
            <a:r>
              <a:rPr lang="en-US" b="1" dirty="0" smtClean="0"/>
              <a:t>Unwrap Standards </a:t>
            </a:r>
            <a:endParaRPr lang="en-US" b="1" dirty="0"/>
          </a:p>
          <a:p>
            <a:pPr marL="514350" indent="-514350">
              <a:buFont typeface="+mj-lt"/>
              <a:buAutoNum type="arabicPeriod"/>
            </a:pPr>
            <a:r>
              <a:rPr lang="en-US" dirty="0" smtClean="0"/>
              <a:t>Identify </a:t>
            </a:r>
            <a:r>
              <a:rPr lang="en-US" b="1" u="sng" dirty="0" smtClean="0"/>
              <a:t>prioritized</a:t>
            </a:r>
            <a:r>
              <a:rPr lang="en-US" dirty="0" smtClean="0"/>
              <a:t> </a:t>
            </a:r>
            <a:r>
              <a:rPr lang="en-US" dirty="0"/>
              <a:t>standard(s)</a:t>
            </a:r>
            <a:r>
              <a:rPr lang="en-US" dirty="0" smtClean="0"/>
              <a:t> </a:t>
            </a:r>
          </a:p>
          <a:p>
            <a:pPr marL="514350" indent="-514350">
              <a:buFont typeface="+mj-lt"/>
              <a:buAutoNum type="arabicPeriod"/>
            </a:pPr>
            <a:r>
              <a:rPr lang="en-US" dirty="0" smtClean="0"/>
              <a:t>Identify what students need to be able </a:t>
            </a:r>
            <a:r>
              <a:rPr lang="en-US" b="1" dirty="0" smtClean="0"/>
              <a:t>Know, Understand, and Do </a:t>
            </a:r>
            <a:r>
              <a:rPr lang="en-US" dirty="0" smtClean="0"/>
              <a:t>and make connections to declarative and procedural knowledge </a:t>
            </a:r>
            <a:endParaRPr lang="en-US" dirty="0"/>
          </a:p>
          <a:p>
            <a:pPr marL="514350" indent="-514350">
              <a:buFont typeface="+mj-lt"/>
              <a:buAutoNum type="arabicPeriod"/>
            </a:pPr>
            <a:r>
              <a:rPr lang="en-US" dirty="0" smtClean="0"/>
              <a:t>Identify </a:t>
            </a:r>
            <a:r>
              <a:rPr lang="en-US" b="1" dirty="0" smtClean="0"/>
              <a:t>pre-requisite skills </a:t>
            </a:r>
            <a:r>
              <a:rPr lang="en-US" dirty="0" smtClean="0"/>
              <a:t>needed for KUD</a:t>
            </a:r>
          </a:p>
          <a:p>
            <a:pPr marL="0" indent="0">
              <a:buNone/>
            </a:pPr>
            <a:endParaRPr lang="en-US" dirty="0" smtClean="0"/>
          </a:p>
          <a:p>
            <a:pPr marL="0" indent="0">
              <a:buNone/>
            </a:pPr>
            <a:r>
              <a:rPr lang="en-US" b="1" dirty="0" smtClean="0"/>
              <a:t>Develop a Scale</a:t>
            </a:r>
          </a:p>
          <a:p>
            <a:pPr marL="514350" indent="-514350">
              <a:buFont typeface="+mj-lt"/>
              <a:buAutoNum type="arabicPeriod" startAt="4"/>
            </a:pPr>
            <a:r>
              <a:rPr lang="en-US" dirty="0" smtClean="0"/>
              <a:t>Use </a:t>
            </a:r>
            <a:r>
              <a:rPr lang="en-US" b="1" dirty="0" smtClean="0"/>
              <a:t>K-U-D</a:t>
            </a:r>
            <a:r>
              <a:rPr lang="en-US" dirty="0" smtClean="0"/>
              <a:t> to develop a </a:t>
            </a:r>
            <a:r>
              <a:rPr lang="en-US" b="1" dirty="0" smtClean="0"/>
              <a:t>scale </a:t>
            </a:r>
            <a:r>
              <a:rPr lang="en-US" dirty="0" smtClean="0"/>
              <a:t>that represents increased levels of cognitive complexity (make sure that the scale matches desired taxonomy)</a:t>
            </a:r>
          </a:p>
          <a:p>
            <a:pPr marL="514350" indent="-514350">
              <a:buFont typeface="+mj-lt"/>
              <a:buAutoNum type="arabicPeriod" startAt="4"/>
            </a:pPr>
            <a:r>
              <a:rPr lang="en-US" dirty="0" smtClean="0"/>
              <a:t>Use scale to develop student friendly learning goals/essential questions</a:t>
            </a:r>
          </a:p>
          <a:p>
            <a:endParaRPr lang="en-US" dirty="0" smtClean="0"/>
          </a:p>
        </p:txBody>
      </p:sp>
      <p:sp>
        <p:nvSpPr>
          <p:cNvPr id="7" name="TextBox 6"/>
          <p:cNvSpPr txBox="1"/>
          <p:nvPr/>
        </p:nvSpPr>
        <p:spPr>
          <a:xfrm>
            <a:off x="544465" y="6201830"/>
            <a:ext cx="8599536" cy="646331"/>
          </a:xfrm>
          <a:prstGeom prst="rect">
            <a:avLst/>
          </a:prstGeom>
          <a:noFill/>
        </p:spPr>
        <p:txBody>
          <a:bodyPr wrap="square" rtlCol="0">
            <a:spAutoFit/>
          </a:bodyPr>
          <a:lstStyle/>
          <a:p>
            <a:r>
              <a:rPr lang="en-US" b="1" dirty="0" smtClean="0"/>
              <a:t>Desired Outcomes: </a:t>
            </a:r>
            <a:r>
              <a:rPr lang="en-US" dirty="0" smtClean="0"/>
              <a:t>Students will </a:t>
            </a:r>
            <a:r>
              <a:rPr lang="en-US" b="1" dirty="0" smtClean="0"/>
              <a:t>be able to explain what they are learning and why </a:t>
            </a:r>
            <a:r>
              <a:rPr lang="en-US" dirty="0" smtClean="0"/>
              <a:t>based upon learning goals and scales.</a:t>
            </a:r>
            <a:endParaRPr lang="en-US" dirty="0"/>
          </a:p>
        </p:txBody>
      </p:sp>
      <p:pic>
        <p:nvPicPr>
          <p:cNvPr id="16" name="Picture 15"/>
          <p:cNvPicPr>
            <a:picLocks noChangeAspect="1"/>
          </p:cNvPicPr>
          <p:nvPr/>
        </p:nvPicPr>
        <p:blipFill>
          <a:blip r:embed="rId3"/>
          <a:stretch>
            <a:fillRect/>
          </a:stretch>
        </p:blipFill>
        <p:spPr>
          <a:xfrm>
            <a:off x="6470824" y="1564475"/>
            <a:ext cx="2292170" cy="2716301"/>
          </a:xfrm>
          <a:prstGeom prst="rect">
            <a:avLst/>
          </a:prstGeom>
          <a:ln w="38100" cmpd="sng">
            <a:solidFill>
              <a:schemeClr val="tx1"/>
            </a:solidFill>
          </a:ln>
        </p:spPr>
      </p:pic>
      <p:sp>
        <p:nvSpPr>
          <p:cNvPr id="2" name="Rectangle 1"/>
          <p:cNvSpPr/>
          <p:nvPr/>
        </p:nvSpPr>
        <p:spPr>
          <a:xfrm>
            <a:off x="130732" y="4506385"/>
            <a:ext cx="6055708" cy="1719403"/>
          </a:xfrm>
          <a:prstGeom prst="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0371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A scale: What’s the point?</a:t>
            </a:r>
          </a:p>
        </p:txBody>
      </p:sp>
      <p:sp>
        <p:nvSpPr>
          <p:cNvPr id="14339" name="Content Placeholder 2"/>
          <p:cNvSpPr>
            <a:spLocks noGrp="1"/>
          </p:cNvSpPr>
          <p:nvPr>
            <p:ph sz="quarter" idx="13"/>
          </p:nvPr>
        </p:nvSpPr>
        <p:spPr/>
        <p:txBody>
          <a:bodyPr>
            <a:normAutofit/>
          </a:bodyPr>
          <a:lstStyle/>
          <a:p>
            <a:pPr eaLnBrk="1" hangingPunct="1">
              <a:buFont typeface="Arial" charset="0"/>
              <a:buNone/>
            </a:pPr>
            <a:r>
              <a:rPr lang="en-US" sz="2800" dirty="0" smtClean="0"/>
              <a:t>A scale:</a:t>
            </a:r>
          </a:p>
          <a:p>
            <a:pPr eaLnBrk="1" hangingPunct="1">
              <a:buFont typeface="Arial" charset="0"/>
              <a:buNone/>
            </a:pPr>
            <a:endParaRPr lang="en-US" sz="2800" dirty="0" smtClean="0"/>
          </a:p>
          <a:p>
            <a:pPr marL="342900" indent="-342900" eaLnBrk="1" hangingPunct="1">
              <a:buFont typeface="Arial"/>
              <a:buChar char="•"/>
            </a:pPr>
            <a:r>
              <a:rPr lang="en-US" sz="2800" dirty="0" smtClean="0"/>
              <a:t>Articulates distinct levels of knowledge and skills relative to a specific topic</a:t>
            </a:r>
          </a:p>
          <a:p>
            <a:pPr marL="342900" indent="-342900" eaLnBrk="1" hangingPunct="1">
              <a:buFont typeface="Arial"/>
              <a:buChar char="•"/>
            </a:pPr>
            <a:r>
              <a:rPr lang="en-US" sz="2800" dirty="0" smtClean="0"/>
              <a:t>Provides a roadmap for designing instruction that reflects a progression of learning and authentic assessment.</a:t>
            </a:r>
          </a:p>
          <a:p>
            <a:pPr marL="342900" indent="-342900" eaLnBrk="1" hangingPunct="1">
              <a:buFont typeface="Arial"/>
              <a:buChar char="•"/>
            </a:pPr>
            <a:r>
              <a:rPr lang="en-US" sz="2800" dirty="0" smtClean="0"/>
              <a:t>Allows students to know how they are doing and how to get better-motivating!</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518"/>
            <a:ext cx="8229600" cy="1143000"/>
          </a:xfrm>
        </p:spPr>
        <p:txBody>
          <a:bodyPr>
            <a:normAutofit fontScale="90000"/>
          </a:bodyPr>
          <a:lstStyle/>
          <a:p>
            <a:r>
              <a:rPr lang="en-US" dirty="0" smtClean="0"/>
              <a:t>Step 4: Use K-U-D to create a learning scale</a:t>
            </a:r>
            <a:br>
              <a:rPr lang="en-US" dirty="0" smtClean="0"/>
            </a:b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42174583"/>
              </p:ext>
            </p:extLst>
          </p:nvPr>
        </p:nvGraphicFramePr>
        <p:xfrm>
          <a:off x="261706" y="1687379"/>
          <a:ext cx="8599053" cy="3931920"/>
        </p:xfrm>
        <a:graphic>
          <a:graphicData uri="http://schemas.openxmlformats.org/drawingml/2006/table">
            <a:tbl>
              <a:tblPr firstRow="1" bandRow="1">
                <a:tableStyleId>{69CF1AB2-1976-4502-BF36-3FF5EA218861}</a:tableStyleId>
              </a:tblPr>
              <a:tblGrid>
                <a:gridCol w="2866351"/>
                <a:gridCol w="2866351"/>
                <a:gridCol w="2866351"/>
              </a:tblGrid>
              <a:tr h="344745">
                <a:tc>
                  <a:txBody>
                    <a:bodyPr/>
                    <a:lstStyle/>
                    <a:p>
                      <a:pPr algn="ctr"/>
                      <a:r>
                        <a:rPr lang="en-US" sz="2400" dirty="0" smtClean="0">
                          <a:solidFill>
                            <a:srgbClr val="3366FF"/>
                          </a:solidFill>
                        </a:rPr>
                        <a:t>Know</a:t>
                      </a:r>
                      <a:r>
                        <a:rPr lang="en-US" sz="2400" dirty="0" smtClean="0"/>
                        <a:t> </a:t>
                      </a:r>
                    </a:p>
                  </a:txBody>
                  <a:tcPr/>
                </a:tc>
                <a:tc>
                  <a:txBody>
                    <a:bodyPr/>
                    <a:lstStyle/>
                    <a:p>
                      <a:pPr algn="ctr"/>
                      <a:r>
                        <a:rPr lang="en-US" sz="2400" dirty="0" smtClean="0">
                          <a:solidFill>
                            <a:srgbClr val="008000"/>
                          </a:solidFill>
                        </a:rPr>
                        <a:t>Understand</a:t>
                      </a:r>
                      <a:r>
                        <a:rPr lang="en-US" sz="2400" baseline="0" dirty="0" smtClean="0">
                          <a:solidFill>
                            <a:srgbClr val="008000"/>
                          </a:solidFill>
                        </a:rPr>
                        <a:t> </a:t>
                      </a:r>
                      <a:endParaRPr lang="en-US" sz="2400" dirty="0">
                        <a:solidFill>
                          <a:srgbClr val="008000"/>
                        </a:solidFill>
                      </a:endParaRPr>
                    </a:p>
                  </a:txBody>
                  <a:tcPr/>
                </a:tc>
                <a:tc>
                  <a:txBody>
                    <a:bodyPr/>
                    <a:lstStyle/>
                    <a:p>
                      <a:pPr algn="ctr"/>
                      <a:r>
                        <a:rPr lang="en-US" sz="2400" dirty="0" smtClean="0">
                          <a:solidFill>
                            <a:schemeClr val="accent6">
                              <a:lumMod val="75000"/>
                            </a:schemeClr>
                          </a:solidFill>
                        </a:rPr>
                        <a:t>Do</a:t>
                      </a:r>
                    </a:p>
                    <a:p>
                      <a:pPr algn="ctr"/>
                      <a:endParaRPr lang="en-US" sz="2400" dirty="0"/>
                    </a:p>
                  </a:txBody>
                  <a:tcPr/>
                </a:tc>
              </a:tr>
              <a:tr h="2305040">
                <a:tc>
                  <a:txBody>
                    <a:bodyPr/>
                    <a:lstStyle/>
                    <a:p>
                      <a:pPr marL="285750" indent="-285750">
                        <a:buFont typeface="Arial"/>
                        <a:buChar char="•"/>
                      </a:pPr>
                      <a:r>
                        <a:rPr lang="en-US" sz="1800" kern="1200" dirty="0" smtClean="0">
                          <a:solidFill>
                            <a:schemeClr val="tx1"/>
                          </a:solidFill>
                          <a:latin typeface="+mn-lt"/>
                          <a:ea typeface="+mn-ea"/>
                          <a:cs typeface="+mn-cs"/>
                        </a:rPr>
                        <a:t>Organization of Team</a:t>
                      </a:r>
                    </a:p>
                    <a:p>
                      <a:pPr marL="285750" indent="-285750">
                        <a:buFont typeface="Arial"/>
                        <a:buChar char="•"/>
                      </a:pPr>
                      <a:r>
                        <a:rPr lang="en-US" sz="1800" kern="1200" dirty="0" smtClean="0">
                          <a:solidFill>
                            <a:schemeClr val="tx1"/>
                          </a:solidFill>
                          <a:latin typeface="+mn-lt"/>
                          <a:ea typeface="+mn-ea"/>
                          <a:cs typeface="+mn-cs"/>
                        </a:rPr>
                        <a:t>Schedule</a:t>
                      </a:r>
                      <a:r>
                        <a:rPr lang="en-US" sz="1800" kern="1200" baseline="0" dirty="0" smtClean="0">
                          <a:solidFill>
                            <a:schemeClr val="tx1"/>
                          </a:solidFill>
                          <a:latin typeface="+mn-lt"/>
                          <a:ea typeface="+mn-ea"/>
                          <a:cs typeface="+mn-cs"/>
                        </a:rPr>
                        <a:t> for Meetings</a:t>
                      </a:r>
                    </a:p>
                    <a:p>
                      <a:pPr marL="285750" indent="-285750">
                        <a:buFont typeface="Arial"/>
                        <a:buChar char="•"/>
                      </a:pPr>
                      <a:r>
                        <a:rPr lang="en-US" sz="1800" kern="1200" dirty="0" smtClean="0">
                          <a:solidFill>
                            <a:schemeClr val="tx1"/>
                          </a:solidFill>
                          <a:latin typeface="+mn-lt"/>
                          <a:ea typeface="+mn-ea"/>
                          <a:cs typeface="+mn-cs"/>
                        </a:rPr>
                        <a:t>Consensus Techniques</a:t>
                      </a:r>
                    </a:p>
                    <a:p>
                      <a:pPr marL="285750" indent="-285750">
                        <a:buFont typeface="Arial"/>
                        <a:buChar char="•"/>
                      </a:pPr>
                      <a:r>
                        <a:rPr lang="en-US" sz="1800" kern="1200" dirty="0" smtClean="0">
                          <a:solidFill>
                            <a:schemeClr val="tx1"/>
                          </a:solidFill>
                          <a:latin typeface="+mn-lt"/>
                          <a:ea typeface="+mn-ea"/>
                          <a:cs typeface="+mn-cs"/>
                        </a:rPr>
                        <a:t>Norms</a:t>
                      </a:r>
                    </a:p>
                    <a:p>
                      <a:pPr marL="285750" indent="-285750">
                        <a:buFont typeface="Arial"/>
                        <a:buChar char="•"/>
                      </a:pPr>
                      <a:r>
                        <a:rPr lang="en-US" sz="1800" kern="1200" dirty="0" smtClean="0">
                          <a:solidFill>
                            <a:schemeClr val="tx1"/>
                          </a:solidFill>
                          <a:latin typeface="+mn-lt"/>
                          <a:ea typeface="+mn-ea"/>
                          <a:cs typeface="+mn-cs"/>
                        </a:rPr>
                        <a:t>Roles</a:t>
                      </a:r>
                    </a:p>
                    <a:p>
                      <a:pPr marL="285750" indent="-285750">
                        <a:buFont typeface="Arial"/>
                        <a:buChar char="•"/>
                      </a:pPr>
                      <a:r>
                        <a:rPr lang="en-US" sz="1800" kern="1200" dirty="0" smtClean="0">
                          <a:solidFill>
                            <a:schemeClr val="tx1"/>
                          </a:solidFill>
                          <a:latin typeface="+mn-lt"/>
                          <a:ea typeface="+mn-ea"/>
                          <a:cs typeface="+mn-cs"/>
                        </a:rPr>
                        <a:t>PLC</a:t>
                      </a:r>
                      <a:r>
                        <a:rPr lang="en-US" sz="1800" kern="1200" baseline="0" dirty="0" smtClean="0">
                          <a:solidFill>
                            <a:schemeClr val="tx1"/>
                          </a:solidFill>
                          <a:latin typeface="+mn-lt"/>
                          <a:ea typeface="+mn-ea"/>
                          <a:cs typeface="+mn-cs"/>
                        </a:rPr>
                        <a:t> Key Vocabulary</a:t>
                      </a:r>
                    </a:p>
                    <a:p>
                      <a:pPr marL="285750" indent="-285750">
                        <a:buFont typeface="Arial"/>
                        <a:buChar char="•"/>
                      </a:pPr>
                      <a:r>
                        <a:rPr lang="en-US" sz="1800" kern="1200" baseline="0" dirty="0" smtClean="0">
                          <a:solidFill>
                            <a:schemeClr val="tx1"/>
                          </a:solidFill>
                          <a:latin typeface="+mn-lt"/>
                          <a:ea typeface="+mn-ea"/>
                          <a:cs typeface="+mn-cs"/>
                        </a:rPr>
                        <a:t>Facilitation Techniques</a:t>
                      </a:r>
                    </a:p>
                    <a:p>
                      <a:pPr marL="285750" indent="-285750">
                        <a:buFont typeface="Arial"/>
                        <a:buChar char="•"/>
                      </a:pPr>
                      <a:r>
                        <a:rPr lang="en-US" sz="1800" kern="1200" baseline="0" dirty="0" smtClean="0">
                          <a:solidFill>
                            <a:schemeClr val="tx1"/>
                          </a:solidFill>
                          <a:latin typeface="+mn-lt"/>
                          <a:ea typeface="+mn-ea"/>
                          <a:cs typeface="+mn-cs"/>
                        </a:rPr>
                        <a:t>Where their team is on Step 0</a:t>
                      </a:r>
                      <a:endParaRPr lang="en-US" sz="1800" kern="1200" dirty="0" smtClean="0">
                        <a:solidFill>
                          <a:schemeClr val="tx1"/>
                        </a:solidFill>
                        <a:latin typeface="+mn-lt"/>
                        <a:ea typeface="+mn-ea"/>
                        <a:cs typeface="+mn-cs"/>
                      </a:endParaRPr>
                    </a:p>
                    <a:p>
                      <a:endParaRPr lang="en-US" dirty="0">
                        <a:solidFill>
                          <a:schemeClr val="tx1"/>
                        </a:solidFill>
                        <a:latin typeface="+mj-lt"/>
                      </a:endParaRPr>
                    </a:p>
                  </a:txBody>
                  <a:tcPr/>
                </a:tc>
                <a:tc>
                  <a:txBody>
                    <a:bodyPr/>
                    <a:lstStyle/>
                    <a:p>
                      <a:pPr marL="285750" indent="-285750">
                        <a:buFont typeface="Arial"/>
                        <a:buChar char="•"/>
                      </a:pPr>
                      <a:r>
                        <a:rPr lang="en-US" dirty="0" smtClean="0"/>
                        <a:t>Impact of Step 0 components</a:t>
                      </a:r>
                      <a:r>
                        <a:rPr lang="en-US" baseline="0" dirty="0" smtClean="0"/>
                        <a:t> on effectiveness of PLCs</a:t>
                      </a:r>
                    </a:p>
                    <a:p>
                      <a:pPr marL="285750" indent="-285750">
                        <a:buFont typeface="Arial"/>
                        <a:buChar char="•"/>
                      </a:pPr>
                      <a:r>
                        <a:rPr lang="en-US" baseline="0" dirty="0" smtClean="0"/>
                        <a:t>Impact of facilitation techniques on Step 0</a:t>
                      </a:r>
                    </a:p>
                    <a:p>
                      <a:pPr marL="285750" indent="-285750">
                        <a:buFont typeface="Arial"/>
                        <a:buChar char="•"/>
                      </a:pPr>
                      <a:r>
                        <a:rPr lang="en-US" baseline="0" dirty="0" smtClean="0"/>
                        <a:t>Importance of Reflecting on PLC work</a:t>
                      </a:r>
                      <a:endParaRPr lang="en-US" dirty="0" smtClean="0"/>
                    </a:p>
                    <a:p>
                      <a:endParaRPr lang="en-US" dirty="0">
                        <a:solidFill>
                          <a:schemeClr val="tx1"/>
                        </a:solidFill>
                        <a:latin typeface="+mj-lt"/>
                      </a:endParaRPr>
                    </a:p>
                  </a:txBody>
                  <a:tcPr/>
                </a:tc>
                <a:tc>
                  <a:txBody>
                    <a:bodyPr/>
                    <a:lstStyle/>
                    <a:p>
                      <a:pPr marL="285750" indent="-285750">
                        <a:buFont typeface="Arial"/>
                        <a:buChar char="•"/>
                      </a:pPr>
                      <a:r>
                        <a:rPr lang="en-US" dirty="0" smtClean="0"/>
                        <a:t>Anticipate</a:t>
                      </a:r>
                      <a:r>
                        <a:rPr lang="en-US" baseline="0" dirty="0" smtClean="0"/>
                        <a:t> barriers and plan step 0 to minimize barriers</a:t>
                      </a:r>
                    </a:p>
                    <a:p>
                      <a:pPr marL="285750" indent="-285750">
                        <a:buFont typeface="Arial"/>
                        <a:buChar char="•"/>
                      </a:pPr>
                      <a:r>
                        <a:rPr lang="en-US" baseline="0" dirty="0" smtClean="0"/>
                        <a:t>Identify Step 0 content that will be addressed during first few PLC meetings</a:t>
                      </a:r>
                    </a:p>
                    <a:p>
                      <a:pPr marL="285750" indent="-285750">
                        <a:buFont typeface="Arial"/>
                        <a:buChar char="•"/>
                      </a:pPr>
                      <a:r>
                        <a:rPr lang="en-US" baseline="0" dirty="0" smtClean="0"/>
                        <a:t>Identify what techniques that will utilized to address step 0</a:t>
                      </a:r>
                      <a:endParaRPr lang="en-US" dirty="0" smtClean="0"/>
                    </a:p>
                    <a:p>
                      <a:endParaRPr lang="en-US" dirty="0">
                        <a:solidFill>
                          <a:schemeClr val="tx1"/>
                        </a:solidFill>
                        <a:latin typeface="+mj-lt"/>
                      </a:endParaRPr>
                    </a:p>
                  </a:txBody>
                  <a:tcPr/>
                </a:tc>
              </a:tr>
            </a:tbl>
          </a:graphicData>
        </a:graphic>
      </p:graphicFrame>
    </p:spTree>
    <p:extLst>
      <p:ext uri="{BB962C8B-B14F-4D97-AF65-F5344CB8AC3E}">
        <p14:creationId xmlns:p14="http://schemas.microsoft.com/office/powerpoint/2010/main" val="20789580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63384148"/>
              </p:ext>
            </p:extLst>
          </p:nvPr>
        </p:nvGraphicFramePr>
        <p:xfrm>
          <a:off x="181808" y="68611"/>
          <a:ext cx="8707740" cy="6762755"/>
        </p:xfrm>
        <a:graphic>
          <a:graphicData uri="http://schemas.openxmlformats.org/drawingml/2006/table">
            <a:tbl>
              <a:tblPr firstRow="1" bandRow="1">
                <a:tableStyleId>{5C22544A-7EE6-4342-B048-85BDC9FD1C3A}</a:tableStyleId>
              </a:tblPr>
              <a:tblGrid>
                <a:gridCol w="4353870"/>
                <a:gridCol w="4353870"/>
              </a:tblGrid>
              <a:tr h="630388">
                <a:tc gridSpan="2">
                  <a:txBody>
                    <a:bodyPr/>
                    <a:lstStyle/>
                    <a:p>
                      <a:pPr algn="ctr"/>
                      <a:r>
                        <a:rPr lang="en-US" dirty="0" smtClean="0"/>
                        <a:t>PLC</a:t>
                      </a:r>
                      <a:r>
                        <a:rPr lang="en-US" baseline="0" dirty="0" smtClean="0"/>
                        <a:t> Facilitator’s Training Learning Map</a:t>
                      </a:r>
                    </a:p>
                    <a:p>
                      <a:pPr algn="ctr"/>
                      <a:r>
                        <a:rPr lang="en-US" u="sng" baseline="0" dirty="0" smtClean="0"/>
                        <a:t>Goal for this Unit</a:t>
                      </a:r>
                      <a:r>
                        <a:rPr lang="en-US" u="none" baseline="0" dirty="0" smtClean="0"/>
                        <a:t>: Develop and Implement PLCs to support CCSS and Professional Growth</a:t>
                      </a:r>
                      <a:endParaRPr lang="en-US" dirty="0"/>
                    </a:p>
                  </a:txBody>
                  <a:tcPr/>
                </a:tc>
                <a:tc hMerge="1">
                  <a:txBody>
                    <a:bodyPr/>
                    <a:lstStyle/>
                    <a:p>
                      <a:endParaRPr lang="en-US" dirty="0"/>
                    </a:p>
                  </a:txBody>
                  <a:tcPr/>
                </a:tc>
              </a:tr>
              <a:tr h="38226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strike="noStrike" dirty="0" smtClean="0">
                          <a:solidFill>
                            <a:srgbClr val="000000"/>
                          </a:solidFill>
                          <a:effectLst/>
                          <a:latin typeface="Arial"/>
                        </a:rPr>
                        <a:t>PLC Facilitator Training Day 1</a:t>
                      </a:r>
                      <a:endParaRPr lang="en-US" dirty="0" smtClean="0">
                        <a:effectLs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u="none" strike="noStrike" dirty="0" smtClean="0">
                          <a:solidFill>
                            <a:srgbClr val="000000"/>
                          </a:solidFill>
                          <a:effectLst/>
                          <a:latin typeface="Arial"/>
                        </a:rPr>
                        <a:t>PLC Facilitator Training Day 2</a:t>
                      </a:r>
                      <a:endParaRPr lang="en-US" dirty="0" smtClean="0">
                        <a:effectLst/>
                      </a:endParaRPr>
                    </a:p>
                  </a:txBody>
                  <a:tcPr/>
                </a:tc>
              </a:tr>
              <a:tr h="5740408">
                <a:tc>
                  <a:txBody>
                    <a:bodyPr/>
                    <a:lstStyle/>
                    <a:p>
                      <a:pPr rtl="0" fontAlgn="t">
                        <a:spcBef>
                          <a:spcPts val="0"/>
                        </a:spcBef>
                        <a:spcAft>
                          <a:spcPts val="0"/>
                        </a:spcAft>
                      </a:pPr>
                      <a:r>
                        <a:rPr lang="en-US" sz="1600" b="1" i="0" u="sng" dirty="0">
                          <a:solidFill>
                            <a:srgbClr val="000000"/>
                          </a:solidFill>
                          <a:effectLst/>
                          <a:latin typeface="Arial"/>
                        </a:rPr>
                        <a:t>Introduction and Background</a:t>
                      </a:r>
                      <a:endParaRPr lang="en-US" sz="1600"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Pasco’s Multi-Year PLC Plan</a:t>
                      </a:r>
                    </a:p>
                    <a:p>
                      <a:pPr rtl="0" fontAlgn="base">
                        <a:spcBef>
                          <a:spcPts val="0"/>
                        </a:spcBef>
                        <a:spcAft>
                          <a:spcPts val="0"/>
                        </a:spcAft>
                        <a:buFont typeface="Arial"/>
                        <a:buChar char="•"/>
                      </a:pPr>
                      <a:r>
                        <a:rPr lang="en-US" sz="1600" b="0" i="0" u="none" strike="noStrike" dirty="0">
                          <a:solidFill>
                            <a:srgbClr val="000000"/>
                          </a:solidFill>
                          <a:effectLst/>
                          <a:latin typeface="Arial"/>
                        </a:rPr>
                        <a:t>Connections to Objectives/Priorities and Mission/Values</a:t>
                      </a:r>
                    </a:p>
                    <a:p>
                      <a:pPr rtl="0" fontAlgn="base">
                        <a:spcBef>
                          <a:spcPts val="0"/>
                        </a:spcBef>
                        <a:spcAft>
                          <a:spcPts val="0"/>
                        </a:spcAft>
                        <a:buFont typeface="Arial"/>
                        <a:buChar char="•"/>
                      </a:pPr>
                      <a:r>
                        <a:rPr lang="en-US" sz="1600" b="0" i="0" u="none" strike="noStrike" dirty="0">
                          <a:solidFill>
                            <a:srgbClr val="000000"/>
                          </a:solidFill>
                          <a:effectLst/>
                          <a:latin typeface="Arial"/>
                        </a:rPr>
                        <a:t>How PLC work integrates all district </a:t>
                      </a:r>
                      <a:r>
                        <a:rPr lang="en-US" sz="1600" b="0" i="0" u="none" strike="noStrike" dirty="0" smtClean="0">
                          <a:solidFill>
                            <a:srgbClr val="000000"/>
                          </a:solidFill>
                          <a:effectLst/>
                          <a:latin typeface="Arial"/>
                        </a:rPr>
                        <a:t>focus</a:t>
                      </a:r>
                      <a:r>
                        <a:rPr lang="en-US" sz="1600" b="0" i="0" u="none" strike="noStrike" baseline="0" dirty="0" smtClean="0">
                          <a:solidFill>
                            <a:srgbClr val="000000"/>
                          </a:solidFill>
                          <a:effectLst/>
                          <a:latin typeface="Arial"/>
                        </a:rPr>
                        <a:t> </a:t>
                      </a:r>
                      <a:r>
                        <a:rPr lang="en-US" sz="1600" b="0" i="0" u="none" strike="noStrike" dirty="0" smtClean="0">
                          <a:solidFill>
                            <a:srgbClr val="000000"/>
                          </a:solidFill>
                          <a:effectLst/>
                          <a:latin typeface="Arial"/>
                        </a:rPr>
                        <a:t>areas</a:t>
                      </a:r>
                    </a:p>
                    <a:p>
                      <a:pPr rtl="0" fontAlgn="t">
                        <a:spcBef>
                          <a:spcPts val="0"/>
                        </a:spcBef>
                        <a:spcAft>
                          <a:spcPts val="0"/>
                        </a:spcAft>
                      </a:pPr>
                      <a:r>
                        <a:rPr lang="en-US" sz="1600" b="1" i="0" u="sng" dirty="0" err="1" smtClean="0">
                          <a:solidFill>
                            <a:srgbClr val="000000"/>
                          </a:solidFill>
                          <a:effectLst/>
                          <a:latin typeface="Arial"/>
                        </a:rPr>
                        <a:t>PLCs</a:t>
                      </a:r>
                      <a:endParaRPr lang="en-US" sz="1600" u="sng"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Definition of PLCs; Key Terms</a:t>
                      </a:r>
                    </a:p>
                    <a:p>
                      <a:pPr rtl="0" fontAlgn="base">
                        <a:spcBef>
                          <a:spcPts val="0"/>
                        </a:spcBef>
                        <a:spcAft>
                          <a:spcPts val="0"/>
                        </a:spcAft>
                        <a:buFont typeface="Arial"/>
                        <a:buChar char="•"/>
                      </a:pPr>
                      <a:r>
                        <a:rPr lang="en-US" sz="1600" b="0" i="0" u="none" strike="noStrike" dirty="0">
                          <a:solidFill>
                            <a:srgbClr val="000000"/>
                          </a:solidFill>
                          <a:effectLst/>
                          <a:latin typeface="Arial"/>
                        </a:rPr>
                        <a:t>Purpose of PLC work</a:t>
                      </a:r>
                    </a:p>
                    <a:p>
                      <a:pPr rtl="0" fontAlgn="base">
                        <a:spcBef>
                          <a:spcPts val="0"/>
                        </a:spcBef>
                        <a:spcAft>
                          <a:spcPts val="0"/>
                        </a:spcAft>
                        <a:buFont typeface="Arial"/>
                        <a:buChar char="•"/>
                      </a:pPr>
                      <a:r>
                        <a:rPr lang="en-US" sz="1600" b="0" i="0" u="none" strike="noStrike" dirty="0">
                          <a:solidFill>
                            <a:srgbClr val="000000"/>
                          </a:solidFill>
                          <a:effectLst/>
                          <a:latin typeface="Arial"/>
                        </a:rPr>
                        <a:t>5 Questions that drive PLCs</a:t>
                      </a:r>
                    </a:p>
                    <a:p>
                      <a:pPr rtl="0" fontAlgn="base">
                        <a:spcBef>
                          <a:spcPts val="0"/>
                        </a:spcBef>
                        <a:spcAft>
                          <a:spcPts val="0"/>
                        </a:spcAft>
                        <a:buFont typeface="Arial"/>
                        <a:buChar char="•"/>
                      </a:pPr>
                      <a:r>
                        <a:rPr lang="en-US" sz="1600" b="0" i="0" u="none" strike="noStrike" dirty="0">
                          <a:solidFill>
                            <a:srgbClr val="000000"/>
                          </a:solidFill>
                          <a:effectLst/>
                          <a:latin typeface="Arial"/>
                        </a:rPr>
                        <a:t>Inquiry Cycle</a:t>
                      </a:r>
                      <a:endParaRPr lang="en-US" sz="1600" b="0" i="0" u="none" strike="noStrike" dirty="0" smtClean="0">
                        <a:solidFill>
                          <a:srgbClr val="000000"/>
                        </a:solidFill>
                        <a:effectLst/>
                        <a:latin typeface="Arial"/>
                      </a:endParaRPr>
                    </a:p>
                    <a:p>
                      <a:pPr rtl="0" fontAlgn="t">
                        <a:spcBef>
                          <a:spcPts val="0"/>
                        </a:spcBef>
                        <a:spcAft>
                          <a:spcPts val="0"/>
                        </a:spcAft>
                      </a:pPr>
                      <a:r>
                        <a:rPr lang="en-US" sz="1600" b="1" i="0" u="sng" dirty="0" smtClean="0">
                          <a:solidFill>
                            <a:srgbClr val="000000"/>
                          </a:solidFill>
                          <a:effectLst/>
                          <a:latin typeface="Arial"/>
                        </a:rPr>
                        <a:t>Step </a:t>
                      </a:r>
                      <a:r>
                        <a:rPr lang="en-US" sz="1600" b="1" i="0" u="sng" dirty="0">
                          <a:solidFill>
                            <a:srgbClr val="000000"/>
                          </a:solidFill>
                          <a:effectLst/>
                          <a:latin typeface="Arial"/>
                        </a:rPr>
                        <a:t>0 for PLCs</a:t>
                      </a:r>
                      <a:endParaRPr lang="en-US" sz="1600" dirty="0">
                        <a:effectLst/>
                      </a:endParaRPr>
                    </a:p>
                    <a:p>
                      <a:pPr rtl="0" fontAlgn="t">
                        <a:spcBef>
                          <a:spcPts val="0"/>
                        </a:spcBef>
                        <a:spcAft>
                          <a:spcPts val="0"/>
                        </a:spcAft>
                      </a:pPr>
                      <a:r>
                        <a:rPr lang="en-US" sz="1600" b="0" i="0" u="none" strike="noStrike" dirty="0">
                          <a:solidFill>
                            <a:srgbClr val="000000"/>
                          </a:solidFill>
                          <a:effectLst/>
                          <a:latin typeface="Arial"/>
                        </a:rPr>
                        <a:t>PLC infrastructure planning</a:t>
                      </a:r>
                      <a:endParaRPr lang="en-US" sz="1600"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Organization of Teams/Meeting Structures</a:t>
                      </a:r>
                    </a:p>
                    <a:p>
                      <a:pPr rtl="0" fontAlgn="base">
                        <a:spcBef>
                          <a:spcPts val="0"/>
                        </a:spcBef>
                        <a:spcAft>
                          <a:spcPts val="0"/>
                        </a:spcAft>
                        <a:buFont typeface="Arial"/>
                        <a:buChar char="•"/>
                      </a:pPr>
                      <a:r>
                        <a:rPr lang="en-US" sz="1600" b="0" i="0" u="none" strike="noStrike" dirty="0">
                          <a:solidFill>
                            <a:srgbClr val="000000"/>
                          </a:solidFill>
                          <a:effectLst/>
                          <a:latin typeface="Arial"/>
                        </a:rPr>
                        <a:t>Norms/Roles</a:t>
                      </a:r>
                    </a:p>
                    <a:p>
                      <a:pPr rtl="0" fontAlgn="base">
                        <a:spcBef>
                          <a:spcPts val="0"/>
                        </a:spcBef>
                        <a:spcAft>
                          <a:spcPts val="0"/>
                        </a:spcAft>
                        <a:buFont typeface="Arial"/>
                        <a:buChar char="•"/>
                      </a:pPr>
                      <a:r>
                        <a:rPr lang="en-US" sz="1600" b="0" i="0" u="none" strike="noStrike" dirty="0">
                          <a:solidFill>
                            <a:srgbClr val="000000"/>
                          </a:solidFill>
                          <a:effectLst/>
                          <a:latin typeface="Arial"/>
                        </a:rPr>
                        <a:t>Climate/Culture</a:t>
                      </a:r>
                    </a:p>
                    <a:p>
                      <a:pPr rtl="0" fontAlgn="base">
                        <a:spcBef>
                          <a:spcPts val="0"/>
                        </a:spcBef>
                        <a:spcAft>
                          <a:spcPts val="0"/>
                        </a:spcAft>
                        <a:buFont typeface="Arial"/>
                        <a:buChar char="•"/>
                      </a:pPr>
                      <a:r>
                        <a:rPr lang="en-US" sz="1600" b="0" i="0" u="none" strike="noStrike" dirty="0">
                          <a:solidFill>
                            <a:srgbClr val="000000"/>
                          </a:solidFill>
                          <a:effectLst/>
                          <a:latin typeface="Arial"/>
                        </a:rPr>
                        <a:t>Scheduling/Protective Time</a:t>
                      </a:r>
                    </a:p>
                    <a:p>
                      <a:pPr rtl="0" fontAlgn="base">
                        <a:spcBef>
                          <a:spcPts val="0"/>
                        </a:spcBef>
                        <a:spcAft>
                          <a:spcPts val="0"/>
                        </a:spcAft>
                        <a:buFont typeface="Arial"/>
                        <a:buChar char="•"/>
                      </a:pPr>
                      <a:r>
                        <a:rPr lang="en-US" sz="1600" b="0" i="0" u="none" strike="noStrike" dirty="0">
                          <a:solidFill>
                            <a:srgbClr val="000000"/>
                          </a:solidFill>
                          <a:effectLst/>
                          <a:latin typeface="Arial"/>
                        </a:rPr>
                        <a:t>Establishing and Communicating Clear Expectations</a:t>
                      </a:r>
                    </a:p>
                    <a:p>
                      <a:pPr rtl="0" fontAlgn="base">
                        <a:spcBef>
                          <a:spcPts val="0"/>
                        </a:spcBef>
                        <a:spcAft>
                          <a:spcPts val="0"/>
                        </a:spcAft>
                        <a:buFont typeface="Arial"/>
                        <a:buChar char="•"/>
                      </a:pPr>
                      <a:r>
                        <a:rPr lang="en-US" sz="1600" b="0" i="0" u="none" strike="noStrike" dirty="0">
                          <a:solidFill>
                            <a:srgbClr val="000000"/>
                          </a:solidFill>
                          <a:effectLst/>
                          <a:latin typeface="Arial"/>
                        </a:rPr>
                        <a:t>Common Assessments/Assessment Mapping</a:t>
                      </a:r>
                    </a:p>
                    <a:p>
                      <a:pPr rtl="0" fontAlgn="t">
                        <a:spcBef>
                          <a:spcPts val="0"/>
                        </a:spcBef>
                        <a:spcAft>
                          <a:spcPts val="0"/>
                        </a:spcAft>
                      </a:pPr>
                      <a:r>
                        <a:rPr lang="en-US" sz="1600" b="1" i="0" u="sng" dirty="0">
                          <a:solidFill>
                            <a:srgbClr val="000000"/>
                          </a:solidFill>
                          <a:effectLst/>
                          <a:latin typeface="Arial"/>
                        </a:rPr>
                        <a:t>Effective Facilitation Techniques</a:t>
                      </a:r>
                      <a:endParaRPr lang="en-US" sz="1600"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Characteristics of a Professional Facilitator</a:t>
                      </a:r>
                    </a:p>
                  </a:txBody>
                  <a:tcPr marL="88900" marR="88900" marT="88900" marB="88900"/>
                </a:tc>
                <a:tc>
                  <a:txBody>
                    <a:bodyPr/>
                    <a:lstStyle/>
                    <a:p>
                      <a:pPr rtl="0" fontAlgn="t">
                        <a:spcBef>
                          <a:spcPts val="0"/>
                        </a:spcBef>
                        <a:spcAft>
                          <a:spcPts val="0"/>
                        </a:spcAft>
                      </a:pPr>
                      <a:r>
                        <a:rPr lang="en-US" sz="1600" b="1" i="0" u="sng" dirty="0">
                          <a:solidFill>
                            <a:srgbClr val="000000"/>
                          </a:solidFill>
                          <a:effectLst/>
                          <a:latin typeface="Arial"/>
                        </a:rPr>
                        <a:t>Review of Previous Work </a:t>
                      </a:r>
                      <a:endParaRPr lang="en-US" sz="1600"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Purpose of PLC work</a:t>
                      </a:r>
                    </a:p>
                    <a:p>
                      <a:pPr rtl="0" fontAlgn="base">
                        <a:spcBef>
                          <a:spcPts val="0"/>
                        </a:spcBef>
                        <a:spcAft>
                          <a:spcPts val="0"/>
                        </a:spcAft>
                        <a:buFont typeface="Arial"/>
                        <a:buChar char="•"/>
                      </a:pPr>
                      <a:r>
                        <a:rPr lang="en-US" sz="1600" b="0" i="0" u="none" strike="noStrike" dirty="0">
                          <a:solidFill>
                            <a:srgbClr val="000000"/>
                          </a:solidFill>
                          <a:effectLst/>
                          <a:latin typeface="Arial"/>
                        </a:rPr>
                        <a:t>Facilitation Techniques</a:t>
                      </a:r>
                      <a:endParaRPr lang="en-US" sz="1600" b="0" i="0" u="none" strike="noStrike" dirty="0" smtClean="0">
                        <a:solidFill>
                          <a:srgbClr val="000000"/>
                        </a:solidFill>
                        <a:effectLst/>
                        <a:latin typeface="Arial"/>
                      </a:endParaRPr>
                    </a:p>
                    <a:p>
                      <a:pPr rtl="0" fontAlgn="t">
                        <a:spcBef>
                          <a:spcPts val="0"/>
                        </a:spcBef>
                        <a:spcAft>
                          <a:spcPts val="0"/>
                        </a:spcAft>
                      </a:pPr>
                      <a:endParaRPr lang="en-US" sz="1600" b="1" i="0" u="sng" dirty="0" smtClean="0">
                        <a:solidFill>
                          <a:srgbClr val="000000"/>
                        </a:solidFill>
                        <a:effectLst/>
                        <a:latin typeface="Arial"/>
                      </a:endParaRPr>
                    </a:p>
                    <a:p>
                      <a:pPr rtl="0" fontAlgn="t">
                        <a:spcBef>
                          <a:spcPts val="0"/>
                        </a:spcBef>
                        <a:spcAft>
                          <a:spcPts val="0"/>
                        </a:spcAft>
                      </a:pPr>
                      <a:r>
                        <a:rPr lang="en-US" sz="1600" b="1" i="0" u="sng" dirty="0" smtClean="0">
                          <a:solidFill>
                            <a:srgbClr val="000000"/>
                          </a:solidFill>
                          <a:effectLst/>
                          <a:latin typeface="Arial"/>
                        </a:rPr>
                        <a:t>5 </a:t>
                      </a:r>
                      <a:r>
                        <a:rPr lang="en-US" sz="1600" b="1" i="0" u="sng" dirty="0">
                          <a:solidFill>
                            <a:srgbClr val="000000"/>
                          </a:solidFill>
                          <a:effectLst/>
                          <a:latin typeface="Arial"/>
                        </a:rPr>
                        <a:t>questions that drive PLCs</a:t>
                      </a:r>
                      <a:endParaRPr lang="en-US" sz="1600"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What do we want</a:t>
                      </a:r>
                      <a:r>
                        <a:rPr lang="en-US" sz="1600" b="0" i="0" u="none" strike="noStrike" dirty="0" smtClean="0">
                          <a:solidFill>
                            <a:srgbClr val="000000"/>
                          </a:solidFill>
                          <a:effectLst/>
                          <a:latin typeface="Arial"/>
                        </a:rPr>
                        <a:t> all students </a:t>
                      </a:r>
                      <a:r>
                        <a:rPr lang="en-US" sz="1600" b="0" i="0" u="none" strike="noStrike" dirty="0">
                          <a:solidFill>
                            <a:srgbClr val="000000"/>
                          </a:solidFill>
                          <a:effectLst/>
                          <a:latin typeface="Arial"/>
                        </a:rPr>
                        <a:t>to learn? </a:t>
                      </a:r>
                      <a:r>
                        <a:rPr lang="en-US" sz="1600" b="0" i="0" u="none" strike="noStrike" dirty="0" smtClean="0">
                          <a:solidFill>
                            <a:srgbClr val="000000"/>
                          </a:solidFill>
                          <a:effectLst/>
                          <a:latin typeface="Arial"/>
                        </a:rPr>
                        <a:t>(Unwrapping </a:t>
                      </a:r>
                      <a:r>
                        <a:rPr lang="en-US" sz="1600" b="0" i="0" u="none" strike="noStrike" dirty="0">
                          <a:solidFill>
                            <a:srgbClr val="000000"/>
                          </a:solidFill>
                          <a:effectLst/>
                          <a:latin typeface="Arial"/>
                        </a:rPr>
                        <a:t>Standards, Creating Learning </a:t>
                      </a:r>
                      <a:r>
                        <a:rPr lang="en-US" sz="1600" b="0" i="0" u="none" strike="noStrike" dirty="0" smtClean="0">
                          <a:solidFill>
                            <a:srgbClr val="000000"/>
                          </a:solidFill>
                          <a:effectLst/>
                          <a:latin typeface="Arial"/>
                        </a:rPr>
                        <a:t>Goals and Scales)</a:t>
                      </a:r>
                      <a:endParaRPr lang="en-US" sz="1600" b="0" i="0" u="none" strike="noStrike" dirty="0">
                        <a:solidFill>
                          <a:srgbClr val="000000"/>
                        </a:solidFill>
                        <a:effectLst/>
                        <a:latin typeface="Arial"/>
                      </a:endParaRPr>
                    </a:p>
                    <a:p>
                      <a:pPr rtl="0" fontAlgn="base">
                        <a:spcBef>
                          <a:spcPts val="0"/>
                        </a:spcBef>
                        <a:spcAft>
                          <a:spcPts val="0"/>
                        </a:spcAft>
                        <a:buFont typeface="Arial"/>
                        <a:buChar char="•"/>
                      </a:pPr>
                      <a:r>
                        <a:rPr lang="en-US" sz="1600" b="0" i="0" u="none" strike="noStrike" dirty="0">
                          <a:solidFill>
                            <a:srgbClr val="000000"/>
                          </a:solidFill>
                          <a:effectLst/>
                          <a:latin typeface="Arial"/>
                        </a:rPr>
                        <a:t>How will we know if</a:t>
                      </a:r>
                      <a:r>
                        <a:rPr lang="en-US" sz="1600" b="0" i="0" u="none" strike="noStrike" dirty="0" smtClean="0">
                          <a:solidFill>
                            <a:srgbClr val="000000"/>
                          </a:solidFill>
                          <a:effectLst/>
                          <a:latin typeface="Arial"/>
                        </a:rPr>
                        <a:t> and when they’ve </a:t>
                      </a:r>
                      <a:r>
                        <a:rPr lang="en-US" sz="1600" b="0" i="0" u="none" strike="noStrike" dirty="0">
                          <a:solidFill>
                            <a:srgbClr val="000000"/>
                          </a:solidFill>
                          <a:effectLst/>
                          <a:latin typeface="Arial"/>
                        </a:rPr>
                        <a:t>learned it? (Scales/Rubrics)</a:t>
                      </a:r>
                    </a:p>
                    <a:p>
                      <a:pPr rtl="0" fontAlgn="base">
                        <a:spcBef>
                          <a:spcPts val="0"/>
                        </a:spcBef>
                        <a:spcAft>
                          <a:spcPts val="0"/>
                        </a:spcAft>
                        <a:buFont typeface="Arial"/>
                        <a:buChar char="•"/>
                      </a:pPr>
                      <a:r>
                        <a:rPr lang="en-US" sz="1600" b="0" i="0" u="none" strike="noStrike" dirty="0">
                          <a:solidFill>
                            <a:srgbClr val="000000"/>
                          </a:solidFill>
                          <a:effectLst/>
                          <a:latin typeface="Arial"/>
                        </a:rPr>
                        <a:t>How will we teach it? (Prioritized instructional practices, </a:t>
                      </a:r>
                      <a:r>
                        <a:rPr lang="en-US" sz="1600" b="0" i="0" u="none" strike="noStrike" dirty="0" err="1">
                          <a:solidFill>
                            <a:srgbClr val="000000"/>
                          </a:solidFill>
                          <a:effectLst/>
                          <a:latin typeface="Arial"/>
                        </a:rPr>
                        <a:t>Marzano</a:t>
                      </a:r>
                      <a:r>
                        <a:rPr lang="en-US" sz="1600" b="0" i="0" u="none" strike="noStrike" dirty="0">
                          <a:solidFill>
                            <a:srgbClr val="000000"/>
                          </a:solidFill>
                          <a:effectLst/>
                          <a:latin typeface="Arial"/>
                        </a:rPr>
                        <a:t> Connections, Prioritized Shifts)</a:t>
                      </a:r>
                    </a:p>
                    <a:p>
                      <a:pPr rtl="0" fontAlgn="base">
                        <a:spcBef>
                          <a:spcPts val="0"/>
                        </a:spcBef>
                        <a:spcAft>
                          <a:spcPts val="0"/>
                        </a:spcAft>
                        <a:buFont typeface="Arial"/>
                        <a:buChar char="•"/>
                      </a:pPr>
                      <a:r>
                        <a:rPr lang="en-US" sz="1600" b="0" i="0" u="none" strike="noStrike" dirty="0">
                          <a:solidFill>
                            <a:srgbClr val="000000"/>
                          </a:solidFill>
                          <a:effectLst/>
                          <a:latin typeface="Arial"/>
                        </a:rPr>
                        <a:t>How</a:t>
                      </a:r>
                      <a:r>
                        <a:rPr lang="en-US" sz="1600" b="0" i="0" u="none" strike="noStrike" dirty="0" smtClean="0">
                          <a:solidFill>
                            <a:srgbClr val="000000"/>
                          </a:solidFill>
                          <a:effectLst/>
                          <a:latin typeface="Arial"/>
                        </a:rPr>
                        <a:t> will we respond </a:t>
                      </a:r>
                      <a:r>
                        <a:rPr lang="en-US" sz="1600" b="0" i="0" u="none" strike="noStrike" dirty="0">
                          <a:solidFill>
                            <a:srgbClr val="000000"/>
                          </a:solidFill>
                          <a:effectLst/>
                          <a:latin typeface="Arial"/>
                        </a:rPr>
                        <a:t>if</a:t>
                      </a:r>
                      <a:r>
                        <a:rPr lang="en-US" sz="1600" b="0" i="0" u="none" strike="noStrike" dirty="0" smtClean="0">
                          <a:solidFill>
                            <a:srgbClr val="000000"/>
                          </a:solidFill>
                          <a:effectLst/>
                          <a:latin typeface="Arial"/>
                        </a:rPr>
                        <a:t> some students </a:t>
                      </a:r>
                      <a:r>
                        <a:rPr lang="en-US" sz="1600" b="0" i="0" u="none" strike="noStrike" dirty="0">
                          <a:solidFill>
                            <a:srgbClr val="000000"/>
                          </a:solidFill>
                          <a:effectLst/>
                          <a:latin typeface="Arial"/>
                        </a:rPr>
                        <a:t>do not learn and</a:t>
                      </a:r>
                      <a:r>
                        <a:rPr lang="en-US" sz="1600" b="0" i="0" u="none" strike="noStrike" dirty="0" smtClean="0">
                          <a:solidFill>
                            <a:srgbClr val="000000"/>
                          </a:solidFill>
                          <a:effectLst/>
                          <a:latin typeface="Arial"/>
                        </a:rPr>
                        <a:t> how will </a:t>
                      </a:r>
                      <a:r>
                        <a:rPr lang="en-US" sz="1600" b="0" i="0" u="none" strike="noStrike" dirty="0">
                          <a:solidFill>
                            <a:srgbClr val="000000"/>
                          </a:solidFill>
                          <a:effectLst/>
                          <a:latin typeface="Arial"/>
                        </a:rPr>
                        <a:t>we respond if</a:t>
                      </a:r>
                      <a:r>
                        <a:rPr lang="en-US" sz="1600" b="0" i="0" u="none" strike="noStrike" dirty="0" smtClean="0">
                          <a:solidFill>
                            <a:srgbClr val="000000"/>
                          </a:solidFill>
                          <a:effectLst/>
                          <a:latin typeface="Arial"/>
                        </a:rPr>
                        <a:t> some</a:t>
                      </a:r>
                      <a:r>
                        <a:rPr lang="en-US" sz="1600" b="0" i="0" u="none" strike="noStrike" baseline="0" dirty="0" smtClean="0">
                          <a:solidFill>
                            <a:srgbClr val="000000"/>
                          </a:solidFill>
                          <a:effectLst/>
                          <a:latin typeface="Arial"/>
                        </a:rPr>
                        <a:t> </a:t>
                      </a:r>
                      <a:r>
                        <a:rPr lang="en-US" sz="1600" b="0" i="0" u="none" strike="noStrike" dirty="0" smtClean="0">
                          <a:solidFill>
                            <a:srgbClr val="000000"/>
                          </a:solidFill>
                          <a:effectLst/>
                          <a:latin typeface="Arial"/>
                        </a:rPr>
                        <a:t>students </a:t>
                      </a:r>
                      <a:r>
                        <a:rPr lang="en-US" sz="1600" b="0" i="0" u="none" strike="noStrike" dirty="0">
                          <a:solidFill>
                            <a:srgbClr val="000000"/>
                          </a:solidFill>
                          <a:effectLst/>
                          <a:latin typeface="Arial"/>
                        </a:rPr>
                        <a:t>have already learned?</a:t>
                      </a:r>
                      <a:r>
                        <a:rPr lang="en-US" sz="1600" b="0" i="0" u="none" strike="noStrike" dirty="0" smtClean="0">
                          <a:solidFill>
                            <a:srgbClr val="000000"/>
                          </a:solidFill>
                          <a:effectLst/>
                          <a:latin typeface="Arial"/>
                        </a:rPr>
                        <a:t> </a:t>
                      </a:r>
                    </a:p>
                    <a:p>
                      <a:pPr rtl="0" fontAlgn="t">
                        <a:spcBef>
                          <a:spcPts val="0"/>
                        </a:spcBef>
                        <a:spcAft>
                          <a:spcPts val="0"/>
                        </a:spcAft>
                      </a:pPr>
                      <a:endParaRPr lang="en-US" sz="1600" b="1" i="0" u="sng" dirty="0" smtClean="0">
                        <a:solidFill>
                          <a:srgbClr val="000000"/>
                        </a:solidFill>
                        <a:effectLst/>
                        <a:latin typeface="Arial"/>
                      </a:endParaRPr>
                    </a:p>
                    <a:p>
                      <a:pPr rtl="0" fontAlgn="t">
                        <a:spcBef>
                          <a:spcPts val="0"/>
                        </a:spcBef>
                        <a:spcAft>
                          <a:spcPts val="0"/>
                        </a:spcAft>
                      </a:pPr>
                      <a:r>
                        <a:rPr lang="en-US" sz="1600" b="1" i="0" u="sng" dirty="0" smtClean="0">
                          <a:solidFill>
                            <a:srgbClr val="000000"/>
                          </a:solidFill>
                          <a:effectLst/>
                          <a:latin typeface="Arial"/>
                        </a:rPr>
                        <a:t>PLC </a:t>
                      </a:r>
                      <a:r>
                        <a:rPr lang="en-US" sz="1600" b="1" i="0" u="sng" dirty="0">
                          <a:solidFill>
                            <a:srgbClr val="000000"/>
                          </a:solidFill>
                          <a:effectLst/>
                          <a:latin typeface="Arial"/>
                        </a:rPr>
                        <a:t>Action Plan Development</a:t>
                      </a:r>
                      <a:endParaRPr lang="en-US" sz="1600" dirty="0">
                        <a:effectLst/>
                      </a:endParaRPr>
                    </a:p>
                    <a:p>
                      <a:pPr rtl="0" fontAlgn="base">
                        <a:spcBef>
                          <a:spcPts val="0"/>
                        </a:spcBef>
                        <a:spcAft>
                          <a:spcPts val="0"/>
                        </a:spcAft>
                        <a:buFont typeface="Arial"/>
                        <a:buChar char="•"/>
                      </a:pPr>
                      <a:r>
                        <a:rPr lang="en-US" sz="1600" b="0" i="0" u="none" strike="noStrike" dirty="0">
                          <a:solidFill>
                            <a:srgbClr val="000000"/>
                          </a:solidFill>
                          <a:effectLst/>
                          <a:latin typeface="Arial"/>
                        </a:rPr>
                        <a:t>Step 0 with Grade/Content/Subject Teams</a:t>
                      </a:r>
                      <a:endParaRPr lang="en-US" sz="1600" b="1" i="0" u="none" strike="noStrike" dirty="0" smtClean="0">
                        <a:solidFill>
                          <a:srgbClr val="000000"/>
                        </a:solidFill>
                        <a:effectLst/>
                        <a:latin typeface="Arial"/>
                      </a:endParaRPr>
                    </a:p>
                    <a:p>
                      <a:pPr rtl="0" fontAlgn="base">
                        <a:spcBef>
                          <a:spcPts val="0"/>
                        </a:spcBef>
                        <a:spcAft>
                          <a:spcPts val="0"/>
                        </a:spcAft>
                        <a:buFont typeface="Arial"/>
                        <a:buChar char="•"/>
                      </a:pPr>
                      <a:r>
                        <a:rPr lang="en-US" sz="1600" b="0" i="0" u="none" strike="noStrike" dirty="0" smtClean="0">
                          <a:solidFill>
                            <a:srgbClr val="000000"/>
                          </a:solidFill>
                          <a:effectLst/>
                          <a:latin typeface="Arial"/>
                        </a:rPr>
                        <a:t>5 PLC Driving </a:t>
                      </a:r>
                      <a:r>
                        <a:rPr lang="en-US" sz="1600" b="0" i="0" u="none" strike="noStrike" dirty="0">
                          <a:solidFill>
                            <a:srgbClr val="000000"/>
                          </a:solidFill>
                          <a:effectLst/>
                          <a:latin typeface="Arial"/>
                        </a:rPr>
                        <a:t>Questions with Grade/Content/Subject Teams</a:t>
                      </a:r>
                      <a:endParaRPr lang="en-US" sz="1600" b="1" i="0" u="none" strike="noStrike" dirty="0">
                        <a:solidFill>
                          <a:srgbClr val="000000"/>
                        </a:solidFill>
                        <a:effectLst/>
                        <a:latin typeface="Arial"/>
                      </a:endParaRPr>
                    </a:p>
                    <a:p>
                      <a:pPr rtl="0" fontAlgn="base">
                        <a:spcBef>
                          <a:spcPts val="0"/>
                        </a:spcBef>
                        <a:spcAft>
                          <a:spcPts val="0"/>
                        </a:spcAft>
                        <a:buFont typeface="Arial"/>
                        <a:buChar char="•"/>
                      </a:pPr>
                      <a:r>
                        <a:rPr lang="en-US" sz="1600" b="0" i="0" u="none" strike="noStrike" dirty="0">
                          <a:solidFill>
                            <a:srgbClr val="000000"/>
                          </a:solidFill>
                          <a:effectLst/>
                          <a:latin typeface="Arial"/>
                        </a:rPr>
                        <a:t>Facilitator Support Plan</a:t>
                      </a:r>
                      <a:endParaRPr lang="en-US" sz="1600" b="1" i="0" u="none" strike="noStrike" dirty="0">
                        <a:solidFill>
                          <a:srgbClr val="000000"/>
                        </a:solidFill>
                        <a:effectLst/>
                        <a:latin typeface="Arial"/>
                      </a:endParaRPr>
                    </a:p>
                  </a:txBody>
                  <a:tcPr marL="88900" marR="88900" marT="88900" marB="88900"/>
                </a:tc>
              </a:tr>
            </a:tbl>
          </a:graphicData>
        </a:graphic>
      </p:graphicFrame>
      <p:sp>
        <p:nvSpPr>
          <p:cNvPr id="7" name="Rectangle 6"/>
          <p:cNvSpPr/>
          <p:nvPr/>
        </p:nvSpPr>
        <p:spPr>
          <a:xfrm>
            <a:off x="4502977" y="705790"/>
            <a:ext cx="4386571" cy="6115884"/>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817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1137"/>
            <a:ext cx="8229600" cy="1143000"/>
          </a:xfrm>
        </p:spPr>
        <p:txBody>
          <a:bodyPr>
            <a:normAutofit fontScale="90000"/>
          </a:bodyPr>
          <a:lstStyle/>
          <a:p>
            <a:r>
              <a:rPr lang="en-US" dirty="0" smtClean="0"/>
              <a:t>Step 4: Use K-U-D to develop a  learning scale </a:t>
            </a:r>
            <a:endParaRPr lang="en-US" dirty="0"/>
          </a:p>
        </p:txBody>
      </p:sp>
      <p:sp>
        <p:nvSpPr>
          <p:cNvPr id="5" name="Rectangle 4"/>
          <p:cNvSpPr/>
          <p:nvPr/>
        </p:nvSpPr>
        <p:spPr>
          <a:xfrm>
            <a:off x="457200" y="1417638"/>
            <a:ext cx="2269425" cy="375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7200" y="3429326"/>
            <a:ext cx="2269425" cy="4073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220" y="5340744"/>
            <a:ext cx="2269425"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16220" y="1423365"/>
            <a:ext cx="1967624" cy="369332"/>
          </a:xfrm>
          <a:prstGeom prst="rect">
            <a:avLst/>
          </a:prstGeom>
          <a:noFill/>
        </p:spPr>
        <p:txBody>
          <a:bodyPr wrap="square" rtlCol="0">
            <a:spAutoFit/>
          </a:bodyPr>
          <a:lstStyle/>
          <a:p>
            <a:pPr algn="ctr"/>
            <a:r>
              <a:rPr lang="en-US" b="1" dirty="0" smtClean="0"/>
              <a:t>Know</a:t>
            </a:r>
            <a:endParaRPr lang="en-US" b="1" dirty="0"/>
          </a:p>
        </p:txBody>
      </p:sp>
      <p:sp>
        <p:nvSpPr>
          <p:cNvPr id="10" name="TextBox 9"/>
          <p:cNvSpPr txBox="1"/>
          <p:nvPr/>
        </p:nvSpPr>
        <p:spPr>
          <a:xfrm>
            <a:off x="643960" y="3419401"/>
            <a:ext cx="1967624" cy="369332"/>
          </a:xfrm>
          <a:prstGeom prst="rect">
            <a:avLst/>
          </a:prstGeom>
          <a:noFill/>
        </p:spPr>
        <p:txBody>
          <a:bodyPr wrap="square" rtlCol="0">
            <a:spAutoFit/>
          </a:bodyPr>
          <a:lstStyle/>
          <a:p>
            <a:pPr algn="ctr"/>
            <a:r>
              <a:rPr lang="en-US" b="1" dirty="0" smtClean="0"/>
              <a:t>Understand</a:t>
            </a:r>
            <a:endParaRPr lang="en-US" b="1" dirty="0"/>
          </a:p>
        </p:txBody>
      </p:sp>
      <p:sp>
        <p:nvSpPr>
          <p:cNvPr id="11" name="TextBox 10"/>
          <p:cNvSpPr txBox="1"/>
          <p:nvPr/>
        </p:nvSpPr>
        <p:spPr>
          <a:xfrm>
            <a:off x="889726" y="5340743"/>
            <a:ext cx="1407358" cy="369332"/>
          </a:xfrm>
          <a:prstGeom prst="rect">
            <a:avLst/>
          </a:prstGeom>
          <a:noFill/>
        </p:spPr>
        <p:txBody>
          <a:bodyPr wrap="square" rtlCol="0">
            <a:spAutoFit/>
          </a:bodyPr>
          <a:lstStyle/>
          <a:p>
            <a:pPr algn="ctr"/>
            <a:r>
              <a:rPr lang="en-US" b="1" dirty="0" smtClean="0"/>
              <a:t>Do</a:t>
            </a:r>
            <a:endParaRPr lang="en-US" b="1" dirty="0"/>
          </a:p>
        </p:txBody>
      </p:sp>
      <p:sp>
        <p:nvSpPr>
          <p:cNvPr id="16" name="Rectangle 15"/>
          <p:cNvSpPr/>
          <p:nvPr/>
        </p:nvSpPr>
        <p:spPr>
          <a:xfrm>
            <a:off x="5583980" y="1423365"/>
            <a:ext cx="2801327" cy="50938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5583980" y="2745068"/>
            <a:ext cx="2801327" cy="186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583980" y="4031496"/>
            <a:ext cx="2801327" cy="186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583980" y="5210027"/>
            <a:ext cx="2801327" cy="186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83980" y="1493913"/>
            <a:ext cx="2801327" cy="646331"/>
          </a:xfrm>
          <a:prstGeom prst="rect">
            <a:avLst/>
          </a:prstGeom>
          <a:noFill/>
        </p:spPr>
        <p:txBody>
          <a:bodyPr wrap="square" rtlCol="0">
            <a:spAutoFit/>
          </a:bodyPr>
          <a:lstStyle/>
          <a:p>
            <a:r>
              <a:rPr lang="en-US" b="1" dirty="0" smtClean="0"/>
              <a:t>Level 1 (with help and support) </a:t>
            </a:r>
            <a:endParaRPr lang="en-US" b="1" dirty="0"/>
          </a:p>
        </p:txBody>
      </p:sp>
      <p:sp>
        <p:nvSpPr>
          <p:cNvPr id="22" name="TextBox 21"/>
          <p:cNvSpPr txBox="1"/>
          <p:nvPr/>
        </p:nvSpPr>
        <p:spPr>
          <a:xfrm>
            <a:off x="5583980" y="2745068"/>
            <a:ext cx="2801327" cy="369332"/>
          </a:xfrm>
          <a:prstGeom prst="rect">
            <a:avLst/>
          </a:prstGeom>
          <a:noFill/>
        </p:spPr>
        <p:txBody>
          <a:bodyPr wrap="square" rtlCol="0">
            <a:spAutoFit/>
          </a:bodyPr>
          <a:lstStyle/>
          <a:p>
            <a:r>
              <a:rPr lang="en-US" b="1" dirty="0" smtClean="0"/>
              <a:t>Level 2 (Simpler Stuff) </a:t>
            </a:r>
            <a:endParaRPr lang="en-US" b="1" dirty="0"/>
          </a:p>
        </p:txBody>
      </p:sp>
      <p:sp>
        <p:nvSpPr>
          <p:cNvPr id="23" name="TextBox 22"/>
          <p:cNvSpPr txBox="1"/>
          <p:nvPr/>
        </p:nvSpPr>
        <p:spPr>
          <a:xfrm>
            <a:off x="5583980" y="4031496"/>
            <a:ext cx="2801327" cy="646331"/>
          </a:xfrm>
          <a:prstGeom prst="rect">
            <a:avLst/>
          </a:prstGeom>
          <a:noFill/>
        </p:spPr>
        <p:txBody>
          <a:bodyPr wrap="square" rtlCol="0">
            <a:spAutoFit/>
          </a:bodyPr>
          <a:lstStyle/>
          <a:p>
            <a:r>
              <a:rPr lang="en-US" b="1" dirty="0" smtClean="0"/>
              <a:t>Level 3 (Grade Level Standard) </a:t>
            </a:r>
            <a:endParaRPr lang="en-US" b="1" dirty="0"/>
          </a:p>
        </p:txBody>
      </p:sp>
      <p:sp>
        <p:nvSpPr>
          <p:cNvPr id="24" name="TextBox 23"/>
          <p:cNvSpPr txBox="1"/>
          <p:nvPr/>
        </p:nvSpPr>
        <p:spPr>
          <a:xfrm>
            <a:off x="5583980" y="5189279"/>
            <a:ext cx="2801327" cy="369332"/>
          </a:xfrm>
          <a:prstGeom prst="rect">
            <a:avLst/>
          </a:prstGeom>
          <a:noFill/>
        </p:spPr>
        <p:txBody>
          <a:bodyPr wrap="square" rtlCol="0">
            <a:spAutoFit/>
          </a:bodyPr>
          <a:lstStyle/>
          <a:p>
            <a:r>
              <a:rPr lang="en-US" b="1" dirty="0" smtClean="0"/>
              <a:t>Level 4 (More Complex) </a:t>
            </a:r>
            <a:endParaRPr lang="en-US" b="1" dirty="0"/>
          </a:p>
        </p:txBody>
      </p:sp>
      <p:sp>
        <p:nvSpPr>
          <p:cNvPr id="17" name="TextBox 16"/>
          <p:cNvSpPr txBox="1"/>
          <p:nvPr/>
        </p:nvSpPr>
        <p:spPr>
          <a:xfrm>
            <a:off x="441515" y="1728776"/>
            <a:ext cx="2755898" cy="1754327"/>
          </a:xfrm>
          <a:prstGeom prst="rect">
            <a:avLst/>
          </a:prstGeom>
          <a:noFill/>
        </p:spPr>
        <p:txBody>
          <a:bodyPr wrap="square" rtlCol="0">
            <a:spAutoFit/>
          </a:bodyPr>
          <a:lstStyle/>
          <a:p>
            <a:r>
              <a:rPr lang="en-US" dirty="0" smtClean="0"/>
              <a:t>(basic </a:t>
            </a:r>
            <a:r>
              <a:rPr lang="en-US" b="1" u="sng" dirty="0" smtClean="0"/>
              <a:t>declarative</a:t>
            </a:r>
            <a:r>
              <a:rPr lang="en-US" dirty="0" smtClean="0"/>
              <a:t> and </a:t>
            </a:r>
            <a:r>
              <a:rPr lang="en-US" b="1" u="sng" dirty="0" smtClean="0"/>
              <a:t>procedural</a:t>
            </a:r>
            <a:r>
              <a:rPr lang="en-US" dirty="0" smtClean="0"/>
              <a:t> knowledge)</a:t>
            </a:r>
          </a:p>
          <a:p>
            <a:r>
              <a:rPr lang="en-US" dirty="0" smtClean="0"/>
              <a:t>-Facts</a:t>
            </a:r>
          </a:p>
          <a:p>
            <a:r>
              <a:rPr lang="en-US" dirty="0" smtClean="0"/>
              <a:t>-Vocabulary </a:t>
            </a:r>
          </a:p>
          <a:p>
            <a:r>
              <a:rPr lang="en-US" dirty="0" smtClean="0"/>
              <a:t>-Definitions</a:t>
            </a:r>
          </a:p>
          <a:p>
            <a:r>
              <a:rPr lang="en-US" dirty="0" smtClean="0"/>
              <a:t>-Formulas </a:t>
            </a:r>
            <a:endParaRPr lang="en-US" dirty="0"/>
          </a:p>
        </p:txBody>
      </p:sp>
      <p:sp>
        <p:nvSpPr>
          <p:cNvPr id="38" name="TextBox 37"/>
          <p:cNvSpPr txBox="1"/>
          <p:nvPr/>
        </p:nvSpPr>
        <p:spPr>
          <a:xfrm>
            <a:off x="413794" y="3770294"/>
            <a:ext cx="2804103" cy="1477328"/>
          </a:xfrm>
          <a:prstGeom prst="rect">
            <a:avLst/>
          </a:prstGeom>
          <a:noFill/>
        </p:spPr>
        <p:txBody>
          <a:bodyPr wrap="square" rtlCol="0">
            <a:spAutoFit/>
          </a:bodyPr>
          <a:lstStyle/>
          <a:p>
            <a:r>
              <a:rPr lang="en-US" dirty="0" smtClean="0"/>
              <a:t>-Big Ideas </a:t>
            </a:r>
          </a:p>
          <a:p>
            <a:r>
              <a:rPr lang="en-US" dirty="0" smtClean="0"/>
              <a:t>-Core Principles Generalizations</a:t>
            </a:r>
          </a:p>
          <a:p>
            <a:r>
              <a:rPr lang="en-US" dirty="0" smtClean="0"/>
              <a:t>-Real-World Connections &amp; Application)</a:t>
            </a:r>
            <a:endParaRPr lang="en-US" dirty="0"/>
          </a:p>
        </p:txBody>
      </p:sp>
      <p:sp>
        <p:nvSpPr>
          <p:cNvPr id="39" name="TextBox 38"/>
          <p:cNvSpPr txBox="1"/>
          <p:nvPr/>
        </p:nvSpPr>
        <p:spPr>
          <a:xfrm>
            <a:off x="516220" y="5756827"/>
            <a:ext cx="2210405" cy="369332"/>
          </a:xfrm>
          <a:prstGeom prst="rect">
            <a:avLst/>
          </a:prstGeom>
          <a:noFill/>
        </p:spPr>
        <p:txBody>
          <a:bodyPr wrap="square" rtlCol="0">
            <a:spAutoFit/>
          </a:bodyPr>
          <a:lstStyle/>
          <a:p>
            <a:r>
              <a:rPr lang="en-US" dirty="0" smtClean="0"/>
              <a:t>Skill (verbs)</a:t>
            </a:r>
            <a:endParaRPr lang="en-US" dirty="0"/>
          </a:p>
        </p:txBody>
      </p:sp>
      <p:sp>
        <p:nvSpPr>
          <p:cNvPr id="25" name="TextBox 24"/>
          <p:cNvSpPr txBox="1"/>
          <p:nvPr/>
        </p:nvSpPr>
        <p:spPr>
          <a:xfrm>
            <a:off x="5962435" y="2286000"/>
            <a:ext cx="2268141" cy="369332"/>
          </a:xfrm>
          <a:prstGeom prst="rect">
            <a:avLst/>
          </a:prstGeom>
          <a:noFill/>
        </p:spPr>
        <p:txBody>
          <a:bodyPr wrap="square" rtlCol="0">
            <a:spAutoFit/>
          </a:bodyPr>
          <a:lstStyle/>
          <a:p>
            <a:r>
              <a:rPr lang="en-US" b="1" dirty="0" smtClean="0"/>
              <a:t>Pre-requisite skills</a:t>
            </a:r>
            <a:endParaRPr lang="en-US" b="1" dirty="0"/>
          </a:p>
        </p:txBody>
      </p:sp>
      <p:sp>
        <p:nvSpPr>
          <p:cNvPr id="27" name="TextBox 26"/>
          <p:cNvSpPr txBox="1"/>
          <p:nvPr/>
        </p:nvSpPr>
        <p:spPr>
          <a:xfrm>
            <a:off x="6379472" y="3281494"/>
            <a:ext cx="1227567" cy="369332"/>
          </a:xfrm>
          <a:prstGeom prst="rect">
            <a:avLst/>
          </a:prstGeom>
          <a:noFill/>
        </p:spPr>
        <p:txBody>
          <a:bodyPr wrap="square" rtlCol="0">
            <a:spAutoFit/>
          </a:bodyPr>
          <a:lstStyle/>
          <a:p>
            <a:pPr algn="ctr"/>
            <a:r>
              <a:rPr lang="en-US" b="1" dirty="0" smtClean="0">
                <a:solidFill>
                  <a:srgbClr val="000000"/>
                </a:solidFill>
              </a:rPr>
              <a:t>DQ2</a:t>
            </a:r>
            <a:endParaRPr lang="en-US" b="1" dirty="0">
              <a:solidFill>
                <a:srgbClr val="000000"/>
              </a:solidFill>
            </a:endParaRPr>
          </a:p>
        </p:txBody>
      </p:sp>
      <p:sp>
        <p:nvSpPr>
          <p:cNvPr id="29" name="TextBox 28"/>
          <p:cNvSpPr txBox="1"/>
          <p:nvPr/>
        </p:nvSpPr>
        <p:spPr>
          <a:xfrm>
            <a:off x="6451016" y="4522801"/>
            <a:ext cx="1227567" cy="369332"/>
          </a:xfrm>
          <a:prstGeom prst="rect">
            <a:avLst/>
          </a:prstGeom>
          <a:noFill/>
        </p:spPr>
        <p:txBody>
          <a:bodyPr wrap="square" rtlCol="0">
            <a:spAutoFit/>
          </a:bodyPr>
          <a:lstStyle/>
          <a:p>
            <a:pPr algn="ctr"/>
            <a:r>
              <a:rPr lang="en-US" b="1" dirty="0" smtClean="0">
                <a:solidFill>
                  <a:srgbClr val="000000"/>
                </a:solidFill>
              </a:rPr>
              <a:t>DQ3</a:t>
            </a:r>
            <a:endParaRPr lang="en-US" b="1" dirty="0">
              <a:solidFill>
                <a:srgbClr val="000000"/>
              </a:solidFill>
            </a:endParaRPr>
          </a:p>
        </p:txBody>
      </p:sp>
      <p:sp>
        <p:nvSpPr>
          <p:cNvPr id="30" name="TextBox 29"/>
          <p:cNvSpPr txBox="1"/>
          <p:nvPr/>
        </p:nvSpPr>
        <p:spPr>
          <a:xfrm>
            <a:off x="6451016" y="5710075"/>
            <a:ext cx="1227567" cy="369332"/>
          </a:xfrm>
          <a:prstGeom prst="rect">
            <a:avLst/>
          </a:prstGeom>
          <a:noFill/>
        </p:spPr>
        <p:txBody>
          <a:bodyPr wrap="square" rtlCol="0">
            <a:spAutoFit/>
          </a:bodyPr>
          <a:lstStyle/>
          <a:p>
            <a:pPr algn="ctr"/>
            <a:r>
              <a:rPr lang="en-US" b="1" dirty="0" smtClean="0">
                <a:solidFill>
                  <a:srgbClr val="000000"/>
                </a:solidFill>
              </a:rPr>
              <a:t>DQ4</a:t>
            </a:r>
            <a:endParaRPr lang="en-US"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1276"/>
            <a:ext cx="8229600" cy="1143000"/>
          </a:xfrm>
        </p:spPr>
        <p:txBody>
          <a:bodyPr>
            <a:normAutofit/>
          </a:bodyPr>
          <a:lstStyle/>
          <a:p>
            <a:r>
              <a:rPr lang="en-US" dirty="0" smtClean="0"/>
              <a:t>Step 4: Example</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301034473"/>
              </p:ext>
            </p:extLst>
          </p:nvPr>
        </p:nvGraphicFramePr>
        <p:xfrm>
          <a:off x="56028" y="976901"/>
          <a:ext cx="9004740" cy="1859280"/>
        </p:xfrm>
        <a:graphic>
          <a:graphicData uri="http://schemas.openxmlformats.org/drawingml/2006/table">
            <a:tbl>
              <a:tblPr/>
              <a:tblGrid>
                <a:gridCol w="2841388"/>
                <a:gridCol w="2839770"/>
                <a:gridCol w="3323582"/>
              </a:tblGrid>
              <a:tr h="2600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Know (facts/vocabulary)</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Understand (Concepts)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w Cen MT" charset="0"/>
                          <a:ea typeface="ＭＳ Ｐゴシック" charset="-128"/>
                          <a:cs typeface="ＭＳ Ｐゴシック" charset="-128"/>
                        </a:rPr>
                        <a:t>Do (skills)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8000"/>
                    </a:solidFill>
                  </a:tcPr>
                </a:tc>
              </a:tr>
              <a:tr h="1170076">
                <a:tc>
                  <a:txBody>
                    <a:bodyPr/>
                    <a:lstStyle/>
                    <a:p>
                      <a:pPr marL="285750" indent="-285750">
                        <a:buFont typeface="Arial"/>
                        <a:buChar char="•"/>
                      </a:pPr>
                      <a:r>
                        <a:rPr lang="en-US" sz="1200" kern="1200" dirty="0" smtClean="0">
                          <a:solidFill>
                            <a:schemeClr val="tx1"/>
                          </a:solidFill>
                          <a:latin typeface="+mn-lt"/>
                          <a:ea typeface="+mn-ea"/>
                          <a:cs typeface="+mn-cs"/>
                        </a:rPr>
                        <a:t>Organization of Team</a:t>
                      </a:r>
                    </a:p>
                    <a:p>
                      <a:pPr marL="285750" indent="-285750">
                        <a:buFont typeface="Arial"/>
                        <a:buChar char="•"/>
                      </a:pPr>
                      <a:r>
                        <a:rPr lang="en-US" sz="1200" kern="1200" dirty="0" smtClean="0">
                          <a:solidFill>
                            <a:schemeClr val="tx1"/>
                          </a:solidFill>
                          <a:latin typeface="+mn-lt"/>
                          <a:ea typeface="+mn-ea"/>
                          <a:cs typeface="+mn-cs"/>
                        </a:rPr>
                        <a:t>Schedule</a:t>
                      </a:r>
                      <a:r>
                        <a:rPr lang="en-US" sz="1200" kern="1200" baseline="0" dirty="0" smtClean="0">
                          <a:solidFill>
                            <a:schemeClr val="tx1"/>
                          </a:solidFill>
                          <a:latin typeface="+mn-lt"/>
                          <a:ea typeface="+mn-ea"/>
                          <a:cs typeface="+mn-cs"/>
                        </a:rPr>
                        <a:t> for Meetings</a:t>
                      </a:r>
                    </a:p>
                    <a:p>
                      <a:pPr marL="285750" indent="-285750">
                        <a:buFont typeface="Arial"/>
                        <a:buChar char="•"/>
                      </a:pPr>
                      <a:r>
                        <a:rPr lang="en-US" sz="1200" kern="1200" dirty="0" smtClean="0">
                          <a:solidFill>
                            <a:schemeClr val="tx1"/>
                          </a:solidFill>
                          <a:latin typeface="+mn-lt"/>
                          <a:ea typeface="+mn-ea"/>
                          <a:cs typeface="+mn-cs"/>
                        </a:rPr>
                        <a:t>Consensus Techniques</a:t>
                      </a:r>
                    </a:p>
                    <a:p>
                      <a:pPr marL="285750" indent="-285750">
                        <a:buFont typeface="Arial"/>
                        <a:buChar char="•"/>
                      </a:pPr>
                      <a:r>
                        <a:rPr lang="en-US" sz="1200" kern="1200" dirty="0" smtClean="0">
                          <a:solidFill>
                            <a:schemeClr val="tx1"/>
                          </a:solidFill>
                          <a:latin typeface="+mn-lt"/>
                          <a:ea typeface="+mn-ea"/>
                          <a:cs typeface="+mn-cs"/>
                        </a:rPr>
                        <a:t>Norms</a:t>
                      </a:r>
                    </a:p>
                    <a:p>
                      <a:pPr marL="285750" indent="-285750">
                        <a:buFont typeface="Arial"/>
                        <a:buChar char="•"/>
                      </a:pPr>
                      <a:r>
                        <a:rPr lang="en-US" sz="1200" kern="1200" dirty="0" smtClean="0">
                          <a:solidFill>
                            <a:schemeClr val="tx1"/>
                          </a:solidFill>
                          <a:latin typeface="+mn-lt"/>
                          <a:ea typeface="+mn-ea"/>
                          <a:cs typeface="+mn-cs"/>
                        </a:rPr>
                        <a:t>Roles</a:t>
                      </a:r>
                    </a:p>
                    <a:p>
                      <a:pPr marL="285750" indent="-285750">
                        <a:buFont typeface="Arial"/>
                        <a:buChar char="•"/>
                      </a:pPr>
                      <a:r>
                        <a:rPr lang="en-US" sz="1200" kern="1200" dirty="0" smtClean="0">
                          <a:solidFill>
                            <a:schemeClr val="tx1"/>
                          </a:solidFill>
                          <a:latin typeface="+mn-lt"/>
                          <a:ea typeface="+mn-ea"/>
                          <a:cs typeface="+mn-cs"/>
                        </a:rPr>
                        <a:t>PLC</a:t>
                      </a:r>
                      <a:r>
                        <a:rPr lang="en-US" sz="1200" kern="1200" baseline="0" dirty="0" smtClean="0">
                          <a:solidFill>
                            <a:schemeClr val="tx1"/>
                          </a:solidFill>
                          <a:latin typeface="+mn-lt"/>
                          <a:ea typeface="+mn-ea"/>
                          <a:cs typeface="+mn-cs"/>
                        </a:rPr>
                        <a:t> Key Vocabulary</a:t>
                      </a:r>
                    </a:p>
                    <a:p>
                      <a:pPr marL="285750" indent="-285750">
                        <a:buFont typeface="Arial"/>
                        <a:buChar char="•"/>
                      </a:pPr>
                      <a:r>
                        <a:rPr lang="en-US" sz="1200" kern="1200" baseline="0" dirty="0" smtClean="0">
                          <a:solidFill>
                            <a:schemeClr val="tx1"/>
                          </a:solidFill>
                          <a:latin typeface="+mn-lt"/>
                          <a:ea typeface="+mn-ea"/>
                          <a:cs typeface="+mn-cs"/>
                        </a:rPr>
                        <a:t>Facilitation Techniques</a:t>
                      </a:r>
                    </a:p>
                    <a:p>
                      <a:pPr marL="285750" indent="-285750">
                        <a:buFont typeface="Arial"/>
                        <a:buChar char="•"/>
                      </a:pPr>
                      <a:r>
                        <a:rPr lang="en-US" sz="1200" kern="1200" baseline="0" dirty="0" smtClean="0">
                          <a:solidFill>
                            <a:schemeClr val="tx1"/>
                          </a:solidFill>
                          <a:latin typeface="+mn-lt"/>
                          <a:ea typeface="+mn-ea"/>
                          <a:cs typeface="+mn-cs"/>
                        </a:rPr>
                        <a:t>Where their team is on Step 0</a:t>
                      </a:r>
                      <a:endParaRPr lang="en-US" sz="1200" kern="1200" dirty="0" smtClean="0">
                        <a:solidFill>
                          <a:schemeClr val="tx1"/>
                        </a:solidFill>
                        <a:latin typeface="+mn-lt"/>
                        <a:ea typeface="+mn-ea"/>
                        <a:cs typeface="+mn-cs"/>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285750" indent="-285750">
                        <a:buFont typeface="Arial"/>
                        <a:buChar char="•"/>
                      </a:pPr>
                      <a:r>
                        <a:rPr lang="en-US" sz="1200" dirty="0" smtClean="0"/>
                        <a:t>Impact of Step 0 components</a:t>
                      </a:r>
                      <a:r>
                        <a:rPr lang="en-US" sz="1200" baseline="0" dirty="0" smtClean="0"/>
                        <a:t> on effectiveness of PLCs</a:t>
                      </a:r>
                    </a:p>
                    <a:p>
                      <a:pPr marL="285750" indent="-285750">
                        <a:buFont typeface="Arial"/>
                        <a:buChar char="•"/>
                      </a:pPr>
                      <a:r>
                        <a:rPr lang="en-US" sz="1200" baseline="0" dirty="0" smtClean="0"/>
                        <a:t>Impact of facilitation techniques on Step 0</a:t>
                      </a:r>
                    </a:p>
                    <a:p>
                      <a:pPr marL="285750" indent="-285750">
                        <a:buFont typeface="Arial"/>
                        <a:buChar char="•"/>
                      </a:pPr>
                      <a:r>
                        <a:rPr lang="en-US" sz="1200" baseline="0" dirty="0" smtClean="0"/>
                        <a:t>Importance of Reflecting on PLC work</a:t>
                      </a:r>
                      <a:endParaRPr lang="en-US" sz="1200" dirty="0" smtClean="0"/>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285750" indent="-285750">
                        <a:buFont typeface="Arial"/>
                        <a:buChar char="•"/>
                      </a:pPr>
                      <a:r>
                        <a:rPr lang="en-US" sz="1200" dirty="0" smtClean="0"/>
                        <a:t>Anticipate</a:t>
                      </a:r>
                      <a:r>
                        <a:rPr lang="en-US" sz="1200" baseline="0" dirty="0" smtClean="0"/>
                        <a:t> barriers and plan step 0 to minimize barriers</a:t>
                      </a:r>
                    </a:p>
                    <a:p>
                      <a:pPr marL="285750" indent="-285750">
                        <a:buFont typeface="Arial"/>
                        <a:buChar char="•"/>
                      </a:pPr>
                      <a:r>
                        <a:rPr lang="en-US" sz="1200" baseline="0" dirty="0" smtClean="0"/>
                        <a:t>Identify Step 0 content that will be addressed during first few PLC meetings</a:t>
                      </a:r>
                    </a:p>
                    <a:p>
                      <a:pPr marL="285750" indent="-285750">
                        <a:buFont typeface="Arial"/>
                        <a:buChar char="•"/>
                      </a:pPr>
                      <a:r>
                        <a:rPr lang="en-US" sz="1200" baseline="0" dirty="0" smtClean="0"/>
                        <a:t>Identify what techniques that will utilized to address step 0</a:t>
                      </a:r>
                      <a:endParaRPr lang="en-US" sz="1200" dirty="0" smtClean="0"/>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92054711"/>
              </p:ext>
            </p:extLst>
          </p:nvPr>
        </p:nvGraphicFramePr>
        <p:xfrm>
          <a:off x="93380" y="3589754"/>
          <a:ext cx="9004739" cy="2782414"/>
        </p:xfrm>
        <a:graphic>
          <a:graphicData uri="http://schemas.openxmlformats.org/drawingml/2006/table">
            <a:tbl>
              <a:tblPr/>
              <a:tblGrid>
                <a:gridCol w="1623635"/>
                <a:gridCol w="1806443"/>
                <a:gridCol w="1752786"/>
                <a:gridCol w="2121250"/>
                <a:gridCol w="1700625"/>
              </a:tblGrid>
              <a:tr h="448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1.0: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2.0: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3.0: (Leaning goal)</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4.0: (more complex)</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r>
              <a:tr h="22642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Even with help, no understanding or skill  demonstrated. </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r>
                        <a:rPr lang="en-US" sz="1200" b="1" kern="1200" dirty="0" smtClean="0">
                          <a:solidFill>
                            <a:schemeClr val="tx1"/>
                          </a:solidFill>
                          <a:effectLst/>
                          <a:latin typeface="+mn-lt"/>
                          <a:ea typeface="+mn-ea"/>
                          <a:cs typeface="+mn-cs"/>
                        </a:rPr>
                        <a:t>The facilitator, </a:t>
                      </a:r>
                      <a:r>
                        <a:rPr lang="en-US" sz="1200" b="1" u="sng" kern="1200" dirty="0" smtClean="0">
                          <a:solidFill>
                            <a:schemeClr val="tx1"/>
                          </a:solidFill>
                          <a:effectLst/>
                          <a:latin typeface="+mn-lt"/>
                          <a:ea typeface="+mn-ea"/>
                          <a:cs typeface="+mn-cs"/>
                        </a:rPr>
                        <a:t>with support,</a:t>
                      </a:r>
                      <a:r>
                        <a:rPr lang="en-US" sz="1200" b="1" kern="1200" dirty="0" smtClean="0">
                          <a:solidFill>
                            <a:schemeClr val="tx1"/>
                          </a:solidFill>
                          <a:effectLst/>
                          <a:latin typeface="+mn-lt"/>
                          <a:ea typeface="+mn-ea"/>
                          <a:cs typeface="+mn-cs"/>
                        </a:rPr>
                        <a:t> is able to: </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Identify PLC infrastructure at the school (meeting times, facilitators).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rPr>
                        <a:t>Participants will recall the organization of their team</a:t>
                      </a: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rPr>
                        <a:t>Participants will identify norms and roles</a:t>
                      </a: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rPr>
                        <a:t>Participants will know facilitation and consensus techniques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t>Participants will plan to facilitate Step 0 components with PLC teams.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t>Plans</a:t>
                      </a:r>
                      <a:r>
                        <a:rPr lang="en-US" sz="1200" b="0" baseline="0" dirty="0" smtClean="0"/>
                        <a:t> include specific content to be covered, and techniques in which the content will be covered</a:t>
                      </a:r>
                      <a:endParaRPr lang="en-US" sz="1200" b="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lang="en-US" sz="1200" dirty="0" smtClean="0"/>
                        <a:t>Participants</a:t>
                      </a:r>
                      <a:r>
                        <a:rPr lang="en-US" sz="1200" baseline="0" dirty="0" smtClean="0"/>
                        <a:t> will incorporate feedback and reflect to continue to work on Step 0 components</a:t>
                      </a: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lang="en-US" sz="1200" baseline="0" dirty="0" smtClean="0"/>
                        <a:t>Participants will consult with other facilitators to support their Step 0 work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sp>
        <p:nvSpPr>
          <p:cNvPr id="15" name="Down Arrow 14"/>
          <p:cNvSpPr/>
          <p:nvPr/>
        </p:nvSpPr>
        <p:spPr>
          <a:xfrm>
            <a:off x="4078941" y="2808729"/>
            <a:ext cx="896471" cy="78260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839882" y="6454590"/>
            <a:ext cx="1135530" cy="3436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DQ2</a:t>
            </a:r>
            <a:endParaRPr lang="en-US" dirty="0"/>
          </a:p>
        </p:txBody>
      </p:sp>
      <p:sp>
        <p:nvSpPr>
          <p:cNvPr id="7" name="Rectangle 6"/>
          <p:cNvSpPr/>
          <p:nvPr/>
        </p:nvSpPr>
        <p:spPr>
          <a:xfrm>
            <a:off x="5740399" y="6453677"/>
            <a:ext cx="1135530" cy="3436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DQ3</a:t>
            </a:r>
            <a:endParaRPr lang="en-US" dirty="0"/>
          </a:p>
        </p:txBody>
      </p:sp>
      <p:sp>
        <p:nvSpPr>
          <p:cNvPr id="8" name="Rectangle 7"/>
          <p:cNvSpPr/>
          <p:nvPr/>
        </p:nvSpPr>
        <p:spPr>
          <a:xfrm>
            <a:off x="7670798" y="6469531"/>
            <a:ext cx="1135530" cy="3436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548"/>
            <a:ext cx="8229600" cy="1143000"/>
          </a:xfrm>
        </p:spPr>
        <p:txBody>
          <a:bodyPr>
            <a:normAutofit fontScale="90000"/>
          </a:bodyPr>
          <a:lstStyle/>
          <a:p>
            <a:r>
              <a:rPr lang="en-US" dirty="0" smtClean="0">
                <a:solidFill>
                  <a:srgbClr val="000000"/>
                </a:solidFill>
                <a:latin typeface="Tw Cen MT"/>
                <a:ea typeface="ＭＳ Ｐゴシック" charset="-128"/>
                <a:cs typeface="Tw Cen MT"/>
              </a:rPr>
              <a:t>Step 5: </a:t>
            </a:r>
            <a:r>
              <a:rPr lang="en-US" dirty="0" smtClean="0">
                <a:solidFill>
                  <a:srgbClr val="332B29"/>
                </a:solidFill>
                <a:latin typeface="Tw Cen MT"/>
                <a:cs typeface="Tw Cen MT"/>
              </a:rPr>
              <a:t>Develop student friendly learning goal/essential question</a:t>
            </a:r>
            <a:br>
              <a:rPr lang="en-US" dirty="0" smtClean="0">
                <a:solidFill>
                  <a:srgbClr val="332B29"/>
                </a:solidFill>
                <a:latin typeface="Tw Cen MT"/>
                <a:cs typeface="Tw Cen MT"/>
              </a:rPr>
            </a:br>
            <a:endParaRPr lang="en-US" dirty="0"/>
          </a:p>
        </p:txBody>
      </p:sp>
      <p:sp>
        <p:nvSpPr>
          <p:cNvPr id="3" name="Content Placeholder 2"/>
          <p:cNvSpPr>
            <a:spLocks noGrp="1"/>
          </p:cNvSpPr>
          <p:nvPr>
            <p:ph idx="1"/>
          </p:nvPr>
        </p:nvSpPr>
        <p:spPr>
          <a:xfrm>
            <a:off x="457200" y="1600200"/>
            <a:ext cx="8229600" cy="4869174"/>
          </a:xfrm>
        </p:spPr>
        <p:txBody>
          <a:bodyPr>
            <a:normAutofit/>
          </a:bodyPr>
          <a:lstStyle/>
          <a:p>
            <a:pPr marL="0" indent="0">
              <a:spcBef>
                <a:spcPts val="0"/>
              </a:spcBef>
              <a:buNone/>
              <a:defRPr/>
            </a:pPr>
            <a:r>
              <a:rPr lang="en-US" sz="3600" b="1" dirty="0" smtClean="0">
                <a:solidFill>
                  <a:srgbClr val="000000"/>
                </a:solidFill>
                <a:latin typeface="Tw Cen MT" charset="0"/>
                <a:ea typeface="ＭＳ Ｐゴシック" charset="-128"/>
                <a:cs typeface="ＭＳ Ｐゴシック" charset="-128"/>
              </a:rPr>
              <a:t>	Standard: </a:t>
            </a:r>
            <a:r>
              <a:rPr lang="en-US" b="1" u="sng" dirty="0"/>
              <a:t>PLC.0.0.2</a:t>
            </a:r>
            <a:r>
              <a:rPr lang="en-US" dirty="0"/>
              <a:t> – </a:t>
            </a:r>
            <a:r>
              <a:rPr lang="en-US" b="1" dirty="0"/>
              <a:t>Participants will plan to facilitate Step 0 components with PLC teams</a:t>
            </a:r>
          </a:p>
          <a:p>
            <a:pPr lvl="0">
              <a:buNone/>
            </a:pPr>
            <a:r>
              <a:rPr lang="en-US" sz="3600" b="1" dirty="0" smtClean="0">
                <a:latin typeface="Tw Cen MT" charset="0"/>
              </a:rPr>
              <a:t>	</a:t>
            </a:r>
          </a:p>
          <a:p>
            <a:pPr lvl="0">
              <a:buNone/>
            </a:pPr>
            <a:r>
              <a:rPr lang="en-US" sz="3600" b="1" dirty="0" smtClean="0">
                <a:latin typeface="Tw Cen MT" charset="0"/>
              </a:rPr>
              <a:t>	</a:t>
            </a:r>
          </a:p>
          <a:p>
            <a:pPr lvl="0">
              <a:buNone/>
            </a:pPr>
            <a:endParaRPr lang="en-US" sz="3600" b="1" dirty="0">
              <a:latin typeface="Tw Cen MT" charset="0"/>
            </a:endParaRPr>
          </a:p>
          <a:p>
            <a:pPr lvl="0">
              <a:buNone/>
            </a:pPr>
            <a:r>
              <a:rPr lang="en-US" sz="3600" b="1" dirty="0" smtClean="0">
                <a:latin typeface="Tw Cen MT" charset="0"/>
              </a:rPr>
              <a:t>Unit Learning Goal</a:t>
            </a:r>
            <a:r>
              <a:rPr lang="en-US" b="1" dirty="0" smtClean="0">
                <a:latin typeface="Tw Cen MT" charset="0"/>
              </a:rPr>
              <a:t>: </a:t>
            </a:r>
            <a:r>
              <a:rPr lang="en-US" dirty="0" smtClean="0">
                <a:latin typeface="Tw Cen MT" charset="0"/>
              </a:rPr>
              <a:t>How will I plan and facilitate Step 0 components with PLC teams?</a:t>
            </a:r>
          </a:p>
          <a:p>
            <a:pPr>
              <a:buNone/>
            </a:pPr>
            <a:endParaRPr lang="en-US" dirty="0" smtClean="0">
              <a:solidFill>
                <a:srgbClr val="000000"/>
              </a:solidFill>
              <a:latin typeface="Tw Cen MT" charset="0"/>
              <a:ea typeface="ＭＳ Ｐゴシック" charset="-128"/>
              <a:cs typeface="ＭＳ Ｐゴシック" charset="-128"/>
            </a:endParaRPr>
          </a:p>
          <a:p>
            <a:pPr>
              <a:buNone/>
            </a:pPr>
            <a:endParaRPr lang="en-US" dirty="0"/>
          </a:p>
        </p:txBody>
      </p:sp>
      <p:sp>
        <p:nvSpPr>
          <p:cNvPr id="8" name="Down Arrow 7"/>
          <p:cNvSpPr/>
          <p:nvPr/>
        </p:nvSpPr>
        <p:spPr>
          <a:xfrm>
            <a:off x="4095797" y="3434590"/>
            <a:ext cx="643881" cy="1109087"/>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0756" y="-280109"/>
            <a:ext cx="6219052" cy="7138109"/>
          </a:xfrm>
          <a:prstGeom prst="rect">
            <a:avLst/>
          </a:prstGeom>
        </p:spPr>
      </p:pic>
    </p:spTree>
    <p:extLst>
      <p:ext uri="{BB962C8B-B14F-4D97-AF65-F5344CB8AC3E}">
        <p14:creationId xmlns:p14="http://schemas.microsoft.com/office/powerpoint/2010/main" val="7169277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smtClean="0"/>
              <a:t>Unwrapping Standards: </a:t>
            </a:r>
            <a:br>
              <a:rPr lang="en-US" sz="3600" dirty="0" smtClean="0"/>
            </a:br>
            <a:r>
              <a:rPr lang="en-US" sz="3600" dirty="0" smtClean="0"/>
              <a:t>Team Practice</a:t>
            </a:r>
            <a:endParaRPr lang="en-US" sz="3600" dirty="0"/>
          </a:p>
        </p:txBody>
      </p:sp>
      <p:sp>
        <p:nvSpPr>
          <p:cNvPr id="5" name="Subtitle 4"/>
          <p:cNvSpPr>
            <a:spLocks noGrp="1"/>
          </p:cNvSpPr>
          <p:nvPr>
            <p:ph type="subTitle" idx="1"/>
          </p:nvPr>
        </p:nvSpPr>
        <p:spPr>
          <a:xfrm>
            <a:off x="714828" y="3424674"/>
            <a:ext cx="6400800" cy="685800"/>
          </a:xfrm>
        </p:spPr>
        <p:txBody>
          <a:bodyPr>
            <a:normAutofit/>
          </a:bodyPr>
          <a:lstStyle/>
          <a:p>
            <a:r>
              <a:rPr lang="en-US" sz="3200" dirty="0" smtClean="0"/>
              <a:t>Steps 4 &amp; 5</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Activity: Team Practice </a:t>
            </a:r>
            <a:endParaRPr lang="en-US" dirty="0"/>
          </a:p>
        </p:txBody>
      </p:sp>
      <p:sp>
        <p:nvSpPr>
          <p:cNvPr id="3" name="Content Placeholder 2"/>
          <p:cNvSpPr>
            <a:spLocks noGrp="1"/>
          </p:cNvSpPr>
          <p:nvPr>
            <p:ph sz="quarter" idx="13"/>
          </p:nvPr>
        </p:nvSpPr>
        <p:spPr>
          <a:xfrm>
            <a:off x="457200" y="1600200"/>
            <a:ext cx="8229600" cy="4876800"/>
          </a:xfrm>
        </p:spPr>
        <p:txBody>
          <a:bodyPr>
            <a:normAutofit/>
          </a:bodyPr>
          <a:lstStyle/>
          <a:p>
            <a:pPr marL="457200" indent="-457200">
              <a:buFont typeface="Arial"/>
              <a:buChar char="•"/>
            </a:pPr>
            <a:r>
              <a:rPr lang="en-US" sz="3200" dirty="0" smtClean="0"/>
              <a:t>Remember roles (note taker, facilitator, time keeper)</a:t>
            </a:r>
          </a:p>
          <a:p>
            <a:pPr marL="457200" indent="-457200">
              <a:buFont typeface="Arial"/>
              <a:buChar char="•"/>
            </a:pPr>
            <a:r>
              <a:rPr lang="en-US" sz="3200" dirty="0" smtClean="0"/>
              <a:t>Use K-U-D to develop learning scale</a:t>
            </a:r>
          </a:p>
          <a:p>
            <a:pPr marL="457200" indent="-457200">
              <a:buFont typeface="Arial"/>
              <a:buChar char="•"/>
            </a:pPr>
            <a:r>
              <a:rPr lang="en-US" sz="3200" dirty="0" smtClean="0"/>
              <a:t>Determine taxonomy of learning scale</a:t>
            </a:r>
          </a:p>
          <a:p>
            <a:endParaRPr lang="en-US" dirty="0" smtClean="0"/>
          </a:p>
          <a:p>
            <a:pPr lvl="1">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554288"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332288"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278563"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175625"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79375" y="4229100"/>
          <a:ext cx="9004739" cy="1820958"/>
        </p:xfrm>
        <a:graphic>
          <a:graphicData uri="http://schemas.openxmlformats.org/drawingml/2006/table">
            <a:tbl>
              <a:tblPr/>
              <a:tblGrid>
                <a:gridCol w="1623635"/>
                <a:gridCol w="1806443"/>
                <a:gridCol w="1752786"/>
                <a:gridCol w="2121250"/>
                <a:gridCol w="1700625"/>
              </a:tblGrid>
              <a:tr h="910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rPr>
                        <a:t>Assessment Methods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r>
              <a:tr h="910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rPr>
                        <a:t>Time of Assessment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cxnSp>
        <p:nvCxnSpPr>
          <p:cNvPr id="13" name="Straight Arrow Connector 12"/>
          <p:cNvCxnSpPr/>
          <p:nvPr/>
        </p:nvCxnSpPr>
        <p:spPr>
          <a:xfrm>
            <a:off x="314325" y="6335713"/>
            <a:ext cx="7485063" cy="0"/>
          </a:xfrm>
          <a:prstGeom prst="straightConnector1">
            <a:avLst/>
          </a:prstGeom>
          <a:ln w="66675">
            <a:tailEnd type="arrow"/>
          </a:ln>
        </p:spPr>
        <p:style>
          <a:lnRef idx="2">
            <a:schemeClr val="accent1"/>
          </a:lnRef>
          <a:fillRef idx="0">
            <a:schemeClr val="accent1"/>
          </a:fillRef>
          <a:effectRef idx="1">
            <a:schemeClr val="accent1"/>
          </a:effectRef>
          <a:fontRef idx="minor">
            <a:schemeClr val="tx1"/>
          </a:fontRef>
        </p:style>
      </p:cxnSp>
      <p:sp>
        <p:nvSpPr>
          <p:cNvPr id="16411" name="TextBox 14"/>
          <p:cNvSpPr txBox="1">
            <a:spLocks noChangeArrowheads="1"/>
          </p:cNvSpPr>
          <p:nvPr/>
        </p:nvSpPr>
        <p:spPr bwMode="auto">
          <a:xfrm>
            <a:off x="403225" y="6334125"/>
            <a:ext cx="2582863" cy="368300"/>
          </a:xfrm>
          <a:prstGeom prst="rect">
            <a:avLst/>
          </a:prstGeom>
          <a:noFill/>
          <a:ln w="9525">
            <a:noFill/>
            <a:miter lim="800000"/>
            <a:headEnd/>
            <a:tailEnd/>
          </a:ln>
        </p:spPr>
        <p:txBody>
          <a:bodyPr wrap="none">
            <a:prstTxWarp prst="textNoShape">
              <a:avLst/>
            </a:prstTxWarp>
            <a:spAutoFit/>
          </a:bodyPr>
          <a:lstStyle/>
          <a:p>
            <a:r>
              <a:rPr lang="en-US">
                <a:latin typeface="Calibri" charset="0"/>
              </a:rPr>
              <a:t>Complexity/Rigor of Task</a:t>
            </a:r>
          </a:p>
        </p:txBody>
      </p:sp>
      <p:sp>
        <p:nvSpPr>
          <p:cNvPr id="16412" name="TextBox 18"/>
          <p:cNvSpPr txBox="1">
            <a:spLocks noChangeArrowheads="1"/>
          </p:cNvSpPr>
          <p:nvPr/>
        </p:nvSpPr>
        <p:spPr bwMode="auto">
          <a:xfrm>
            <a:off x="619125" y="150813"/>
            <a:ext cx="7426325" cy="400050"/>
          </a:xfrm>
          <a:prstGeom prst="rect">
            <a:avLst/>
          </a:prstGeom>
          <a:noFill/>
          <a:ln w="9525">
            <a:noFill/>
            <a:miter lim="800000"/>
            <a:headEnd/>
            <a:tailEnd/>
          </a:ln>
        </p:spPr>
        <p:txBody>
          <a:bodyPr>
            <a:prstTxWarp prst="textNoShape">
              <a:avLst/>
            </a:prstTxWarp>
            <a:spAutoFit/>
          </a:bodyPr>
          <a:lstStyle/>
          <a:p>
            <a:pPr algn="ctr"/>
            <a:r>
              <a:rPr lang="en-US" sz="2000" dirty="0">
                <a:latin typeface="Calibri" charset="0"/>
              </a:rPr>
              <a:t>Assessments for Learning Example</a:t>
            </a:r>
          </a:p>
        </p:txBody>
      </p:sp>
      <p:graphicFrame>
        <p:nvGraphicFramePr>
          <p:cNvPr id="12" name="Table 11"/>
          <p:cNvGraphicFramePr>
            <a:graphicFrameLocks noGrp="1"/>
          </p:cNvGraphicFramePr>
          <p:nvPr/>
        </p:nvGraphicFramePr>
        <p:xfrm>
          <a:off x="79375" y="783685"/>
          <a:ext cx="9004739" cy="2782414"/>
        </p:xfrm>
        <a:graphic>
          <a:graphicData uri="http://schemas.openxmlformats.org/drawingml/2006/table">
            <a:tbl>
              <a:tblPr/>
              <a:tblGrid>
                <a:gridCol w="1623635"/>
                <a:gridCol w="1806443"/>
                <a:gridCol w="1752786"/>
                <a:gridCol w="2121250"/>
                <a:gridCol w="1700625"/>
              </a:tblGrid>
              <a:tr h="448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1.0: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2.0: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3.0: (Leaning goal)</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4.0: (more complex)</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26425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pPr>
                      <a:endPar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pic>
        <p:nvPicPr>
          <p:cNvPr id="14" name="Picture 13"/>
          <p:cNvPicPr>
            <a:picLocks noChangeAspect="1"/>
          </p:cNvPicPr>
          <p:nvPr/>
        </p:nvPicPr>
        <p:blipFill>
          <a:blip r:embed="rId3"/>
          <a:stretch>
            <a:fillRect/>
          </a:stretch>
        </p:blipFill>
        <p:spPr>
          <a:xfrm>
            <a:off x="8003362" y="81233"/>
            <a:ext cx="1028904" cy="664227"/>
          </a:xfrm>
          <a:prstGeom prst="rect">
            <a:avLst/>
          </a:prstGeom>
        </p:spPr>
      </p:pic>
      <p:cxnSp>
        <p:nvCxnSpPr>
          <p:cNvPr id="17" name="Straight Arrow Connector 16"/>
          <p:cNvCxnSpPr/>
          <p:nvPr/>
        </p:nvCxnSpPr>
        <p:spPr>
          <a:xfrm>
            <a:off x="827877" y="498678"/>
            <a:ext cx="389868" cy="232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9375" y="150813"/>
            <a:ext cx="1816836" cy="369332"/>
          </a:xfrm>
          <a:prstGeom prst="rect">
            <a:avLst/>
          </a:prstGeom>
          <a:noFill/>
        </p:spPr>
        <p:txBody>
          <a:bodyPr wrap="square" rtlCol="0">
            <a:spAutoFit/>
          </a:bodyPr>
          <a:lstStyle/>
          <a:p>
            <a:r>
              <a:rPr lang="en-US" b="1" dirty="0" smtClean="0">
                <a:solidFill>
                  <a:srgbClr val="FF0000"/>
                </a:solidFill>
              </a:rPr>
              <a:t>Complete Scale</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Reflection</a:t>
            </a:r>
            <a:endParaRPr lang="en-US" dirty="0"/>
          </a:p>
        </p:txBody>
      </p:sp>
      <p:sp>
        <p:nvSpPr>
          <p:cNvPr id="3" name="Content Placeholder 2"/>
          <p:cNvSpPr>
            <a:spLocks noGrp="1"/>
          </p:cNvSpPr>
          <p:nvPr>
            <p:ph sz="quarter" idx="13"/>
          </p:nvPr>
        </p:nvSpPr>
        <p:spPr/>
        <p:txBody>
          <a:bodyPr/>
          <a:lstStyle/>
          <a:p>
            <a:pPr marL="342900" indent="-342900">
              <a:buFont typeface="Arial"/>
              <a:buChar char="•"/>
            </a:pPr>
            <a:r>
              <a:rPr lang="en-US" dirty="0" smtClean="0"/>
              <a:t>How was the scale development process (with taxonomy)?</a:t>
            </a:r>
          </a:p>
          <a:p>
            <a:pPr marL="342900" lvl="1" indent="-342900">
              <a:buFont typeface="Arial"/>
              <a:buChar char="•"/>
            </a:pPr>
            <a:r>
              <a:rPr lang="en-US" dirty="0" smtClean="0"/>
              <a:t>How well did your team work together?</a:t>
            </a:r>
          </a:p>
          <a:p>
            <a:pPr marL="342900" lvl="2" indent="-342900">
              <a:buFont typeface="Arial"/>
              <a:buChar char="•"/>
            </a:pPr>
            <a:r>
              <a:rPr lang="en-US" dirty="0" smtClean="0"/>
              <a:t>Were your norms and roles helpful with collaboration?</a:t>
            </a:r>
          </a:p>
          <a:p>
            <a:pPr marL="342900" lvl="1" indent="-342900">
              <a:buFont typeface="Arial"/>
              <a:buChar char="•"/>
            </a:pPr>
            <a:r>
              <a:rPr lang="en-US" dirty="0" smtClean="0"/>
              <a:t>What obstacles did your team overcome? What can you celebrate?</a:t>
            </a:r>
          </a:p>
          <a:p>
            <a:pPr marL="342900" lvl="1" indent="-342900">
              <a:buFont typeface="Arial"/>
              <a:buChar char="•"/>
            </a:pPr>
            <a:r>
              <a:rPr lang="en-US" dirty="0" smtClean="0"/>
              <a:t>What components of this process can you begin to implement in future planning?</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863" y="65464"/>
            <a:ext cx="8229600" cy="631551"/>
          </a:xfrm>
        </p:spPr>
        <p:txBody>
          <a:bodyPr>
            <a:normAutofit fontScale="90000"/>
          </a:bodyPr>
          <a:lstStyle/>
          <a:p>
            <a:r>
              <a:rPr lang="en-US" dirty="0" smtClean="0"/>
              <a:t>Activating New Learning</a:t>
            </a:r>
            <a:endParaRPr lang="en-US" dirty="0"/>
          </a:p>
        </p:txBody>
      </p:sp>
      <p:pic>
        <p:nvPicPr>
          <p:cNvPr id="4" name="Picture 3"/>
          <p:cNvPicPr>
            <a:picLocks noChangeAspect="1"/>
          </p:cNvPicPr>
          <p:nvPr/>
        </p:nvPicPr>
        <p:blipFill>
          <a:blip r:embed="rId3"/>
          <a:stretch>
            <a:fillRect/>
          </a:stretch>
        </p:blipFill>
        <p:spPr>
          <a:xfrm>
            <a:off x="8026575" y="40974"/>
            <a:ext cx="1028904" cy="865215"/>
          </a:xfrm>
          <a:prstGeom prst="rect">
            <a:avLst/>
          </a:prstGeom>
        </p:spPr>
      </p:pic>
      <p:sp>
        <p:nvSpPr>
          <p:cNvPr id="11" name="TextBox 10"/>
          <p:cNvSpPr txBox="1"/>
          <p:nvPr/>
        </p:nvSpPr>
        <p:spPr>
          <a:xfrm>
            <a:off x="104376" y="82859"/>
            <a:ext cx="1822824" cy="2862323"/>
          </a:xfrm>
          <a:prstGeom prst="rect">
            <a:avLst/>
          </a:prstGeom>
          <a:noFill/>
          <a:ln w="38100" cmpd="dbl">
            <a:solidFill>
              <a:schemeClr val="tx1"/>
            </a:solidFill>
          </a:ln>
        </p:spPr>
        <p:txBody>
          <a:bodyPr wrap="square" rtlCol="0">
            <a:spAutoFit/>
          </a:bodyPr>
          <a:lstStyle/>
          <a:p>
            <a:r>
              <a:rPr lang="en-US" dirty="0" smtClean="0"/>
              <a:t>Directions:</a:t>
            </a:r>
          </a:p>
          <a:p>
            <a:r>
              <a:rPr lang="en-US" dirty="0" smtClean="0"/>
              <a:t>Independently complete Question #1 “ What did I learn?” Then Share your thoughts with your processing partner.</a:t>
            </a:r>
            <a:endParaRPr lang="en-US" dirty="0"/>
          </a:p>
        </p:txBody>
      </p:sp>
      <p:pic>
        <p:nvPicPr>
          <p:cNvPr id="9" name="Picture 8" descr="Screen shot 2013-06-07 at 2.46.48 PM.png"/>
          <p:cNvPicPr>
            <a:picLocks noChangeAspect="1"/>
          </p:cNvPicPr>
          <p:nvPr/>
        </p:nvPicPr>
        <p:blipFill>
          <a:blip r:embed="rId4"/>
          <a:stretch>
            <a:fillRect/>
          </a:stretch>
        </p:blipFill>
        <p:spPr>
          <a:xfrm>
            <a:off x="2550706" y="927356"/>
            <a:ext cx="5475869" cy="5873488"/>
          </a:xfrm>
          <a:prstGeom prst="rect">
            <a:avLst/>
          </a:prstGeom>
          <a:ln>
            <a:solidFill>
              <a:schemeClr val="tx1"/>
            </a:solidFill>
          </a:ln>
        </p:spPr>
      </p:pic>
      <p:sp>
        <p:nvSpPr>
          <p:cNvPr id="8" name="Rectangle 7"/>
          <p:cNvSpPr/>
          <p:nvPr/>
        </p:nvSpPr>
        <p:spPr>
          <a:xfrm>
            <a:off x="6662833" y="1546885"/>
            <a:ext cx="1200354" cy="11052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2014181" y="1285960"/>
            <a:ext cx="4509482" cy="6448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070"/>
            <a:ext cx="7772400" cy="933451"/>
          </a:xfrm>
        </p:spPr>
        <p:txBody>
          <a:bodyPr>
            <a:noAutofit/>
          </a:bodyPr>
          <a:lstStyle/>
          <a:p>
            <a:r>
              <a:rPr lang="en-US" sz="3600" dirty="0" smtClean="0"/>
              <a:t>PLC Question 2: How do we know if and when they’ve learned it?</a:t>
            </a:r>
            <a:br>
              <a:rPr lang="en-US" sz="3600" dirty="0" smtClean="0"/>
            </a:br>
            <a:endParaRPr lang="en-US" sz="3600" dirty="0"/>
          </a:p>
        </p:txBody>
      </p:sp>
      <p:sp>
        <p:nvSpPr>
          <p:cNvPr id="3" name="Subtitle 2"/>
          <p:cNvSpPr>
            <a:spLocks noGrp="1"/>
          </p:cNvSpPr>
          <p:nvPr>
            <p:ph type="subTitle" idx="1"/>
          </p:nvPr>
        </p:nvSpPr>
        <p:spPr>
          <a:xfrm>
            <a:off x="973667" y="2352888"/>
            <a:ext cx="7484533" cy="1752600"/>
          </a:xfrm>
        </p:spPr>
        <p:txBody>
          <a:bodyPr>
            <a:normAutofit/>
          </a:bodyPr>
          <a:lstStyle/>
          <a:p>
            <a:pPr marL="514350" indent="-514350"/>
            <a:r>
              <a:rPr lang="en-US" sz="3200" dirty="0" smtClean="0"/>
              <a:t>Align Learning Scales to Assessment</a:t>
            </a:r>
          </a:p>
          <a:p>
            <a:pPr marL="514350" indent="-514350"/>
            <a:r>
              <a:rPr lang="en-US" sz="3200" dirty="0" smtClean="0"/>
              <a:t>Assessment </a:t>
            </a:r>
            <a:r>
              <a:rPr lang="en-US" sz="3200" i="1" dirty="0" smtClean="0"/>
              <a:t>of</a:t>
            </a:r>
            <a:r>
              <a:rPr lang="en-US" sz="3200" dirty="0" smtClean="0"/>
              <a:t> Learning</a:t>
            </a:r>
          </a:p>
          <a:p>
            <a:pPr marL="514350" indent="-514350"/>
            <a:r>
              <a:rPr lang="en-US" sz="3200" dirty="0" smtClean="0"/>
              <a:t>Assessment </a:t>
            </a:r>
            <a:r>
              <a:rPr lang="en-US" sz="3200" i="1" dirty="0" smtClean="0"/>
              <a:t>for</a:t>
            </a:r>
            <a:r>
              <a:rPr lang="en-US" sz="3200" dirty="0" smtClean="0"/>
              <a:t> Learning</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 Key Content and Activities</a:t>
            </a:r>
            <a:endParaRPr lang="en-US" dirty="0"/>
          </a:p>
        </p:txBody>
      </p:sp>
      <p:sp>
        <p:nvSpPr>
          <p:cNvPr id="3" name="Content Placeholder 2"/>
          <p:cNvSpPr>
            <a:spLocks noGrp="1"/>
          </p:cNvSpPr>
          <p:nvPr>
            <p:ph sz="quarter" idx="13"/>
          </p:nvPr>
        </p:nvSpPr>
        <p:spPr/>
        <p:txBody>
          <a:bodyPr>
            <a:normAutofit/>
          </a:bodyPr>
          <a:lstStyle/>
          <a:p>
            <a:pPr marL="342900" indent="-342900">
              <a:buFont typeface="Arial"/>
              <a:buChar char="•"/>
            </a:pPr>
            <a:r>
              <a:rPr lang="en-US" sz="3200" dirty="0" smtClean="0"/>
              <a:t>Review of Previous Content</a:t>
            </a:r>
          </a:p>
          <a:p>
            <a:pPr marL="342900" indent="-342900">
              <a:buFont typeface="Arial"/>
              <a:buChar char="•"/>
            </a:pPr>
            <a:r>
              <a:rPr lang="en-US" sz="3200" dirty="0" smtClean="0"/>
              <a:t>5 Driving Questions for PLC Work</a:t>
            </a:r>
            <a:endParaRPr lang="en-US" sz="3200" dirty="0"/>
          </a:p>
          <a:p>
            <a:pPr marL="342900" indent="-342900">
              <a:buFont typeface="Arial"/>
              <a:buChar char="•"/>
            </a:pPr>
            <a:r>
              <a:rPr lang="en-US" sz="3200" dirty="0" smtClean="0"/>
              <a:t>PLC Action Planning</a:t>
            </a:r>
          </a:p>
        </p:txBody>
      </p:sp>
      <p:sp>
        <p:nvSpPr>
          <p:cNvPr id="4" name="TextBox 3"/>
          <p:cNvSpPr txBox="1"/>
          <p:nvPr/>
        </p:nvSpPr>
        <p:spPr>
          <a:xfrm>
            <a:off x="457200" y="4684069"/>
            <a:ext cx="8686800" cy="1200328"/>
          </a:xfrm>
          <a:prstGeom prst="rect">
            <a:avLst/>
          </a:prstGeom>
          <a:noFill/>
        </p:spPr>
        <p:txBody>
          <a:bodyPr wrap="square" rtlCol="0">
            <a:spAutoFit/>
          </a:bodyPr>
          <a:lstStyle/>
          <a:p>
            <a:endParaRPr lang="en-US" sz="2400" dirty="0"/>
          </a:p>
          <a:p>
            <a:r>
              <a:rPr lang="en-US" sz="2400" b="1" dirty="0" smtClean="0"/>
              <a:t>Today’s Learning Goals: </a:t>
            </a:r>
            <a:r>
              <a:rPr lang="en-US" sz="2400" u="sng" dirty="0"/>
              <a:t>K</a:t>
            </a:r>
            <a:r>
              <a:rPr lang="en-US" sz="2400" u="sng" dirty="0" smtClean="0"/>
              <a:t>now</a:t>
            </a:r>
            <a:r>
              <a:rPr lang="en-US" sz="2400" dirty="0" smtClean="0"/>
              <a:t> and </a:t>
            </a:r>
            <a:r>
              <a:rPr lang="en-US" sz="2400" u="sng" dirty="0" smtClean="0"/>
              <a:t>understand</a:t>
            </a:r>
            <a:r>
              <a:rPr lang="en-US" sz="2400" dirty="0" smtClean="0"/>
              <a:t> the 5 questions for PLCs and to </a:t>
            </a:r>
            <a:r>
              <a:rPr lang="en-US" sz="2400" u="sng" dirty="0" smtClean="0"/>
              <a:t>develop</a:t>
            </a:r>
            <a:r>
              <a:rPr lang="en-US" sz="2400" dirty="0" smtClean="0"/>
              <a:t> PLC action plans</a:t>
            </a:r>
            <a:endParaRPr lang="en-US" sz="2400" dirty="0"/>
          </a:p>
        </p:txBody>
      </p:sp>
      <p:sp>
        <p:nvSpPr>
          <p:cNvPr id="5" name="Rectangle 4"/>
          <p:cNvSpPr/>
          <p:nvPr/>
        </p:nvSpPr>
        <p:spPr>
          <a:xfrm>
            <a:off x="6365587" y="6105175"/>
            <a:ext cx="2793714" cy="731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 #2: Identifying Critical Information</a:t>
            </a:r>
            <a:endParaRPr lang="en-US" dirty="0"/>
          </a:p>
        </p:txBody>
      </p:sp>
      <p:sp>
        <p:nvSpPr>
          <p:cNvPr id="7" name="TextBox 6"/>
          <p:cNvSpPr txBox="1"/>
          <p:nvPr/>
        </p:nvSpPr>
        <p:spPr>
          <a:xfrm>
            <a:off x="457200" y="3975464"/>
            <a:ext cx="8686800" cy="830997"/>
          </a:xfrm>
          <a:prstGeom prst="rect">
            <a:avLst/>
          </a:prstGeom>
          <a:noFill/>
        </p:spPr>
        <p:txBody>
          <a:bodyPr wrap="square" rtlCol="0">
            <a:spAutoFit/>
          </a:bodyPr>
          <a:lstStyle/>
          <a:p>
            <a:r>
              <a:rPr lang="en-US" sz="2400" b="1" dirty="0" smtClean="0"/>
              <a:t>Unit Learning Goal</a:t>
            </a:r>
            <a:r>
              <a:rPr lang="en-US" sz="2400" dirty="0" smtClean="0"/>
              <a:t>: </a:t>
            </a:r>
            <a:r>
              <a:rPr lang="en-US" sz="2400" u="sng" dirty="0"/>
              <a:t>D</a:t>
            </a:r>
            <a:r>
              <a:rPr lang="en-US" sz="2400" u="sng" dirty="0" smtClean="0"/>
              <a:t>evelop</a:t>
            </a:r>
            <a:r>
              <a:rPr lang="en-US" sz="2400" dirty="0" smtClean="0"/>
              <a:t> and </a:t>
            </a:r>
            <a:r>
              <a:rPr lang="en-US" sz="2400" u="sng" dirty="0" smtClean="0"/>
              <a:t>implement</a:t>
            </a:r>
            <a:r>
              <a:rPr lang="en-US" sz="2400" dirty="0" smtClean="0"/>
              <a:t> PLCs to support </a:t>
            </a:r>
          </a:p>
          <a:p>
            <a:r>
              <a:rPr lang="en-US" sz="2400" dirty="0" smtClean="0"/>
              <a:t>CCSS, Professional Learning, and Professional Growth</a:t>
            </a:r>
            <a:endParaRPr lang="en-US" sz="2400" dirty="0"/>
          </a:p>
        </p:txBody>
      </p:sp>
      <p:cxnSp>
        <p:nvCxnSpPr>
          <p:cNvPr id="8" name="Straight Arrow Connector 7"/>
          <p:cNvCxnSpPr/>
          <p:nvPr/>
        </p:nvCxnSpPr>
        <p:spPr>
          <a:xfrm flipV="1">
            <a:off x="4108821" y="4788656"/>
            <a:ext cx="0" cy="3660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07048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239"/>
            <a:ext cx="8229600" cy="1143000"/>
          </a:xfrm>
        </p:spPr>
        <p:txBody>
          <a:bodyPr/>
          <a:lstStyle/>
          <a:p>
            <a:r>
              <a:rPr lang="en-US" dirty="0"/>
              <a:t>T</a:t>
            </a:r>
            <a:r>
              <a:rPr lang="en-US" dirty="0" smtClean="0"/>
              <a:t>he “Right” Work</a:t>
            </a:r>
            <a:endParaRPr lang="en-US" dirty="0"/>
          </a:p>
        </p:txBody>
      </p:sp>
      <p:pic>
        <p:nvPicPr>
          <p:cNvPr id="4" name="Picture 3"/>
          <p:cNvPicPr>
            <a:picLocks noChangeAspect="1"/>
          </p:cNvPicPr>
          <p:nvPr/>
        </p:nvPicPr>
        <p:blipFill>
          <a:blip r:embed="rId3"/>
          <a:stretch>
            <a:fillRect/>
          </a:stretch>
        </p:blipFill>
        <p:spPr>
          <a:xfrm>
            <a:off x="8088030" y="42328"/>
            <a:ext cx="1028904" cy="865215"/>
          </a:xfrm>
          <a:prstGeom prst="rect">
            <a:avLst/>
          </a:prstGeom>
        </p:spPr>
      </p:pic>
      <p:pic>
        <p:nvPicPr>
          <p:cNvPr id="3" name="Picture 2"/>
          <p:cNvPicPr>
            <a:picLocks noChangeAspect="1"/>
          </p:cNvPicPr>
          <p:nvPr/>
        </p:nvPicPr>
        <p:blipFill>
          <a:blip r:embed="rId4"/>
          <a:stretch>
            <a:fillRect/>
          </a:stretch>
        </p:blipFill>
        <p:spPr>
          <a:xfrm>
            <a:off x="656190" y="907542"/>
            <a:ext cx="7706494" cy="5950457"/>
          </a:xfrm>
          <a:prstGeom prst="rect">
            <a:avLst/>
          </a:prstGeom>
        </p:spPr>
      </p:pic>
      <p:sp>
        <p:nvSpPr>
          <p:cNvPr id="5" name="Rectangle 4"/>
          <p:cNvSpPr/>
          <p:nvPr/>
        </p:nvSpPr>
        <p:spPr>
          <a:xfrm>
            <a:off x="4001958" y="5694156"/>
            <a:ext cx="1217142" cy="7585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4114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870" y="65464"/>
            <a:ext cx="8229600" cy="631551"/>
          </a:xfrm>
        </p:spPr>
        <p:txBody>
          <a:bodyPr>
            <a:normAutofit fontScale="90000"/>
          </a:bodyPr>
          <a:lstStyle/>
          <a:p>
            <a:r>
              <a:rPr lang="en-US" dirty="0" smtClean="0"/>
              <a:t>Activating New Learning</a:t>
            </a:r>
            <a:endParaRPr lang="en-US" dirty="0"/>
          </a:p>
        </p:txBody>
      </p:sp>
      <p:pic>
        <p:nvPicPr>
          <p:cNvPr id="4" name="Picture 3"/>
          <p:cNvPicPr>
            <a:picLocks noChangeAspect="1"/>
          </p:cNvPicPr>
          <p:nvPr/>
        </p:nvPicPr>
        <p:blipFill>
          <a:blip r:embed="rId2"/>
          <a:stretch>
            <a:fillRect/>
          </a:stretch>
        </p:blipFill>
        <p:spPr>
          <a:xfrm>
            <a:off x="8026575" y="40974"/>
            <a:ext cx="1028904" cy="865215"/>
          </a:xfrm>
          <a:prstGeom prst="rect">
            <a:avLst/>
          </a:prstGeom>
        </p:spPr>
      </p:pic>
      <p:sp>
        <p:nvSpPr>
          <p:cNvPr id="11" name="TextBox 10"/>
          <p:cNvSpPr txBox="1"/>
          <p:nvPr/>
        </p:nvSpPr>
        <p:spPr>
          <a:xfrm>
            <a:off x="104376" y="82859"/>
            <a:ext cx="1822824" cy="2308324"/>
          </a:xfrm>
          <a:prstGeom prst="rect">
            <a:avLst/>
          </a:prstGeom>
          <a:noFill/>
          <a:ln w="38100" cmpd="dbl">
            <a:solidFill>
              <a:schemeClr val="tx1"/>
            </a:solidFill>
          </a:ln>
        </p:spPr>
        <p:txBody>
          <a:bodyPr wrap="square" rtlCol="0">
            <a:spAutoFit/>
          </a:bodyPr>
          <a:lstStyle/>
          <a:p>
            <a:r>
              <a:rPr lang="en-US" dirty="0" smtClean="0"/>
              <a:t>Directions:</a:t>
            </a:r>
          </a:p>
          <a:p>
            <a:r>
              <a:rPr lang="en-US" dirty="0" smtClean="0"/>
              <a:t>Independently complete Question #2 “What do I know?” and  “What do I want to learn?”</a:t>
            </a:r>
            <a:endParaRPr lang="en-US" dirty="0"/>
          </a:p>
        </p:txBody>
      </p:sp>
      <p:cxnSp>
        <p:nvCxnSpPr>
          <p:cNvPr id="10" name="Straight Arrow Connector 9"/>
          <p:cNvCxnSpPr/>
          <p:nvPr/>
        </p:nvCxnSpPr>
        <p:spPr>
          <a:xfrm>
            <a:off x="1322130" y="2391182"/>
            <a:ext cx="868740" cy="7225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Screen shot 2013-06-07 at 2.46.48 PM.png"/>
          <p:cNvPicPr>
            <a:picLocks noChangeAspect="1"/>
          </p:cNvPicPr>
          <p:nvPr/>
        </p:nvPicPr>
        <p:blipFill>
          <a:blip r:embed="rId3"/>
          <a:stretch>
            <a:fillRect/>
          </a:stretch>
        </p:blipFill>
        <p:spPr>
          <a:xfrm>
            <a:off x="2220182" y="927356"/>
            <a:ext cx="5475869" cy="5873488"/>
          </a:xfrm>
          <a:prstGeom prst="rect">
            <a:avLst/>
          </a:prstGeom>
          <a:ln>
            <a:solidFill>
              <a:schemeClr val="tx1"/>
            </a:solidFill>
          </a:ln>
        </p:spPr>
      </p:pic>
      <p:sp>
        <p:nvSpPr>
          <p:cNvPr id="14" name="Rectangle 13"/>
          <p:cNvSpPr/>
          <p:nvPr/>
        </p:nvSpPr>
        <p:spPr>
          <a:xfrm>
            <a:off x="2324558" y="2626653"/>
            <a:ext cx="3990347" cy="10089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ernate Process 4"/>
          <p:cNvSpPr/>
          <p:nvPr/>
        </p:nvSpPr>
        <p:spPr>
          <a:xfrm>
            <a:off x="399480" y="338618"/>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76866" y="-5770"/>
            <a:ext cx="3046678" cy="369332"/>
          </a:xfrm>
          <a:prstGeom prst="rect">
            <a:avLst/>
          </a:prstGeom>
          <a:noFill/>
        </p:spPr>
        <p:txBody>
          <a:bodyPr wrap="square" rtlCol="0">
            <a:spAutoFit/>
          </a:bodyPr>
          <a:lstStyle/>
          <a:p>
            <a:r>
              <a:rPr lang="en-US" b="1" dirty="0" smtClean="0"/>
              <a:t>Starting Point for PLC teams</a:t>
            </a:r>
            <a:endParaRPr lang="en-US" b="1" dirty="0"/>
          </a:p>
        </p:txBody>
      </p:sp>
      <p:sp>
        <p:nvSpPr>
          <p:cNvPr id="7" name="TextBox 6"/>
          <p:cNvSpPr txBox="1"/>
          <p:nvPr/>
        </p:nvSpPr>
        <p:spPr>
          <a:xfrm>
            <a:off x="399480" y="523284"/>
            <a:ext cx="1466840" cy="369332"/>
          </a:xfrm>
          <a:prstGeom prst="rect">
            <a:avLst/>
          </a:prstGeom>
          <a:noFill/>
        </p:spPr>
        <p:txBody>
          <a:bodyPr wrap="square" rtlCol="0">
            <a:spAutoFit/>
          </a:bodyPr>
          <a:lstStyle/>
          <a:p>
            <a:pPr algn="ctr"/>
            <a:r>
              <a:rPr lang="en-US" smtClean="0">
                <a:solidFill>
                  <a:schemeClr val="bg1"/>
                </a:solidFill>
              </a:rPr>
              <a:t>Unwrap </a:t>
            </a:r>
            <a:r>
              <a:rPr lang="en-US" dirty="0" smtClean="0">
                <a:solidFill>
                  <a:schemeClr val="bg1"/>
                </a:solidFill>
              </a:rPr>
              <a:t>CCSS</a:t>
            </a:r>
            <a:endParaRPr lang="en-US" dirty="0">
              <a:solidFill>
                <a:schemeClr val="bg1"/>
              </a:solidFill>
            </a:endParaRPr>
          </a:p>
        </p:txBody>
      </p:sp>
      <p:sp>
        <p:nvSpPr>
          <p:cNvPr id="8" name="Left Arrow 7"/>
          <p:cNvSpPr/>
          <p:nvPr/>
        </p:nvSpPr>
        <p:spPr>
          <a:xfrm rot="20758546">
            <a:off x="1882997" y="134756"/>
            <a:ext cx="670978" cy="25483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Up Arrow 8"/>
          <p:cNvSpPr/>
          <p:nvPr/>
        </p:nvSpPr>
        <p:spPr>
          <a:xfrm rot="5400000">
            <a:off x="1096606" y="1039206"/>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lternate Process 9"/>
          <p:cNvSpPr/>
          <p:nvPr/>
        </p:nvSpPr>
        <p:spPr>
          <a:xfrm>
            <a:off x="1912784" y="1396636"/>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77992" y="1424857"/>
            <a:ext cx="1466840" cy="646331"/>
          </a:xfrm>
          <a:prstGeom prst="rect">
            <a:avLst/>
          </a:prstGeom>
          <a:noFill/>
        </p:spPr>
        <p:txBody>
          <a:bodyPr wrap="square" rtlCol="0">
            <a:spAutoFit/>
          </a:bodyPr>
          <a:lstStyle/>
          <a:p>
            <a:pPr algn="ctr"/>
            <a:r>
              <a:rPr lang="en-US" dirty="0" smtClean="0">
                <a:solidFill>
                  <a:schemeClr val="bg1"/>
                </a:solidFill>
              </a:rPr>
              <a:t>Learning Scale/Goal</a:t>
            </a:r>
            <a:endParaRPr lang="en-US" dirty="0">
              <a:solidFill>
                <a:schemeClr val="bg1"/>
              </a:solidFill>
            </a:endParaRPr>
          </a:p>
        </p:txBody>
      </p:sp>
      <p:sp>
        <p:nvSpPr>
          <p:cNvPr id="14" name="Bent-Up Arrow 13"/>
          <p:cNvSpPr/>
          <p:nvPr/>
        </p:nvSpPr>
        <p:spPr>
          <a:xfrm rot="5400000">
            <a:off x="2563446" y="2139668"/>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lternate Process 14"/>
          <p:cNvSpPr/>
          <p:nvPr/>
        </p:nvSpPr>
        <p:spPr>
          <a:xfrm>
            <a:off x="3395112" y="2450810"/>
            <a:ext cx="1596982"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Assessment</a:t>
            </a:r>
            <a:endParaRPr lang="en-US" dirty="0"/>
          </a:p>
        </p:txBody>
      </p:sp>
      <p:sp>
        <p:nvSpPr>
          <p:cNvPr id="18" name="Bent-Up Arrow 17"/>
          <p:cNvSpPr/>
          <p:nvPr/>
        </p:nvSpPr>
        <p:spPr>
          <a:xfrm rot="5400000">
            <a:off x="4160428" y="3178352"/>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lternate Process 18"/>
          <p:cNvSpPr/>
          <p:nvPr/>
        </p:nvSpPr>
        <p:spPr>
          <a:xfrm>
            <a:off x="4992094" y="3505166"/>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Lesson Segments</a:t>
            </a:r>
            <a:endParaRPr lang="en-US" dirty="0"/>
          </a:p>
        </p:txBody>
      </p:sp>
      <p:sp>
        <p:nvSpPr>
          <p:cNvPr id="21" name="Bent-Up Arrow 20"/>
          <p:cNvSpPr/>
          <p:nvPr/>
        </p:nvSpPr>
        <p:spPr>
          <a:xfrm rot="5400000">
            <a:off x="5642756" y="4254069"/>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lternate Process 21"/>
          <p:cNvSpPr/>
          <p:nvPr/>
        </p:nvSpPr>
        <p:spPr>
          <a:xfrm>
            <a:off x="6458936" y="4534231"/>
            <a:ext cx="1466840" cy="731264"/>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Daily Lessons</a:t>
            </a:r>
            <a:endParaRPr lang="en-US" dirty="0"/>
          </a:p>
        </p:txBody>
      </p:sp>
      <p:sp>
        <p:nvSpPr>
          <p:cNvPr id="24" name="Bent-Up Arrow 23"/>
          <p:cNvSpPr/>
          <p:nvPr/>
        </p:nvSpPr>
        <p:spPr>
          <a:xfrm rot="5400000">
            <a:off x="7094110" y="5277263"/>
            <a:ext cx="750502" cy="78892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lternate Process 24"/>
          <p:cNvSpPr/>
          <p:nvPr/>
        </p:nvSpPr>
        <p:spPr>
          <a:xfrm>
            <a:off x="7863825" y="5656236"/>
            <a:ext cx="1280175" cy="984120"/>
          </a:xfrm>
          <a:prstGeom prst="flowChartAlternateProcess">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Reflect/Respond</a:t>
            </a:r>
          </a:p>
        </p:txBody>
      </p:sp>
      <p:sp>
        <p:nvSpPr>
          <p:cNvPr id="27" name="TextBox 26"/>
          <p:cNvSpPr txBox="1"/>
          <p:nvPr/>
        </p:nvSpPr>
        <p:spPr>
          <a:xfrm>
            <a:off x="3333160" y="2540050"/>
            <a:ext cx="1861160" cy="369332"/>
          </a:xfrm>
          <a:prstGeom prst="rect">
            <a:avLst/>
          </a:prstGeom>
          <a:noFill/>
        </p:spPr>
        <p:txBody>
          <a:bodyPr wrap="square" rtlCol="0">
            <a:spAutoFit/>
          </a:bodyPr>
          <a:lstStyle/>
          <a:p>
            <a:pPr algn="ctr"/>
            <a:r>
              <a:rPr lang="en-US" dirty="0" smtClean="0">
                <a:solidFill>
                  <a:schemeClr val="bg1"/>
                </a:solidFill>
              </a:rPr>
              <a:t> </a:t>
            </a:r>
            <a:endParaRPr lang="en-US" dirty="0">
              <a:solidFill>
                <a:schemeClr val="bg1"/>
              </a:solidFill>
            </a:endParaRPr>
          </a:p>
        </p:txBody>
      </p:sp>
      <p:sp>
        <p:nvSpPr>
          <p:cNvPr id="32" name="TextBox 31"/>
          <p:cNvSpPr txBox="1"/>
          <p:nvPr/>
        </p:nvSpPr>
        <p:spPr>
          <a:xfrm>
            <a:off x="1830960" y="494512"/>
            <a:ext cx="4545738" cy="338554"/>
          </a:xfrm>
          <a:prstGeom prst="rect">
            <a:avLst/>
          </a:prstGeom>
          <a:noFill/>
          <a:ln>
            <a:noFill/>
          </a:ln>
        </p:spPr>
        <p:txBody>
          <a:bodyPr wrap="square" rtlCol="0">
            <a:spAutoFit/>
          </a:bodyPr>
          <a:lstStyle/>
          <a:p>
            <a:r>
              <a:rPr lang="en-US" sz="1600" b="1" dirty="0" smtClean="0"/>
              <a:t>Question 1: </a:t>
            </a:r>
            <a:r>
              <a:rPr lang="en-US" sz="1600" dirty="0" smtClean="0"/>
              <a:t>What do we want all students to learn?</a:t>
            </a:r>
          </a:p>
        </p:txBody>
      </p:sp>
      <p:sp>
        <p:nvSpPr>
          <p:cNvPr id="34" name="Oval 33"/>
          <p:cNvSpPr/>
          <p:nvPr/>
        </p:nvSpPr>
        <p:spPr>
          <a:xfrm>
            <a:off x="256770" y="2127900"/>
            <a:ext cx="2056956" cy="1733191"/>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urved Right Arrow 36"/>
          <p:cNvSpPr/>
          <p:nvPr/>
        </p:nvSpPr>
        <p:spPr>
          <a:xfrm rot="20922600">
            <a:off x="43918" y="855816"/>
            <a:ext cx="659507" cy="154905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6358813" y="2908155"/>
            <a:ext cx="2772099" cy="584776"/>
          </a:xfrm>
          <a:prstGeom prst="rect">
            <a:avLst/>
          </a:prstGeom>
          <a:noFill/>
          <a:ln>
            <a:noFill/>
          </a:ln>
        </p:spPr>
        <p:txBody>
          <a:bodyPr wrap="square" rtlCol="0">
            <a:spAutoFit/>
          </a:bodyPr>
          <a:lstStyle/>
          <a:p>
            <a:r>
              <a:rPr lang="en-US" sz="1600" b="1" dirty="0" smtClean="0"/>
              <a:t>Question 3: </a:t>
            </a:r>
            <a:r>
              <a:rPr lang="en-US" sz="1600" dirty="0" smtClean="0"/>
              <a:t>How are we going to teach it?</a:t>
            </a:r>
          </a:p>
        </p:txBody>
      </p:sp>
      <p:pic>
        <p:nvPicPr>
          <p:cNvPr id="36" name="Picture 35"/>
          <p:cNvPicPr>
            <a:picLocks noChangeAspect="1"/>
          </p:cNvPicPr>
          <p:nvPr/>
        </p:nvPicPr>
        <p:blipFill>
          <a:blip r:embed="rId3"/>
          <a:stretch>
            <a:fillRect/>
          </a:stretch>
        </p:blipFill>
        <p:spPr>
          <a:xfrm>
            <a:off x="100319" y="4178591"/>
            <a:ext cx="2995632" cy="2277767"/>
          </a:xfrm>
          <a:prstGeom prst="rect">
            <a:avLst/>
          </a:prstGeom>
          <a:ln>
            <a:solidFill>
              <a:schemeClr val="tx1"/>
            </a:solidFill>
          </a:ln>
        </p:spPr>
      </p:pic>
      <p:sp>
        <p:nvSpPr>
          <p:cNvPr id="29" name="TextBox 28"/>
          <p:cNvSpPr txBox="1"/>
          <p:nvPr/>
        </p:nvSpPr>
        <p:spPr>
          <a:xfrm>
            <a:off x="3767706" y="5528361"/>
            <a:ext cx="2906885" cy="1323439"/>
          </a:xfrm>
          <a:prstGeom prst="rect">
            <a:avLst/>
          </a:prstGeom>
          <a:noFill/>
          <a:ln>
            <a:noFill/>
          </a:ln>
        </p:spPr>
        <p:txBody>
          <a:bodyPr wrap="square" rtlCol="0">
            <a:spAutoFit/>
          </a:bodyPr>
          <a:lstStyle/>
          <a:p>
            <a:r>
              <a:rPr lang="en-US" sz="1600" b="1" dirty="0" smtClean="0"/>
              <a:t>Question 4/5: </a:t>
            </a:r>
            <a:r>
              <a:rPr lang="en-US" sz="1600" dirty="0" smtClean="0"/>
              <a:t>How will we respond when some students  don’t learn? How do we respond  when some students have already learned?</a:t>
            </a:r>
            <a:endParaRPr lang="en-US" sz="1600" dirty="0"/>
          </a:p>
        </p:txBody>
      </p:sp>
      <p:pic>
        <p:nvPicPr>
          <p:cNvPr id="38" name="Picture 1"/>
          <p:cNvPicPr>
            <a:picLocks noChangeAspect="1"/>
          </p:cNvPicPr>
          <p:nvPr/>
        </p:nvPicPr>
        <p:blipFill>
          <a:blip r:embed="rId4"/>
          <a:srcRect/>
          <a:stretch>
            <a:fillRect/>
          </a:stretch>
        </p:blipFill>
        <p:spPr bwMode="auto">
          <a:xfrm>
            <a:off x="6287269" y="94175"/>
            <a:ext cx="2754212" cy="2170205"/>
          </a:xfrm>
          <a:prstGeom prst="rect">
            <a:avLst/>
          </a:prstGeom>
          <a:noFill/>
          <a:ln w="9525">
            <a:solidFill>
              <a:schemeClr val="tx1"/>
            </a:solidFill>
            <a:miter lim="800000"/>
            <a:headEnd/>
            <a:tailEnd/>
          </a:ln>
        </p:spPr>
      </p:pic>
      <p:sp>
        <p:nvSpPr>
          <p:cNvPr id="33" name="TextBox 32"/>
          <p:cNvSpPr txBox="1"/>
          <p:nvPr/>
        </p:nvSpPr>
        <p:spPr>
          <a:xfrm>
            <a:off x="3928681" y="1495640"/>
            <a:ext cx="2591105" cy="830997"/>
          </a:xfrm>
          <a:prstGeom prst="rect">
            <a:avLst/>
          </a:prstGeom>
          <a:noFill/>
          <a:ln>
            <a:noFill/>
          </a:ln>
        </p:spPr>
        <p:txBody>
          <a:bodyPr wrap="square" rtlCol="0">
            <a:spAutoFit/>
          </a:bodyPr>
          <a:lstStyle/>
          <a:p>
            <a:r>
              <a:rPr lang="en-US" sz="1600" b="1" dirty="0" smtClean="0"/>
              <a:t>Question 2: </a:t>
            </a:r>
            <a:r>
              <a:rPr lang="en-US" sz="1600" dirty="0" smtClean="0"/>
              <a:t>How do we know if and when they’ve learned it?</a:t>
            </a:r>
          </a:p>
        </p:txBody>
      </p:sp>
      <p:cxnSp>
        <p:nvCxnSpPr>
          <p:cNvPr id="40" name="Straight Arrow Connector 39"/>
          <p:cNvCxnSpPr/>
          <p:nvPr/>
        </p:nvCxnSpPr>
        <p:spPr>
          <a:xfrm>
            <a:off x="3488433" y="1633940"/>
            <a:ext cx="440248" cy="174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0800000" flipV="1">
            <a:off x="6476820" y="3505166"/>
            <a:ext cx="615964" cy="3656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5400000">
            <a:off x="6820858" y="3945851"/>
            <a:ext cx="8813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0800000">
            <a:off x="6429867" y="5959021"/>
            <a:ext cx="1344039" cy="321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10800000" flipV="1">
            <a:off x="4992094" y="2127900"/>
            <a:ext cx="631450" cy="3229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08125" y="3828875"/>
            <a:ext cx="2144754" cy="369332"/>
          </a:xfrm>
          <a:prstGeom prst="rect">
            <a:avLst/>
          </a:prstGeom>
          <a:noFill/>
        </p:spPr>
        <p:txBody>
          <a:bodyPr wrap="square" rtlCol="0">
            <a:spAutoFit/>
          </a:bodyPr>
          <a:lstStyle/>
          <a:p>
            <a:pPr algn="ctr"/>
            <a:r>
              <a:rPr lang="en-US" b="1" dirty="0" smtClean="0"/>
              <a:t>(District Work)</a:t>
            </a:r>
            <a:endParaRPr lang="en-US" b="1" dirty="0"/>
          </a:p>
        </p:txBody>
      </p:sp>
      <p:cxnSp>
        <p:nvCxnSpPr>
          <p:cNvPr id="47" name="Straight Arrow Connector 46"/>
          <p:cNvCxnSpPr/>
          <p:nvPr/>
        </p:nvCxnSpPr>
        <p:spPr>
          <a:xfrm rot="5400000">
            <a:off x="2967734" y="969258"/>
            <a:ext cx="504020" cy="3507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10800000" flipV="1">
            <a:off x="2313728" y="806246"/>
            <a:ext cx="1019432" cy="86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61694" y="2368258"/>
            <a:ext cx="1830260" cy="1200329"/>
          </a:xfrm>
          <a:prstGeom prst="rect">
            <a:avLst/>
          </a:prstGeom>
          <a:solidFill>
            <a:schemeClr val="accent3"/>
          </a:solidFill>
        </p:spPr>
        <p:txBody>
          <a:bodyPr wrap="square" rtlCol="0">
            <a:spAutoFit/>
          </a:bodyPr>
          <a:lstStyle/>
          <a:p>
            <a:pPr algn="ctr"/>
            <a:r>
              <a:rPr lang="en-US" dirty="0" smtClean="0"/>
              <a:t>Identify and Cluster Common Core Standards for Unit Planning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88" y="10108"/>
            <a:ext cx="9144000" cy="1143000"/>
          </a:xfrm>
        </p:spPr>
        <p:txBody>
          <a:bodyPr>
            <a:normAutofit fontScale="90000"/>
          </a:bodyPr>
          <a:lstStyle/>
          <a:p>
            <a:r>
              <a:rPr lang="en-US" dirty="0" smtClean="0"/>
              <a:t>Question 2: </a:t>
            </a:r>
            <a:br>
              <a:rPr lang="en-US" dirty="0" smtClean="0"/>
            </a:br>
            <a:r>
              <a:rPr lang="en-US" dirty="0" smtClean="0"/>
              <a:t>“We taught it, did they get it?”</a:t>
            </a:r>
            <a:endParaRPr lang="en-US" dirty="0"/>
          </a:p>
        </p:txBody>
      </p:sp>
      <p:sp>
        <p:nvSpPr>
          <p:cNvPr id="3" name="Content Placeholder 2"/>
          <p:cNvSpPr>
            <a:spLocks noGrp="1"/>
          </p:cNvSpPr>
          <p:nvPr>
            <p:ph sz="quarter" idx="13"/>
          </p:nvPr>
        </p:nvSpPr>
        <p:spPr>
          <a:xfrm>
            <a:off x="0" y="1203404"/>
            <a:ext cx="9144000" cy="5654595"/>
          </a:xfrm>
        </p:spPr>
        <p:txBody>
          <a:bodyPr/>
          <a:lstStyle/>
          <a:p>
            <a:pPr>
              <a:buNone/>
            </a:pPr>
            <a:r>
              <a:rPr lang="en-US" sz="2800" dirty="0" smtClean="0"/>
              <a:t>Timing (C-I-A)</a:t>
            </a:r>
          </a:p>
          <a:p>
            <a:pPr marL="457200" indent="-457200">
              <a:buFont typeface="Arial"/>
              <a:buChar char="•"/>
            </a:pPr>
            <a:r>
              <a:rPr lang="en-US" sz="2800" dirty="0" smtClean="0"/>
              <a:t>Within our lesson, when and how are we going to assess for student learning ? How are we pre-planning for this?</a:t>
            </a:r>
          </a:p>
          <a:p>
            <a:pPr lvl="1"/>
            <a:r>
              <a:rPr lang="en-US" dirty="0" smtClean="0"/>
              <a:t>	- Ongoing and embedded in teaching  (daily)</a:t>
            </a:r>
          </a:p>
          <a:p>
            <a:pPr lvl="1"/>
            <a:r>
              <a:rPr lang="en-US" dirty="0" smtClean="0"/>
              <a:t>	- Pre and Post learning (before and after instruction)</a:t>
            </a:r>
          </a:p>
          <a:p>
            <a:pPr lvl="1"/>
            <a:r>
              <a:rPr lang="en-US" dirty="0" smtClean="0"/>
              <a:t>	- Student Self- Assessment and Goal Setting w/ feedback 		Combination</a:t>
            </a:r>
          </a:p>
          <a:p>
            <a:pPr marL="457200" indent="-457200">
              <a:buFont typeface="Arial"/>
              <a:buChar char="•"/>
            </a:pPr>
            <a:r>
              <a:rPr lang="en-US" sz="2800" dirty="0" smtClean="0"/>
              <a:t>When and how are we going to reflect on the lesson/unit and student learning? </a:t>
            </a:r>
          </a:p>
          <a:p>
            <a:pPr marL="457200" indent="-457200">
              <a:buFont typeface="Arial"/>
              <a:buChar char="•"/>
            </a:pPr>
            <a:r>
              <a:rPr lang="en-US" sz="2800" dirty="0" smtClean="0"/>
              <a:t>What student data will you collect and bring to the meeting?</a:t>
            </a:r>
          </a:p>
          <a:p>
            <a:pPr lvl="1"/>
            <a:endParaRPr lang="en-US" dirty="0" smtClean="0"/>
          </a:p>
        </p:txBody>
      </p:sp>
    </p:spTree>
    <p:extLst>
      <p:ext uri="{BB962C8B-B14F-4D97-AF65-F5344CB8AC3E}">
        <p14:creationId xmlns:p14="http://schemas.microsoft.com/office/powerpoint/2010/main" val="262808298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74"/>
            <a:ext cx="8229600" cy="1143000"/>
          </a:xfrm>
        </p:spPr>
        <p:txBody>
          <a:bodyPr>
            <a:normAutofit fontScale="90000"/>
          </a:bodyPr>
          <a:lstStyle/>
          <a:p>
            <a:r>
              <a:rPr lang="en-US" dirty="0" smtClean="0"/>
              <a:t>Question 2: </a:t>
            </a:r>
            <a:br>
              <a:rPr lang="en-US" dirty="0" smtClean="0"/>
            </a:br>
            <a:r>
              <a:rPr lang="en-US" dirty="0" smtClean="0"/>
              <a:t>“We taught it, did they get it?”</a:t>
            </a:r>
            <a:endParaRPr lang="en-US" dirty="0"/>
          </a:p>
        </p:txBody>
      </p:sp>
      <p:sp>
        <p:nvSpPr>
          <p:cNvPr id="3" name="Content Placeholder 2"/>
          <p:cNvSpPr>
            <a:spLocks noGrp="1"/>
          </p:cNvSpPr>
          <p:nvPr>
            <p:ph sz="quarter" idx="13"/>
          </p:nvPr>
        </p:nvSpPr>
        <p:spPr>
          <a:xfrm>
            <a:off x="0" y="1212768"/>
            <a:ext cx="9144000" cy="5537612"/>
          </a:xfrm>
        </p:spPr>
        <p:txBody>
          <a:bodyPr>
            <a:normAutofit fontScale="92500" lnSpcReduction="10000"/>
          </a:bodyPr>
          <a:lstStyle/>
          <a:p>
            <a:pPr>
              <a:buNone/>
            </a:pPr>
            <a:r>
              <a:rPr lang="en-US" sz="2800" dirty="0" smtClean="0"/>
              <a:t>Questions to Consider</a:t>
            </a:r>
          </a:p>
          <a:p>
            <a:pPr marL="342900" indent="-342900">
              <a:buFont typeface="Arial"/>
              <a:buChar char="•"/>
            </a:pPr>
            <a:r>
              <a:rPr lang="en-US" sz="2800" dirty="0" smtClean="0"/>
              <a:t>What skills do we prioritize based upon learning goals and standards taught in this lesson/unit (leverage, endurance, foundational)?</a:t>
            </a:r>
          </a:p>
          <a:p>
            <a:pPr marL="342900" indent="-342900">
              <a:buFont typeface="Arial"/>
              <a:buChar char="•"/>
            </a:pPr>
            <a:r>
              <a:rPr lang="en-US" sz="2800" dirty="0" smtClean="0"/>
              <a:t>What does mastery look like in this lesson/unit based upon the learning goals?</a:t>
            </a:r>
          </a:p>
          <a:p>
            <a:pPr marL="342900" indent="-342900">
              <a:buFont typeface="Arial"/>
              <a:buChar char="•"/>
            </a:pPr>
            <a:r>
              <a:rPr lang="en-US" sz="2800" dirty="0" smtClean="0"/>
              <a:t>What evidence of learning will we collect to determine mastery (student work samples)?</a:t>
            </a:r>
          </a:p>
          <a:p>
            <a:pPr marL="342900" indent="-342900">
              <a:buFont typeface="Arial"/>
              <a:buChar char="•"/>
            </a:pPr>
            <a:r>
              <a:rPr lang="en-US" sz="2800" dirty="0" smtClean="0"/>
              <a:t>What formative assessment strategies are a priority within this lesson/unit (e.g., assessment prompts, quick checks, accountable talk, summarizer, answering LEQ)?</a:t>
            </a:r>
          </a:p>
          <a:p>
            <a:pPr marL="342900" indent="-342900">
              <a:buFont typeface="Arial"/>
              <a:buChar char="•"/>
            </a:pPr>
            <a:r>
              <a:rPr lang="en-US" sz="2800" dirty="0" smtClean="0"/>
              <a:t>What is the level of rigor? Depth? Quality? Timeliness of formative feedback on all student work? (Taxonomy of Assessment?)</a:t>
            </a:r>
          </a:p>
          <a:p>
            <a:endParaRPr lang="en-US" sz="1800" dirty="0"/>
          </a:p>
        </p:txBody>
      </p:sp>
    </p:spTree>
    <p:extLst>
      <p:ext uri="{BB962C8B-B14F-4D97-AF65-F5344CB8AC3E}">
        <p14:creationId xmlns:p14="http://schemas.microsoft.com/office/powerpoint/2010/main" val="277305770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Means to Assess</a:t>
            </a:r>
            <a:endParaRPr lang="en-US" dirty="0"/>
          </a:p>
        </p:txBody>
      </p:sp>
      <p:sp>
        <p:nvSpPr>
          <p:cNvPr id="3" name="Content Placeholder 2"/>
          <p:cNvSpPr>
            <a:spLocks noGrp="1"/>
          </p:cNvSpPr>
          <p:nvPr>
            <p:ph sz="quarter" idx="13"/>
          </p:nvPr>
        </p:nvSpPr>
        <p:spPr/>
        <p:txBody>
          <a:bodyPr>
            <a:normAutofit/>
          </a:bodyPr>
          <a:lstStyle/>
          <a:p>
            <a:pPr marL="342900" indent="-342900">
              <a:buFont typeface="Arial"/>
              <a:buChar char="•"/>
            </a:pPr>
            <a:r>
              <a:rPr lang="en-US" sz="3600" dirty="0" smtClean="0"/>
              <a:t>Paper and Pencil</a:t>
            </a:r>
          </a:p>
          <a:p>
            <a:pPr marL="342900" indent="-342900">
              <a:buFont typeface="Arial"/>
              <a:buChar char="•"/>
            </a:pPr>
            <a:r>
              <a:rPr lang="en-US" sz="3600" dirty="0" smtClean="0"/>
              <a:t>Probing discussions</a:t>
            </a:r>
          </a:p>
          <a:p>
            <a:pPr marL="342900" indent="-342900">
              <a:buFont typeface="Arial"/>
              <a:buChar char="•"/>
            </a:pPr>
            <a:r>
              <a:rPr lang="en-US" sz="3600" dirty="0" smtClean="0"/>
              <a:t>Demonstrations/Performance-Based</a:t>
            </a:r>
          </a:p>
          <a:p>
            <a:pPr marL="342900" indent="-342900">
              <a:buFont typeface="Arial"/>
              <a:buChar char="•"/>
            </a:pPr>
            <a:r>
              <a:rPr lang="en-US" sz="3600" dirty="0" smtClean="0"/>
              <a:t>Work Samples</a:t>
            </a:r>
          </a:p>
          <a:p>
            <a:pPr marL="342900" indent="-342900">
              <a:buFont typeface="Arial"/>
              <a:buChar char="•"/>
            </a:pPr>
            <a:r>
              <a:rPr lang="en-US" sz="3600" dirty="0" smtClean="0"/>
              <a:t>Observations</a:t>
            </a:r>
          </a:p>
          <a:p>
            <a:pPr marL="342900" indent="-342900">
              <a:buFont typeface="Arial"/>
              <a:buChar char="•"/>
            </a:pPr>
            <a:r>
              <a:rPr lang="en-US" sz="3600" dirty="0" smtClean="0"/>
              <a:t>Student Generated</a:t>
            </a:r>
            <a:endParaRPr lang="en-US" sz="3600" dirty="0"/>
          </a:p>
        </p:txBody>
      </p:sp>
    </p:spTree>
    <p:extLst>
      <p:ext uri="{BB962C8B-B14F-4D97-AF65-F5344CB8AC3E}">
        <p14:creationId xmlns:p14="http://schemas.microsoft.com/office/powerpoint/2010/main" val="278861529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826" name="Straight Connector 28"/>
          <p:cNvCxnSpPr>
            <a:cxnSpLocks noChangeShapeType="1"/>
          </p:cNvCxnSpPr>
          <p:nvPr/>
        </p:nvCxnSpPr>
        <p:spPr bwMode="auto">
          <a:xfrm>
            <a:off x="3276600" y="2590800"/>
            <a:ext cx="990600"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77827" name="Straight Connector 29"/>
          <p:cNvCxnSpPr>
            <a:cxnSpLocks noChangeShapeType="1"/>
          </p:cNvCxnSpPr>
          <p:nvPr/>
        </p:nvCxnSpPr>
        <p:spPr bwMode="auto">
          <a:xfrm>
            <a:off x="3886200" y="3657600"/>
            <a:ext cx="990600"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77828" name="Straight Connector 30"/>
          <p:cNvCxnSpPr>
            <a:cxnSpLocks noChangeShapeType="1"/>
          </p:cNvCxnSpPr>
          <p:nvPr/>
        </p:nvCxnSpPr>
        <p:spPr bwMode="auto">
          <a:xfrm>
            <a:off x="4343400" y="4572000"/>
            <a:ext cx="990600"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77829" name="Straight Connector 31"/>
          <p:cNvCxnSpPr>
            <a:cxnSpLocks noChangeShapeType="1"/>
          </p:cNvCxnSpPr>
          <p:nvPr/>
        </p:nvCxnSpPr>
        <p:spPr bwMode="auto">
          <a:xfrm>
            <a:off x="4876800" y="5257800"/>
            <a:ext cx="990600" cy="0"/>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41990" name="Title 1"/>
          <p:cNvSpPr>
            <a:spLocks noGrp="1"/>
          </p:cNvSpPr>
          <p:nvPr>
            <p:ph type="title"/>
          </p:nvPr>
        </p:nvSpPr>
        <p:spPr>
          <a:xfrm>
            <a:off x="762000" y="152400"/>
            <a:ext cx="6858000" cy="715962"/>
          </a:xfrm>
        </p:spPr>
        <p:txBody>
          <a:bodyPr rtlCol="0">
            <a:normAutofit/>
          </a:bodyPr>
          <a:lstStyle/>
          <a:p>
            <a:pPr algn="ctr" fontAlgn="auto">
              <a:spcAft>
                <a:spcPts val="0"/>
              </a:spcAft>
              <a:defRPr/>
            </a:pPr>
            <a:r>
              <a:rPr lang="en-US" sz="2400" dirty="0" smtClean="0">
                <a:solidFill>
                  <a:schemeClr val="tx1"/>
                </a:solidFill>
                <a:latin typeface="Arial" pitchFamily="34" charset="0"/>
                <a:ea typeface="MS PGothic" pitchFamily="34" charset="-128"/>
                <a:cs typeface="Arial" pitchFamily="34" charset="0"/>
              </a:rPr>
              <a:t>Creating Scale Tasks and Assessments</a:t>
            </a:r>
          </a:p>
        </p:txBody>
      </p:sp>
      <p:pic>
        <p:nvPicPr>
          <p:cNvPr id="36871" name="Picture 1" descr="PyramidImage.png"/>
          <p:cNvPicPr>
            <a:picLocks noChangeAspect="1"/>
          </p:cNvPicPr>
          <p:nvPr/>
        </p:nvPicPr>
        <p:blipFill>
          <a:blip r:embed="rId3"/>
          <a:srcRect/>
          <a:stretch>
            <a:fillRect/>
          </a:stretch>
        </p:blipFill>
        <p:spPr bwMode="auto">
          <a:xfrm>
            <a:off x="152400" y="762000"/>
            <a:ext cx="5772150" cy="6096000"/>
          </a:xfrm>
          <a:prstGeom prst="rect">
            <a:avLst/>
          </a:prstGeom>
          <a:noFill/>
          <a:ln w="9525">
            <a:noFill/>
            <a:miter lim="800000"/>
            <a:headEnd/>
            <a:tailEnd/>
          </a:ln>
        </p:spPr>
      </p:pic>
      <p:sp>
        <p:nvSpPr>
          <p:cNvPr id="36872" name="TextBox 2"/>
          <p:cNvSpPr txBox="1">
            <a:spLocks noChangeArrowheads="1"/>
          </p:cNvSpPr>
          <p:nvPr/>
        </p:nvSpPr>
        <p:spPr bwMode="auto">
          <a:xfrm>
            <a:off x="4191000" y="1447800"/>
            <a:ext cx="3733800" cy="1200150"/>
          </a:xfrm>
          <a:prstGeom prst="rect">
            <a:avLst/>
          </a:prstGeom>
          <a:noFill/>
          <a:ln w="9525">
            <a:noFill/>
            <a:miter lim="800000"/>
            <a:headEnd/>
            <a:tailEnd/>
          </a:ln>
        </p:spPr>
        <p:txBody>
          <a:bodyPr>
            <a:prstTxWarp prst="textNoShape">
              <a:avLst/>
            </a:prstTxWarp>
            <a:spAutoFit/>
          </a:bodyPr>
          <a:lstStyle/>
          <a:p>
            <a:r>
              <a:rPr lang="en-US" b="1">
                <a:solidFill>
                  <a:srgbClr val="000000"/>
                </a:solidFill>
                <a:ea typeface="MS PGothic" charset="0"/>
                <a:cs typeface="MS PGothic" charset="0"/>
              </a:rPr>
              <a:t>Level Four: Knowledge Utilization</a:t>
            </a:r>
          </a:p>
          <a:p>
            <a:r>
              <a:rPr lang="en-US">
                <a:solidFill>
                  <a:srgbClr val="000000"/>
                </a:solidFill>
                <a:ea typeface="MS PGothic" charset="0"/>
                <a:cs typeface="MS PGothic" charset="0"/>
              </a:rPr>
              <a:t>Decision Making, Problem Solving, Experimenting, Investigating</a:t>
            </a:r>
          </a:p>
        </p:txBody>
      </p:sp>
      <p:sp>
        <p:nvSpPr>
          <p:cNvPr id="36873" name="TextBox 6"/>
          <p:cNvSpPr txBox="1">
            <a:spLocks noChangeArrowheads="1"/>
          </p:cNvSpPr>
          <p:nvPr/>
        </p:nvSpPr>
        <p:spPr bwMode="auto">
          <a:xfrm>
            <a:off x="4876800" y="2971800"/>
            <a:ext cx="3697288" cy="923925"/>
          </a:xfrm>
          <a:prstGeom prst="rect">
            <a:avLst/>
          </a:prstGeom>
          <a:noFill/>
          <a:ln w="9525">
            <a:noFill/>
            <a:miter lim="800000"/>
            <a:headEnd/>
            <a:tailEnd/>
          </a:ln>
        </p:spPr>
        <p:txBody>
          <a:bodyPr>
            <a:prstTxWarp prst="textNoShape">
              <a:avLst/>
            </a:prstTxWarp>
            <a:spAutoFit/>
          </a:bodyPr>
          <a:lstStyle/>
          <a:p>
            <a:r>
              <a:rPr lang="en-US" b="1">
                <a:solidFill>
                  <a:srgbClr val="000000"/>
                </a:solidFill>
                <a:ea typeface="MS PGothic" charset="0"/>
                <a:cs typeface="MS PGothic" charset="0"/>
              </a:rPr>
              <a:t>Level Three: Analysis</a:t>
            </a:r>
          </a:p>
          <a:p>
            <a:r>
              <a:rPr lang="en-US">
                <a:solidFill>
                  <a:srgbClr val="000000"/>
                </a:solidFill>
                <a:ea typeface="MS PGothic" charset="0"/>
                <a:cs typeface="MS PGothic" charset="0"/>
              </a:rPr>
              <a:t>Matching, Classifying, Analyzing Errors, Generalizing, Specifying</a:t>
            </a:r>
          </a:p>
        </p:txBody>
      </p:sp>
      <p:sp>
        <p:nvSpPr>
          <p:cNvPr id="36874" name="TextBox 8"/>
          <p:cNvSpPr txBox="1">
            <a:spLocks noChangeArrowheads="1"/>
          </p:cNvSpPr>
          <p:nvPr/>
        </p:nvSpPr>
        <p:spPr bwMode="auto">
          <a:xfrm>
            <a:off x="5354638" y="4230688"/>
            <a:ext cx="3800475" cy="646112"/>
          </a:xfrm>
          <a:prstGeom prst="rect">
            <a:avLst/>
          </a:prstGeom>
          <a:noFill/>
          <a:ln w="9525">
            <a:noFill/>
            <a:miter lim="800000"/>
            <a:headEnd/>
            <a:tailEnd/>
          </a:ln>
        </p:spPr>
        <p:txBody>
          <a:bodyPr>
            <a:prstTxWarp prst="textNoShape">
              <a:avLst/>
            </a:prstTxWarp>
            <a:spAutoFit/>
          </a:bodyPr>
          <a:lstStyle/>
          <a:p>
            <a:r>
              <a:rPr lang="en-US" b="1">
                <a:solidFill>
                  <a:srgbClr val="000000"/>
                </a:solidFill>
                <a:ea typeface="MS PGothic" charset="0"/>
                <a:cs typeface="MS PGothic" charset="0"/>
              </a:rPr>
              <a:t>Level Two: Comprehension</a:t>
            </a:r>
          </a:p>
          <a:p>
            <a:r>
              <a:rPr lang="en-US">
                <a:solidFill>
                  <a:srgbClr val="000000"/>
                </a:solidFill>
                <a:ea typeface="MS PGothic" charset="0"/>
                <a:cs typeface="MS PGothic" charset="0"/>
              </a:rPr>
              <a:t>Integrating, Symbolizing</a:t>
            </a:r>
          </a:p>
        </p:txBody>
      </p:sp>
      <p:sp>
        <p:nvSpPr>
          <p:cNvPr id="36875" name="TextBox 9"/>
          <p:cNvSpPr txBox="1">
            <a:spLocks noChangeArrowheads="1"/>
          </p:cNvSpPr>
          <p:nvPr/>
        </p:nvSpPr>
        <p:spPr bwMode="auto">
          <a:xfrm>
            <a:off x="5791200" y="5181600"/>
            <a:ext cx="2501900" cy="923925"/>
          </a:xfrm>
          <a:prstGeom prst="rect">
            <a:avLst/>
          </a:prstGeom>
          <a:noFill/>
          <a:ln w="9525">
            <a:noFill/>
            <a:miter lim="800000"/>
            <a:headEnd/>
            <a:tailEnd/>
          </a:ln>
        </p:spPr>
        <p:txBody>
          <a:bodyPr>
            <a:prstTxWarp prst="textNoShape">
              <a:avLst/>
            </a:prstTxWarp>
            <a:spAutoFit/>
          </a:bodyPr>
          <a:lstStyle/>
          <a:p>
            <a:r>
              <a:rPr lang="en-US" b="1">
                <a:solidFill>
                  <a:srgbClr val="000000"/>
                </a:solidFill>
                <a:ea typeface="MS PGothic" charset="0"/>
                <a:cs typeface="MS PGothic" charset="0"/>
              </a:rPr>
              <a:t>Level One: Retrieval</a:t>
            </a:r>
          </a:p>
          <a:p>
            <a:r>
              <a:rPr lang="en-US">
                <a:solidFill>
                  <a:srgbClr val="000000"/>
                </a:solidFill>
                <a:ea typeface="MS PGothic" charset="0"/>
                <a:cs typeface="MS PGothic" charset="0"/>
              </a:rPr>
              <a:t>Recognizing, Recalling, Executing</a:t>
            </a:r>
          </a:p>
        </p:txBody>
      </p:sp>
      <p:sp>
        <p:nvSpPr>
          <p:cNvPr id="36876" name="TextBox 39"/>
          <p:cNvSpPr txBox="1">
            <a:spLocks noChangeArrowheads="1"/>
          </p:cNvSpPr>
          <p:nvPr/>
        </p:nvSpPr>
        <p:spPr bwMode="auto">
          <a:xfrm>
            <a:off x="2224088" y="2339975"/>
            <a:ext cx="1600200" cy="708025"/>
          </a:xfrm>
          <a:prstGeom prst="rect">
            <a:avLst/>
          </a:prstGeom>
          <a:noFill/>
          <a:ln w="9525">
            <a:noFill/>
            <a:miter lim="800000"/>
            <a:headEnd/>
            <a:tailEnd/>
          </a:ln>
        </p:spPr>
        <p:txBody>
          <a:bodyPr>
            <a:prstTxWarp prst="textNoShape">
              <a:avLst/>
            </a:prstTxWarp>
            <a:spAutoFit/>
          </a:bodyPr>
          <a:lstStyle/>
          <a:p>
            <a:pPr algn="ctr"/>
            <a:r>
              <a:rPr lang="en-US" sz="2000" b="1">
                <a:ea typeface="MS PGothic" charset="0"/>
                <a:cs typeface="MS PGothic" charset="0"/>
              </a:rPr>
              <a:t>Level </a:t>
            </a:r>
            <a:br>
              <a:rPr lang="en-US" sz="2000" b="1">
                <a:ea typeface="MS PGothic" charset="0"/>
                <a:cs typeface="MS PGothic" charset="0"/>
              </a:rPr>
            </a:br>
            <a:r>
              <a:rPr lang="en-US" sz="2000" b="1">
                <a:ea typeface="MS PGothic" charset="0"/>
                <a:cs typeface="MS PGothic" charset="0"/>
              </a:rPr>
              <a:t>Four</a:t>
            </a:r>
          </a:p>
        </p:txBody>
      </p:sp>
      <p:sp>
        <p:nvSpPr>
          <p:cNvPr id="36877" name="TextBox 40"/>
          <p:cNvSpPr txBox="1">
            <a:spLocks noChangeArrowheads="1"/>
          </p:cNvSpPr>
          <p:nvPr/>
        </p:nvSpPr>
        <p:spPr bwMode="auto">
          <a:xfrm>
            <a:off x="2224088" y="3560763"/>
            <a:ext cx="1600200" cy="401637"/>
          </a:xfrm>
          <a:prstGeom prst="rect">
            <a:avLst/>
          </a:prstGeom>
          <a:noFill/>
          <a:ln w="9525">
            <a:noFill/>
            <a:miter lim="800000"/>
            <a:headEnd/>
            <a:tailEnd/>
          </a:ln>
        </p:spPr>
        <p:txBody>
          <a:bodyPr>
            <a:prstTxWarp prst="textNoShape">
              <a:avLst/>
            </a:prstTxWarp>
            <a:spAutoFit/>
          </a:bodyPr>
          <a:lstStyle/>
          <a:p>
            <a:pPr algn="ctr"/>
            <a:r>
              <a:rPr lang="en-US" sz="2000" b="1">
                <a:ea typeface="MS PGothic" charset="0"/>
                <a:cs typeface="MS PGothic" charset="0"/>
              </a:rPr>
              <a:t>Level Three</a:t>
            </a:r>
          </a:p>
        </p:txBody>
      </p:sp>
      <p:sp>
        <p:nvSpPr>
          <p:cNvPr id="36878" name="TextBox 41"/>
          <p:cNvSpPr txBox="1">
            <a:spLocks noChangeArrowheads="1"/>
          </p:cNvSpPr>
          <p:nvPr/>
        </p:nvSpPr>
        <p:spPr bwMode="auto">
          <a:xfrm>
            <a:off x="2209800" y="4705350"/>
            <a:ext cx="1600200" cy="400050"/>
          </a:xfrm>
          <a:prstGeom prst="rect">
            <a:avLst/>
          </a:prstGeom>
          <a:noFill/>
          <a:ln w="9525">
            <a:noFill/>
            <a:miter lim="800000"/>
            <a:headEnd/>
            <a:tailEnd/>
          </a:ln>
        </p:spPr>
        <p:txBody>
          <a:bodyPr>
            <a:prstTxWarp prst="textNoShape">
              <a:avLst/>
            </a:prstTxWarp>
            <a:spAutoFit/>
          </a:bodyPr>
          <a:lstStyle/>
          <a:p>
            <a:pPr algn="ctr"/>
            <a:r>
              <a:rPr lang="en-US" sz="2000" b="1">
                <a:ea typeface="MS PGothic" charset="0"/>
                <a:cs typeface="MS PGothic" charset="0"/>
              </a:rPr>
              <a:t>Level Two</a:t>
            </a:r>
          </a:p>
        </p:txBody>
      </p:sp>
      <p:sp>
        <p:nvSpPr>
          <p:cNvPr id="36879" name="TextBox 42"/>
          <p:cNvSpPr txBox="1">
            <a:spLocks noChangeArrowheads="1"/>
          </p:cNvSpPr>
          <p:nvPr/>
        </p:nvSpPr>
        <p:spPr bwMode="auto">
          <a:xfrm>
            <a:off x="2209800" y="5467350"/>
            <a:ext cx="1600200" cy="400050"/>
          </a:xfrm>
          <a:prstGeom prst="rect">
            <a:avLst/>
          </a:prstGeom>
          <a:noFill/>
          <a:ln w="9525">
            <a:noFill/>
            <a:miter lim="800000"/>
            <a:headEnd/>
            <a:tailEnd/>
          </a:ln>
        </p:spPr>
        <p:txBody>
          <a:bodyPr>
            <a:prstTxWarp prst="textNoShape">
              <a:avLst/>
            </a:prstTxWarp>
            <a:spAutoFit/>
          </a:bodyPr>
          <a:lstStyle/>
          <a:p>
            <a:pPr algn="ctr"/>
            <a:r>
              <a:rPr lang="en-US" sz="2000" b="1">
                <a:ea typeface="MS PGothic" charset="0"/>
                <a:cs typeface="MS PGothic" charset="0"/>
              </a:rPr>
              <a:t>Level One</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554941" y="3660586"/>
            <a:ext cx="0" cy="448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332940" y="3660586"/>
            <a:ext cx="0" cy="448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278283" y="3660586"/>
            <a:ext cx="0" cy="448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175812" y="3660586"/>
            <a:ext cx="0" cy="448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1774320532"/>
              </p:ext>
            </p:extLst>
          </p:nvPr>
        </p:nvGraphicFramePr>
        <p:xfrm>
          <a:off x="79497" y="4229280"/>
          <a:ext cx="9004739" cy="1824878"/>
        </p:xfrm>
        <a:graphic>
          <a:graphicData uri="http://schemas.openxmlformats.org/drawingml/2006/table">
            <a:tbl>
              <a:tblPr/>
              <a:tblGrid>
                <a:gridCol w="1623635"/>
                <a:gridCol w="1806443"/>
                <a:gridCol w="1752786"/>
                <a:gridCol w="2121250"/>
                <a:gridCol w="1700625"/>
              </a:tblGrid>
              <a:tr h="910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rPr>
                        <a:t>Assessment Methods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Training Prompt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Training Prompt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Work Sample (PLC Action Plans)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Performance Based Task</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910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rPr>
                        <a:t>Time of Assessment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Training Day 1</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Training Day 1</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End of Training Day 2</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rPr>
                        <a:t>Ongoing</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cxnSp>
        <p:nvCxnSpPr>
          <p:cNvPr id="13" name="Straight Arrow Connector 12"/>
          <p:cNvCxnSpPr/>
          <p:nvPr/>
        </p:nvCxnSpPr>
        <p:spPr>
          <a:xfrm>
            <a:off x="313769" y="6335057"/>
            <a:ext cx="7485525" cy="0"/>
          </a:xfrm>
          <a:prstGeom prst="straightConnector1">
            <a:avLst/>
          </a:prstGeom>
          <a:ln w="66675">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3415" y="6333876"/>
            <a:ext cx="2583046" cy="369332"/>
          </a:xfrm>
          <a:prstGeom prst="rect">
            <a:avLst/>
          </a:prstGeom>
          <a:noFill/>
        </p:spPr>
        <p:txBody>
          <a:bodyPr wrap="none" rtlCol="0">
            <a:spAutoFit/>
          </a:bodyPr>
          <a:lstStyle/>
          <a:p>
            <a:r>
              <a:rPr lang="en-US" dirty="0" smtClean="0"/>
              <a:t>Complexity/Rigor of Task</a:t>
            </a:r>
            <a:endParaRPr lang="en-US" dirty="0"/>
          </a:p>
        </p:txBody>
      </p:sp>
      <p:sp>
        <p:nvSpPr>
          <p:cNvPr id="19" name="TextBox 18"/>
          <p:cNvSpPr txBox="1"/>
          <p:nvPr/>
        </p:nvSpPr>
        <p:spPr>
          <a:xfrm>
            <a:off x="619775" y="150516"/>
            <a:ext cx="7426330" cy="400110"/>
          </a:xfrm>
          <a:prstGeom prst="rect">
            <a:avLst/>
          </a:prstGeom>
          <a:noFill/>
        </p:spPr>
        <p:txBody>
          <a:bodyPr wrap="square" rtlCol="0">
            <a:spAutoFit/>
          </a:bodyPr>
          <a:lstStyle/>
          <a:p>
            <a:pPr algn="ctr"/>
            <a:r>
              <a:rPr lang="en-US" sz="2000" dirty="0" smtClean="0"/>
              <a:t>Assessments for Learning Example</a:t>
            </a:r>
            <a:endParaRPr lang="en-US" sz="2000" dirty="0"/>
          </a:p>
        </p:txBody>
      </p:sp>
      <p:graphicFrame>
        <p:nvGraphicFramePr>
          <p:cNvPr id="12" name="Table 11"/>
          <p:cNvGraphicFramePr>
            <a:graphicFrameLocks noGrp="1"/>
          </p:cNvGraphicFramePr>
          <p:nvPr>
            <p:extLst>
              <p:ext uri="{D42A27DB-BD31-4B8C-83A1-F6EECF244321}">
                <p14:modId xmlns:p14="http://schemas.microsoft.com/office/powerpoint/2010/main" val="3708216850"/>
              </p:ext>
            </p:extLst>
          </p:nvPr>
        </p:nvGraphicFramePr>
        <p:xfrm>
          <a:off x="79497" y="644145"/>
          <a:ext cx="9004739" cy="2782414"/>
        </p:xfrm>
        <a:graphic>
          <a:graphicData uri="http://schemas.openxmlformats.org/drawingml/2006/table">
            <a:tbl>
              <a:tblPr/>
              <a:tblGrid>
                <a:gridCol w="1623635"/>
                <a:gridCol w="1806443"/>
                <a:gridCol w="1752786"/>
                <a:gridCol w="2121250"/>
                <a:gridCol w="1700625"/>
              </a:tblGrid>
              <a:tr h="448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1.0: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2.0: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3.0: (Leaning goal)</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4.0: (more complex)</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3366FF"/>
                    </a:solidFill>
                  </a:tcPr>
                </a:tc>
              </a:tr>
              <a:tr h="22642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rPr>
                        <a:t>Even with help, no understanding or skill  demonstrated. </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r>
                        <a:rPr lang="en-US" sz="1200" b="1" kern="1200" dirty="0" smtClean="0">
                          <a:solidFill>
                            <a:schemeClr val="tx1"/>
                          </a:solidFill>
                          <a:effectLst/>
                          <a:latin typeface="+mn-lt"/>
                          <a:ea typeface="+mn-ea"/>
                          <a:cs typeface="+mn-cs"/>
                        </a:rPr>
                        <a:t>The facilitator, </a:t>
                      </a:r>
                      <a:r>
                        <a:rPr lang="en-US" sz="1200" b="1" u="sng" kern="1200" dirty="0" smtClean="0">
                          <a:solidFill>
                            <a:schemeClr val="tx1"/>
                          </a:solidFill>
                          <a:effectLst/>
                          <a:latin typeface="+mn-lt"/>
                          <a:ea typeface="+mn-ea"/>
                          <a:cs typeface="+mn-cs"/>
                        </a:rPr>
                        <a:t>with support,</a:t>
                      </a:r>
                      <a:r>
                        <a:rPr lang="en-US" sz="1200" b="1" kern="1200" dirty="0" smtClean="0">
                          <a:solidFill>
                            <a:schemeClr val="tx1"/>
                          </a:solidFill>
                          <a:effectLst/>
                          <a:latin typeface="+mn-lt"/>
                          <a:ea typeface="+mn-ea"/>
                          <a:cs typeface="+mn-cs"/>
                        </a:rPr>
                        <a:t> is able to: </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Identify PLC infrastructure at the school (meeting times, facilitators).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rPr>
                        <a:t>Participants will recall the organization of their team</a:t>
                      </a: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rPr>
                        <a:t>Participants will identify norms and roles</a:t>
                      </a: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rPr>
                        <a:t>Participants will know facilitation and consensus techniques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t>Participants will plan to facilitate Step 0 components with PLC teams.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t>Plans</a:t>
                      </a:r>
                      <a:r>
                        <a:rPr lang="en-US" sz="1200" b="0" baseline="0" dirty="0" smtClean="0"/>
                        <a:t> include specific content to be covered, and techniques in which the content will be covered</a:t>
                      </a:r>
                      <a:endParaRPr lang="en-US" sz="1200" b="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lang="en-US" sz="1200" dirty="0" smtClean="0"/>
                        <a:t>Participants</a:t>
                      </a:r>
                      <a:r>
                        <a:rPr lang="en-US" sz="1200" baseline="0" dirty="0" smtClean="0"/>
                        <a:t> will incorporate feedback and reflect to continue to work on Step 0 components</a:t>
                      </a: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lang="en-US" sz="1200" baseline="0" dirty="0" smtClean="0"/>
                        <a:t>Participants will consult with other facilitators to support their Step 0 work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575587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Team Practice</a:t>
            </a:r>
            <a:endParaRPr lang="en-US" dirty="0"/>
          </a:p>
        </p:txBody>
      </p:sp>
      <p:sp>
        <p:nvSpPr>
          <p:cNvPr id="3" name="Content Placeholder 2"/>
          <p:cNvSpPr>
            <a:spLocks noGrp="1"/>
          </p:cNvSpPr>
          <p:nvPr>
            <p:ph sz="quarter" idx="13"/>
          </p:nvPr>
        </p:nvSpPr>
        <p:spPr>
          <a:xfrm>
            <a:off x="457200" y="1600201"/>
            <a:ext cx="8229600" cy="4391212"/>
          </a:xfrm>
        </p:spPr>
        <p:txBody>
          <a:bodyPr>
            <a:normAutofit/>
          </a:bodyPr>
          <a:lstStyle/>
          <a:p>
            <a:pPr marL="342900" indent="-342900">
              <a:buFont typeface="Arial"/>
              <a:buChar char="•"/>
            </a:pPr>
            <a:r>
              <a:rPr lang="en-US" sz="3600" dirty="0" smtClean="0"/>
              <a:t>Remember your roles, norms</a:t>
            </a:r>
          </a:p>
          <a:p>
            <a:pPr marL="342900" indent="-342900">
              <a:buFont typeface="Arial"/>
              <a:buChar char="•"/>
            </a:pPr>
            <a:r>
              <a:rPr lang="en-US" sz="3600" dirty="0" smtClean="0"/>
              <a:t>Use your learning scale to create an assessment plan</a:t>
            </a:r>
          </a:p>
          <a:p>
            <a:pPr marL="342900" indent="-342900">
              <a:buFont typeface="Arial"/>
              <a:buChar char="•"/>
            </a:pPr>
            <a:r>
              <a:rPr lang="en-US" sz="3600" dirty="0" smtClean="0"/>
              <a:t>Be sure to consider level of rigor (cognitive complexity)</a:t>
            </a:r>
            <a:endParaRPr lang="en-US" sz="3600" dirty="0"/>
          </a:p>
        </p:txBody>
      </p:sp>
    </p:spTree>
    <p:extLst>
      <p:ext uri="{BB962C8B-B14F-4D97-AF65-F5344CB8AC3E}">
        <p14:creationId xmlns:p14="http://schemas.microsoft.com/office/powerpoint/2010/main" val="93330219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554288"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332288"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278563"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175625" y="3660775"/>
            <a:ext cx="0"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79375" y="4229100"/>
          <a:ext cx="9004739" cy="1820958"/>
        </p:xfrm>
        <a:graphic>
          <a:graphicData uri="http://schemas.openxmlformats.org/drawingml/2006/table">
            <a:tbl>
              <a:tblPr/>
              <a:tblGrid>
                <a:gridCol w="1623635"/>
                <a:gridCol w="1806443"/>
                <a:gridCol w="1752786"/>
                <a:gridCol w="2121250"/>
                <a:gridCol w="1700625"/>
              </a:tblGrid>
              <a:tr h="910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rPr>
                        <a:t>Assessment Methods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910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w Cen MT" charset="0"/>
                          <a:ea typeface="ＭＳ Ｐゴシック" charset="-128"/>
                          <a:cs typeface="ＭＳ Ｐゴシック" charset="-128"/>
                        </a:rPr>
                        <a:t>Time of Assessment</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cxnSp>
        <p:nvCxnSpPr>
          <p:cNvPr id="13" name="Straight Arrow Connector 12"/>
          <p:cNvCxnSpPr/>
          <p:nvPr/>
        </p:nvCxnSpPr>
        <p:spPr>
          <a:xfrm>
            <a:off x="314325" y="6335713"/>
            <a:ext cx="7485063" cy="0"/>
          </a:xfrm>
          <a:prstGeom prst="straightConnector1">
            <a:avLst/>
          </a:prstGeom>
          <a:ln w="66675">
            <a:tailEnd type="arrow"/>
          </a:ln>
        </p:spPr>
        <p:style>
          <a:lnRef idx="2">
            <a:schemeClr val="accent1"/>
          </a:lnRef>
          <a:fillRef idx="0">
            <a:schemeClr val="accent1"/>
          </a:fillRef>
          <a:effectRef idx="1">
            <a:schemeClr val="accent1"/>
          </a:effectRef>
          <a:fontRef idx="minor">
            <a:schemeClr val="tx1"/>
          </a:fontRef>
        </p:style>
      </p:cxnSp>
      <p:sp>
        <p:nvSpPr>
          <p:cNvPr id="16411" name="TextBox 14"/>
          <p:cNvSpPr txBox="1">
            <a:spLocks noChangeArrowheads="1"/>
          </p:cNvSpPr>
          <p:nvPr/>
        </p:nvSpPr>
        <p:spPr bwMode="auto">
          <a:xfrm>
            <a:off x="403225" y="6334125"/>
            <a:ext cx="2582863" cy="368300"/>
          </a:xfrm>
          <a:prstGeom prst="rect">
            <a:avLst/>
          </a:prstGeom>
          <a:noFill/>
          <a:ln w="9525">
            <a:noFill/>
            <a:miter lim="800000"/>
            <a:headEnd/>
            <a:tailEnd/>
          </a:ln>
        </p:spPr>
        <p:txBody>
          <a:bodyPr wrap="none">
            <a:prstTxWarp prst="textNoShape">
              <a:avLst/>
            </a:prstTxWarp>
            <a:spAutoFit/>
          </a:bodyPr>
          <a:lstStyle/>
          <a:p>
            <a:r>
              <a:rPr lang="en-US">
                <a:latin typeface="Calibri" charset="0"/>
              </a:rPr>
              <a:t>Complexity/Rigor of Task</a:t>
            </a:r>
          </a:p>
        </p:txBody>
      </p:sp>
      <p:sp>
        <p:nvSpPr>
          <p:cNvPr id="16412" name="TextBox 18"/>
          <p:cNvSpPr txBox="1">
            <a:spLocks noChangeArrowheads="1"/>
          </p:cNvSpPr>
          <p:nvPr/>
        </p:nvSpPr>
        <p:spPr bwMode="auto">
          <a:xfrm>
            <a:off x="619125" y="150813"/>
            <a:ext cx="7426325" cy="400050"/>
          </a:xfrm>
          <a:prstGeom prst="rect">
            <a:avLst/>
          </a:prstGeom>
          <a:noFill/>
          <a:ln w="9525">
            <a:noFill/>
            <a:miter lim="800000"/>
            <a:headEnd/>
            <a:tailEnd/>
          </a:ln>
        </p:spPr>
        <p:txBody>
          <a:bodyPr>
            <a:prstTxWarp prst="textNoShape">
              <a:avLst/>
            </a:prstTxWarp>
            <a:spAutoFit/>
          </a:bodyPr>
          <a:lstStyle/>
          <a:p>
            <a:pPr algn="ctr"/>
            <a:r>
              <a:rPr lang="en-US" sz="2000" dirty="0">
                <a:latin typeface="Calibri" charset="0"/>
              </a:rPr>
              <a:t>Assessments for Learning Example</a:t>
            </a:r>
          </a:p>
        </p:txBody>
      </p:sp>
      <p:graphicFrame>
        <p:nvGraphicFramePr>
          <p:cNvPr id="12" name="Table 11"/>
          <p:cNvGraphicFramePr>
            <a:graphicFrameLocks noGrp="1"/>
          </p:cNvGraphicFramePr>
          <p:nvPr/>
        </p:nvGraphicFramePr>
        <p:xfrm>
          <a:off x="79375" y="783685"/>
          <a:ext cx="9004739" cy="2782414"/>
        </p:xfrm>
        <a:graphic>
          <a:graphicData uri="http://schemas.openxmlformats.org/drawingml/2006/table">
            <a:tbl>
              <a:tblPr/>
              <a:tblGrid>
                <a:gridCol w="1623635"/>
                <a:gridCol w="1806443"/>
                <a:gridCol w="1752786"/>
                <a:gridCol w="2121250"/>
                <a:gridCol w="1700625"/>
              </a:tblGrid>
              <a:tr h="448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1.0: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2.0:</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3.0: (Leaning goal)</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w Cen MT" charset="0"/>
                          <a:ea typeface="ＭＳ Ｐゴシック" charset="-128"/>
                          <a:cs typeface="ＭＳ Ｐゴシック" charset="-128"/>
                        </a:rPr>
                        <a:t>Score 4.0: (more complex)</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26425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pPr>
                      <a:endParaRPr kumimoji="0" lang="en-US" sz="1200" b="0" i="0" u="none" strike="noStrike" cap="none" normalizeH="0" baseline="0" dirty="0" smtClean="0">
                        <a:ln>
                          <a:noFill/>
                        </a:ln>
                        <a:solidFill>
                          <a:srgbClr val="000000"/>
                        </a:solidFill>
                        <a:effectLst/>
                        <a:latin typeface="+mn-lt"/>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smtClean="0">
                        <a:ln>
                          <a:noFill/>
                        </a:ln>
                        <a:solidFill>
                          <a:srgbClr val="000000"/>
                        </a:solidFill>
                        <a:effectLst/>
                        <a:latin typeface="Tw Cen MT" charset="0"/>
                        <a:ea typeface="ＭＳ Ｐゴシック" charset="-128"/>
                        <a:cs typeface="ＭＳ Ｐゴシック" charset="-128"/>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pic>
        <p:nvPicPr>
          <p:cNvPr id="14" name="Picture 13"/>
          <p:cNvPicPr>
            <a:picLocks noChangeAspect="1"/>
          </p:cNvPicPr>
          <p:nvPr/>
        </p:nvPicPr>
        <p:blipFill>
          <a:blip r:embed="rId3"/>
          <a:stretch>
            <a:fillRect/>
          </a:stretch>
        </p:blipFill>
        <p:spPr>
          <a:xfrm>
            <a:off x="8003362" y="81233"/>
            <a:ext cx="1028904" cy="664227"/>
          </a:xfrm>
          <a:prstGeom prst="rect">
            <a:avLst/>
          </a:prstGeom>
        </p:spPr>
      </p:pic>
      <p:cxnSp>
        <p:nvCxnSpPr>
          <p:cNvPr id="17" name="Straight Arrow Connector 16"/>
          <p:cNvCxnSpPr/>
          <p:nvPr/>
        </p:nvCxnSpPr>
        <p:spPr>
          <a:xfrm>
            <a:off x="1621902" y="4030107"/>
            <a:ext cx="389868" cy="232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7395" y="3539010"/>
            <a:ext cx="2278933" cy="646331"/>
          </a:xfrm>
          <a:prstGeom prst="rect">
            <a:avLst/>
          </a:prstGeom>
          <a:noFill/>
        </p:spPr>
        <p:txBody>
          <a:bodyPr wrap="square" rtlCol="0">
            <a:spAutoFit/>
          </a:bodyPr>
          <a:lstStyle/>
          <a:p>
            <a:r>
              <a:rPr lang="en-US" b="1" dirty="0" smtClean="0">
                <a:solidFill>
                  <a:srgbClr val="FF0000"/>
                </a:solidFill>
              </a:rPr>
              <a:t>Complete Assessment Plan </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normAutofit/>
          </a:bodyPr>
          <a:lstStyle/>
          <a:p>
            <a:r>
              <a:rPr lang="en-US" sz="2800" dirty="0" smtClean="0"/>
              <a:t>Materials to Bring		</a:t>
            </a:r>
            <a:endParaRPr lang="en-US" sz="2800" dirty="0"/>
          </a:p>
        </p:txBody>
      </p:sp>
      <p:sp>
        <p:nvSpPr>
          <p:cNvPr id="5" name="Content Placeholder 4"/>
          <p:cNvSpPr>
            <a:spLocks noGrp="1"/>
          </p:cNvSpPr>
          <p:nvPr>
            <p:ph sz="half" idx="2"/>
          </p:nvPr>
        </p:nvSpPr>
        <p:spPr/>
        <p:txBody>
          <a:bodyPr/>
          <a:lstStyle/>
          <a:p>
            <a:pPr marL="342900" indent="-342900">
              <a:buFont typeface="Arial"/>
              <a:buChar char="•"/>
            </a:pPr>
            <a:r>
              <a:rPr lang="en-US" sz="2400" dirty="0" smtClean="0"/>
              <a:t>Day 1 PPT</a:t>
            </a:r>
          </a:p>
          <a:p>
            <a:pPr marL="342900" indent="-342900">
              <a:buFont typeface="Arial"/>
              <a:buChar char="•"/>
            </a:pPr>
            <a:r>
              <a:rPr lang="en-US" sz="2400" dirty="0" smtClean="0"/>
              <a:t>PLC Note Taking Guide</a:t>
            </a:r>
          </a:p>
          <a:p>
            <a:pPr marL="342900" indent="-342900">
              <a:buFont typeface="Arial"/>
              <a:buChar char="•"/>
            </a:pPr>
            <a:r>
              <a:rPr lang="en-US" sz="2400" dirty="0" smtClean="0"/>
              <a:t>Access to ELA and Math CCSS </a:t>
            </a:r>
          </a:p>
          <a:p>
            <a:pPr marL="0" indent="0">
              <a:buNone/>
            </a:pPr>
            <a:endParaRPr lang="en-US" dirty="0" smtClean="0"/>
          </a:p>
          <a:p>
            <a:endParaRPr lang="en-US" dirty="0" smtClean="0"/>
          </a:p>
          <a:p>
            <a:endParaRPr lang="en-US" dirty="0" smtClean="0"/>
          </a:p>
          <a:p>
            <a:endParaRPr lang="en-US" dirty="0" smtClean="0"/>
          </a:p>
        </p:txBody>
      </p:sp>
      <p:sp>
        <p:nvSpPr>
          <p:cNvPr id="6" name="Text Placeholder 5"/>
          <p:cNvSpPr>
            <a:spLocks noGrp="1"/>
          </p:cNvSpPr>
          <p:nvPr>
            <p:ph type="body" sz="quarter" idx="3"/>
          </p:nvPr>
        </p:nvSpPr>
        <p:spPr/>
        <p:txBody>
          <a:bodyPr/>
          <a:lstStyle/>
          <a:p>
            <a:r>
              <a:rPr lang="en-US" sz="2800" dirty="0" smtClean="0"/>
              <a:t>Provided Materials</a:t>
            </a:r>
            <a:endParaRPr lang="en-US" sz="2800" dirty="0"/>
          </a:p>
        </p:txBody>
      </p:sp>
      <p:sp>
        <p:nvSpPr>
          <p:cNvPr id="7" name="Content Placeholder 6"/>
          <p:cNvSpPr>
            <a:spLocks noGrp="1"/>
          </p:cNvSpPr>
          <p:nvPr>
            <p:ph sz="quarter" idx="4"/>
          </p:nvPr>
        </p:nvSpPr>
        <p:spPr/>
        <p:txBody>
          <a:bodyPr>
            <a:normAutofit/>
          </a:bodyPr>
          <a:lstStyle/>
          <a:p>
            <a:pPr marL="342900" indent="-342900">
              <a:buFont typeface="Arial"/>
              <a:buChar char="•"/>
            </a:pPr>
            <a:r>
              <a:rPr lang="en-US" sz="2400" dirty="0" smtClean="0"/>
              <a:t>PPT Handout</a:t>
            </a:r>
          </a:p>
          <a:p>
            <a:pPr marL="342900" indent="-342900">
              <a:buFont typeface="Arial"/>
              <a:buChar char="•"/>
            </a:pPr>
            <a:r>
              <a:rPr lang="en-US" sz="2400" dirty="0" smtClean="0"/>
              <a:t>PLC Action Planning Handout</a:t>
            </a:r>
          </a:p>
        </p:txBody>
      </p:sp>
      <p:sp>
        <p:nvSpPr>
          <p:cNvPr id="2" name="Title 1"/>
          <p:cNvSpPr>
            <a:spLocks noGrp="1"/>
          </p:cNvSpPr>
          <p:nvPr>
            <p:ph type="title"/>
          </p:nvPr>
        </p:nvSpPr>
        <p:spPr/>
        <p:txBody>
          <a:bodyPr/>
          <a:lstStyle/>
          <a:p>
            <a:r>
              <a:rPr lang="en-US" dirty="0" smtClean="0"/>
              <a:t>Getting Ready: Materials</a:t>
            </a:r>
            <a:endParaRPr lang="en-US" dirty="0"/>
          </a:p>
        </p:txBody>
      </p:sp>
      <p:pic>
        <p:nvPicPr>
          <p:cNvPr id="8" name="Picture 2" descr="C:\Users\ccarbaugh\AppData\Local\Microsoft\Windows\Temporary Internet Files\Content.IE5\XZDTHX96\MP9001755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8" y="4057092"/>
            <a:ext cx="3657600" cy="24566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952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Reflection</a:t>
            </a:r>
            <a:endParaRPr lang="en-US" dirty="0"/>
          </a:p>
        </p:txBody>
      </p:sp>
      <p:sp>
        <p:nvSpPr>
          <p:cNvPr id="3" name="Content Placeholder 2"/>
          <p:cNvSpPr>
            <a:spLocks noGrp="1"/>
          </p:cNvSpPr>
          <p:nvPr>
            <p:ph sz="quarter" idx="13"/>
          </p:nvPr>
        </p:nvSpPr>
        <p:spPr/>
        <p:txBody>
          <a:bodyPr/>
          <a:lstStyle/>
          <a:p>
            <a:pPr marL="342900" indent="-342900">
              <a:buFont typeface="Arial"/>
              <a:buChar char="•"/>
            </a:pPr>
            <a:r>
              <a:rPr lang="en-US" sz="3200" dirty="0" smtClean="0"/>
              <a:t>How was the assessment planning process?</a:t>
            </a:r>
          </a:p>
          <a:p>
            <a:pPr marL="342900" lvl="1" indent="-342900">
              <a:buFont typeface="Arial"/>
              <a:buChar char="•"/>
            </a:pPr>
            <a:r>
              <a:rPr lang="en-US" sz="3200" dirty="0" smtClean="0"/>
              <a:t>How well did your team work together?</a:t>
            </a:r>
          </a:p>
          <a:p>
            <a:pPr marL="342900" lvl="2" indent="-342900">
              <a:buFont typeface="Arial"/>
              <a:buChar char="•"/>
            </a:pPr>
            <a:r>
              <a:rPr lang="en-US" sz="3200" dirty="0" smtClean="0"/>
              <a:t>Were your norms and roles helpful with collaboration?</a:t>
            </a:r>
          </a:p>
          <a:p>
            <a:pPr marL="342900" lvl="1" indent="-342900">
              <a:buFont typeface="Arial"/>
              <a:buChar char="•"/>
            </a:pPr>
            <a:r>
              <a:rPr lang="en-US" sz="3200" dirty="0" smtClean="0"/>
              <a:t>What obstacles did your team overcome? What can you celebrate?</a:t>
            </a:r>
          </a:p>
          <a:p>
            <a:pPr marL="342900" lvl="1" indent="-342900">
              <a:buFont typeface="Arial"/>
              <a:buChar char="•"/>
            </a:pPr>
            <a:r>
              <a:rPr lang="en-US" sz="3200" dirty="0" smtClean="0"/>
              <a:t>What components of this process can you begin to implement in future planning?</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 Video Reflection</a:t>
            </a:r>
            <a:endParaRPr lang="en-US" dirty="0"/>
          </a:p>
        </p:txBody>
      </p:sp>
      <p:sp>
        <p:nvSpPr>
          <p:cNvPr id="3" name="Content Placeholder 2"/>
          <p:cNvSpPr>
            <a:spLocks noGrp="1"/>
          </p:cNvSpPr>
          <p:nvPr>
            <p:ph sz="quarter" idx="13"/>
          </p:nvPr>
        </p:nvSpPr>
        <p:spPr/>
        <p:txBody>
          <a:bodyPr>
            <a:normAutofit/>
          </a:bodyPr>
          <a:lstStyle/>
          <a:p>
            <a:pPr marL="342900" indent="-342900">
              <a:buFont typeface="Arial"/>
              <a:buChar char="•"/>
            </a:pPr>
            <a:r>
              <a:rPr lang="en-US" sz="3200" dirty="0" smtClean="0"/>
              <a:t>Question #2: Creating/Refining Common Assessments</a:t>
            </a:r>
          </a:p>
          <a:p>
            <a:pPr marL="342900" indent="-342900">
              <a:buFont typeface="Arial"/>
              <a:buChar char="•"/>
            </a:pPr>
            <a:r>
              <a:rPr lang="en-US" sz="3200" dirty="0" smtClean="0"/>
              <a:t>How is the team approaching assessment of learning?</a:t>
            </a:r>
          </a:p>
          <a:p>
            <a:pPr marL="342900" indent="-342900">
              <a:buFont typeface="Arial"/>
              <a:buChar char="•"/>
            </a:pPr>
            <a:r>
              <a:rPr lang="en-US" sz="3200" dirty="0" smtClean="0"/>
              <a:t>What about opportunities for assessments for learning?</a:t>
            </a:r>
          </a:p>
          <a:p>
            <a:pPr marL="0" indent="0" algn="ctr">
              <a:buNone/>
            </a:pPr>
            <a:endParaRPr lang="en-US" dirty="0">
              <a:hlinkClick r:id="rId3"/>
            </a:endParaRPr>
          </a:p>
          <a:p>
            <a:pPr marL="0" indent="0" algn="ctr">
              <a:buNone/>
            </a:pPr>
            <a:endParaRPr lang="en-US" dirty="0" smtClean="0">
              <a:hlinkClick r:id="rId3"/>
            </a:endParaRPr>
          </a:p>
          <a:p>
            <a:pPr marL="0" indent="0">
              <a:buNone/>
            </a:pPr>
            <a:r>
              <a:rPr lang="en-US" dirty="0" smtClean="0">
                <a:hlinkClick r:id="rId4"/>
              </a:rPr>
              <a:t>http://www.youtube.com/watch?v=jVwDAX3RDcY</a:t>
            </a:r>
            <a:endParaRPr lang="en-US" dirty="0"/>
          </a:p>
        </p:txBody>
      </p:sp>
    </p:spTree>
    <p:extLst>
      <p:ext uri="{BB962C8B-B14F-4D97-AF65-F5344CB8AC3E}">
        <p14:creationId xmlns:p14="http://schemas.microsoft.com/office/powerpoint/2010/main" val="216938945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Assessment Map Example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4983788"/>
              </p:ext>
            </p:extLst>
          </p:nvPr>
        </p:nvGraphicFramePr>
        <p:xfrm>
          <a:off x="111125" y="1271494"/>
          <a:ext cx="8842375" cy="5035244"/>
        </p:xfrm>
        <a:graphic>
          <a:graphicData uri="http://schemas.openxmlformats.org/drawingml/2006/table">
            <a:tbl>
              <a:tblPr/>
              <a:tblGrid>
                <a:gridCol w="2095500"/>
                <a:gridCol w="1698625"/>
                <a:gridCol w="2238375"/>
                <a:gridCol w="2809875"/>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charset="0"/>
                          <a:ea typeface="ＭＳ Ｐゴシック" charset="0"/>
                          <a:cs typeface="ＭＳ Ｐゴシック" charset="0"/>
                        </a:rPr>
                        <a:t>Assessment</a:t>
                      </a:r>
                    </a:p>
                  </a:txBody>
                  <a:tcPr marT="45723" marB="4572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charset="0"/>
                          <a:ea typeface="ＭＳ Ｐゴシック" charset="0"/>
                          <a:cs typeface="ＭＳ Ｐゴシック" charset="0"/>
                        </a:rPr>
                        <a:t>When Given</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charset="0"/>
                          <a:ea typeface="ＭＳ Ｐゴシック" charset="0"/>
                          <a:cs typeface="ＭＳ Ｐゴシック" charset="0"/>
                        </a:rPr>
                        <a:t>Given to Whom</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charset="0"/>
                          <a:ea typeface="ＭＳ Ｐゴシック" charset="0"/>
                          <a:cs typeface="ＭＳ Ｐゴシック" charset="0"/>
                        </a:rPr>
                        <a:t>Admin Procedures</a:t>
                      </a:r>
                    </a:p>
                  </a:txBody>
                  <a:tcPr marT="45723" marB="4572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r>
              <a:tr h="17367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Reading Pre/Post Assessments</a:t>
                      </a: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10/1-10/7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11/14-11/19</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12/10-12/15</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1/30-2/5</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3/1-3/6</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4/14-4/19</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ＭＳ Ｐゴシック" charset="0"/>
                        </a:rPr>
                        <a:t>All Students</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Computer-Based</a:t>
                      </a: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Formative Reading Assessments</a:t>
                      </a:r>
                    </a:p>
                    <a:p>
                      <a:pPr marL="285750" marR="0" lvl="0" indent="-285750" algn="l" defTabSz="4572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Prompts,</a:t>
                      </a:r>
                    </a:p>
                    <a:p>
                      <a:pPr marL="285750" marR="0" lvl="0" indent="-285750" algn="l" defTabSz="4572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Work Sample</a:t>
                      </a:r>
                    </a:p>
                    <a:p>
                      <a:pPr marL="285750" marR="0" lvl="0" indent="-285750" algn="l" defTabSz="457200" rtl="0" eaLnBrk="1" fontAlgn="base" latinLnBrk="0" hangingPunct="1">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Performance Tasks</a:t>
                      </a: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TBD based upon PLC discussions</a:t>
                      </a: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ＭＳ Ｐゴシック" charset="0"/>
                        </a:rPr>
                        <a:t>All Students</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Embedded within instruction</a:t>
                      </a: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chemeClr val="bg1"/>
                    </a:solidFill>
                  </a:tcPr>
                </a:tc>
              </a:tr>
              <a:tr h="1189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Math Pre Post Assessments</a:t>
                      </a:r>
                      <a:endPar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Every 5 weeks</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charset="0"/>
                          <a:ea typeface="ＭＳ Ｐゴシック" charset="0"/>
                          <a:cs typeface="ＭＳ Ｐゴシック" charset="0"/>
                        </a:rPr>
                        <a:t>All Students</a:t>
                      </a:r>
                    </a:p>
                  </a:txBody>
                  <a:tcPr marT="45723" marB="45723"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charset="0"/>
                          <a:ea typeface="ＭＳ Ｐゴシック" charset="0"/>
                          <a:cs typeface="ＭＳ Ｐゴシック" charset="0"/>
                        </a:rPr>
                        <a:t>Students take pre tests during third week or prior chapter test. Test is given whole group</a:t>
                      </a:r>
                    </a:p>
                  </a:txBody>
                  <a:tcPr marT="45723" marB="4572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bl>
          </a:graphicData>
        </a:graphic>
      </p:graphicFrame>
    </p:spTree>
    <p:extLst>
      <p:ext uri="{BB962C8B-B14F-4D97-AF65-F5344CB8AC3E}">
        <p14:creationId xmlns:p14="http://schemas.microsoft.com/office/powerpoint/2010/main" val="35836632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190" y="65464"/>
            <a:ext cx="8229600" cy="631551"/>
          </a:xfrm>
        </p:spPr>
        <p:txBody>
          <a:bodyPr>
            <a:normAutofit fontScale="90000"/>
          </a:bodyPr>
          <a:lstStyle/>
          <a:p>
            <a:r>
              <a:rPr lang="en-US" dirty="0" smtClean="0"/>
              <a:t>Activating New Learning</a:t>
            </a:r>
            <a:endParaRPr lang="en-US" dirty="0"/>
          </a:p>
        </p:txBody>
      </p:sp>
      <p:pic>
        <p:nvPicPr>
          <p:cNvPr id="4" name="Picture 3"/>
          <p:cNvPicPr>
            <a:picLocks noChangeAspect="1"/>
          </p:cNvPicPr>
          <p:nvPr/>
        </p:nvPicPr>
        <p:blipFill>
          <a:blip r:embed="rId2"/>
          <a:stretch>
            <a:fillRect/>
          </a:stretch>
        </p:blipFill>
        <p:spPr>
          <a:xfrm>
            <a:off x="8026575" y="40974"/>
            <a:ext cx="1028904" cy="865215"/>
          </a:xfrm>
          <a:prstGeom prst="rect">
            <a:avLst/>
          </a:prstGeom>
        </p:spPr>
      </p:pic>
      <p:sp>
        <p:nvSpPr>
          <p:cNvPr id="11" name="TextBox 10"/>
          <p:cNvSpPr txBox="1"/>
          <p:nvPr/>
        </p:nvSpPr>
        <p:spPr>
          <a:xfrm>
            <a:off x="104376" y="82859"/>
            <a:ext cx="1822824" cy="2862323"/>
          </a:xfrm>
          <a:prstGeom prst="rect">
            <a:avLst/>
          </a:prstGeom>
          <a:noFill/>
          <a:ln w="38100" cmpd="dbl">
            <a:solidFill>
              <a:schemeClr val="tx1"/>
            </a:solidFill>
          </a:ln>
        </p:spPr>
        <p:txBody>
          <a:bodyPr wrap="square" rtlCol="0">
            <a:spAutoFit/>
          </a:bodyPr>
          <a:lstStyle/>
          <a:p>
            <a:r>
              <a:rPr lang="en-US" dirty="0" smtClean="0"/>
              <a:t>Directions:</a:t>
            </a:r>
          </a:p>
          <a:p>
            <a:r>
              <a:rPr lang="en-US" dirty="0" smtClean="0"/>
              <a:t>Independently complete Question #2 “What did I learn?” Then Share your thoughts with your processing partner.</a:t>
            </a:r>
            <a:endParaRPr lang="en-US" dirty="0"/>
          </a:p>
        </p:txBody>
      </p:sp>
      <p:pic>
        <p:nvPicPr>
          <p:cNvPr id="12" name="Picture 11" descr="Screen shot 2013-06-07 at 2.46.48 PM.png"/>
          <p:cNvPicPr>
            <a:picLocks noChangeAspect="1"/>
          </p:cNvPicPr>
          <p:nvPr/>
        </p:nvPicPr>
        <p:blipFill>
          <a:blip r:embed="rId3"/>
          <a:stretch>
            <a:fillRect/>
          </a:stretch>
        </p:blipFill>
        <p:spPr>
          <a:xfrm>
            <a:off x="2220182" y="927356"/>
            <a:ext cx="5475869" cy="5873488"/>
          </a:xfrm>
          <a:prstGeom prst="rect">
            <a:avLst/>
          </a:prstGeom>
          <a:ln>
            <a:solidFill>
              <a:schemeClr val="tx1"/>
            </a:solidFill>
          </a:ln>
        </p:spPr>
      </p:pic>
      <p:sp>
        <p:nvSpPr>
          <p:cNvPr id="14" name="Rectangle 13"/>
          <p:cNvSpPr/>
          <p:nvPr/>
        </p:nvSpPr>
        <p:spPr>
          <a:xfrm>
            <a:off x="6332300" y="2626653"/>
            <a:ext cx="1182958" cy="10089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2066368" y="1861271"/>
            <a:ext cx="4178948" cy="1126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99" y="2130425"/>
            <a:ext cx="8424333" cy="1470025"/>
          </a:xfrm>
        </p:spPr>
        <p:txBody>
          <a:bodyPr>
            <a:normAutofit fontScale="90000"/>
          </a:bodyPr>
          <a:lstStyle/>
          <a:p>
            <a:r>
              <a:rPr lang="en-US" sz="4000" dirty="0" smtClean="0"/>
              <a:t>PLC Question 3: </a:t>
            </a:r>
            <a:br>
              <a:rPr lang="en-US" sz="4000" dirty="0" smtClean="0"/>
            </a:br>
            <a:r>
              <a:rPr lang="en-US" sz="4000" dirty="0" smtClean="0"/>
              <a:t>How are we going to teach it?</a:t>
            </a:r>
            <a:r>
              <a:rPr lang="en-US" dirty="0" smtClean="0"/>
              <a:t/>
            </a:r>
            <a:br>
              <a:rPr lang="en-US" dirty="0" smtClean="0"/>
            </a:br>
            <a:endParaRPr lang="en-US" dirty="0"/>
          </a:p>
        </p:txBody>
      </p:sp>
      <p:sp>
        <p:nvSpPr>
          <p:cNvPr id="3" name="Subtitle 2"/>
          <p:cNvSpPr>
            <a:spLocks noGrp="1"/>
          </p:cNvSpPr>
          <p:nvPr>
            <p:ph type="subTitle" idx="1"/>
          </p:nvPr>
        </p:nvSpPr>
        <p:spPr>
          <a:xfrm>
            <a:off x="973667" y="3538463"/>
            <a:ext cx="7484533" cy="1752600"/>
          </a:xfrm>
        </p:spPr>
        <p:txBody>
          <a:bodyPr>
            <a:normAutofit/>
          </a:bodyPr>
          <a:lstStyle/>
          <a:p>
            <a:pPr marL="514350" indent="-514350"/>
            <a:r>
              <a:rPr lang="en-US" sz="3200" dirty="0" smtClean="0"/>
              <a:t>Develop Instruction based upon </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239"/>
            <a:ext cx="8229600" cy="1143000"/>
          </a:xfrm>
        </p:spPr>
        <p:txBody>
          <a:bodyPr/>
          <a:lstStyle/>
          <a:p>
            <a:r>
              <a:rPr lang="en-US" dirty="0"/>
              <a:t>T</a:t>
            </a:r>
            <a:r>
              <a:rPr lang="en-US" dirty="0" smtClean="0"/>
              <a:t>he “Right” Work</a:t>
            </a:r>
            <a:endParaRPr lang="en-US" dirty="0"/>
          </a:p>
        </p:txBody>
      </p:sp>
      <p:pic>
        <p:nvPicPr>
          <p:cNvPr id="4" name="Picture 3"/>
          <p:cNvPicPr>
            <a:picLocks noChangeAspect="1"/>
          </p:cNvPicPr>
          <p:nvPr/>
        </p:nvPicPr>
        <p:blipFill>
          <a:blip r:embed="rId3"/>
          <a:stretch>
            <a:fillRect/>
          </a:stretch>
        </p:blipFill>
        <p:spPr>
          <a:xfrm>
            <a:off x="8088030" y="42328"/>
            <a:ext cx="1028904" cy="865215"/>
          </a:xfrm>
          <a:prstGeom prst="rect">
            <a:avLst/>
          </a:prstGeom>
        </p:spPr>
      </p:pic>
      <p:pic>
        <p:nvPicPr>
          <p:cNvPr id="3" name="Picture 2"/>
          <p:cNvPicPr>
            <a:picLocks noChangeAspect="1"/>
          </p:cNvPicPr>
          <p:nvPr/>
        </p:nvPicPr>
        <p:blipFill>
          <a:blip r:embed="rId4"/>
          <a:stretch>
            <a:fillRect/>
          </a:stretch>
        </p:blipFill>
        <p:spPr>
          <a:xfrm>
            <a:off x="656190" y="907542"/>
            <a:ext cx="7706494" cy="5950457"/>
          </a:xfrm>
          <a:prstGeom prst="rect">
            <a:avLst/>
          </a:prstGeom>
        </p:spPr>
      </p:pic>
      <p:sp>
        <p:nvSpPr>
          <p:cNvPr id="5" name="Rectangle 4"/>
          <p:cNvSpPr/>
          <p:nvPr/>
        </p:nvSpPr>
        <p:spPr>
          <a:xfrm>
            <a:off x="2811203" y="5063006"/>
            <a:ext cx="1217142" cy="7585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4114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0" y="228600"/>
            <a:ext cx="215741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339" name="Picture 1"/>
          <p:cNvPicPr>
            <a:picLocks noChangeAspect="1"/>
          </p:cNvPicPr>
          <p:nvPr/>
        </p:nvPicPr>
        <p:blipFill>
          <a:blip r:embed="rId3"/>
          <a:srcRect/>
          <a:stretch>
            <a:fillRect/>
          </a:stretch>
        </p:blipFill>
        <p:spPr bwMode="auto">
          <a:xfrm>
            <a:off x="118689" y="1270961"/>
            <a:ext cx="8915400" cy="5634037"/>
          </a:xfrm>
          <a:prstGeom prst="rect">
            <a:avLst/>
          </a:prstGeom>
          <a:noFill/>
          <a:ln w="9525">
            <a:noFill/>
            <a:miter lim="800000"/>
            <a:headEnd/>
            <a:tailEnd/>
          </a:ln>
        </p:spPr>
      </p:pic>
      <p:sp>
        <p:nvSpPr>
          <p:cNvPr id="14340" name="TextBox 2"/>
          <p:cNvSpPr txBox="1">
            <a:spLocks noChangeArrowheads="1"/>
          </p:cNvSpPr>
          <p:nvPr/>
        </p:nvSpPr>
        <p:spPr bwMode="auto">
          <a:xfrm>
            <a:off x="351913" y="-139433"/>
            <a:ext cx="9012071" cy="584776"/>
          </a:xfrm>
          <a:prstGeom prst="rect">
            <a:avLst/>
          </a:prstGeom>
          <a:noFill/>
          <a:ln w="9525">
            <a:noFill/>
            <a:miter lim="800000"/>
            <a:headEnd/>
            <a:tailEnd/>
          </a:ln>
        </p:spPr>
        <p:txBody>
          <a:bodyPr wrap="square">
            <a:prstTxWarp prst="textNoShape">
              <a:avLst/>
            </a:prstTxWarp>
            <a:spAutoFit/>
          </a:bodyPr>
          <a:lstStyle/>
          <a:p>
            <a:endParaRPr lang="en-US" sz="3200" b="1" dirty="0">
              <a:solidFill>
                <a:srgbClr val="E3410F"/>
              </a:solidFill>
              <a:latin typeface="Calibri" charset="0"/>
            </a:endParaRPr>
          </a:p>
        </p:txBody>
      </p:sp>
      <p:sp>
        <p:nvSpPr>
          <p:cNvPr id="7" name="TextBox 6"/>
          <p:cNvSpPr txBox="1">
            <a:spLocks noChangeArrowheads="1"/>
          </p:cNvSpPr>
          <p:nvPr/>
        </p:nvSpPr>
        <p:spPr bwMode="auto">
          <a:xfrm>
            <a:off x="665163" y="2733884"/>
            <a:ext cx="1450975" cy="271462"/>
          </a:xfrm>
          <a:prstGeom prst="rect">
            <a:avLst/>
          </a:prstGeom>
          <a:solidFill>
            <a:srgbClr val="FFFF00">
              <a:alpha val="32941"/>
            </a:srgbClr>
          </a:solidFill>
          <a:ln w="9525">
            <a:noFill/>
            <a:miter lim="800000"/>
            <a:headEnd/>
            <a:tailEnd/>
          </a:ln>
        </p:spPr>
        <p:txBody>
          <a:bodyPr>
            <a:prstTxWarp prst="textNoShape">
              <a:avLst/>
            </a:prstTxWarp>
            <a:spAutoFit/>
          </a:bodyPr>
          <a:lstStyle/>
          <a:p>
            <a:endParaRPr lang="en-US">
              <a:latin typeface="Calibri" charset="0"/>
            </a:endParaRPr>
          </a:p>
        </p:txBody>
      </p:sp>
      <p:sp>
        <p:nvSpPr>
          <p:cNvPr id="8" name="TextBox 7"/>
          <p:cNvSpPr txBox="1">
            <a:spLocks noChangeArrowheads="1"/>
          </p:cNvSpPr>
          <p:nvPr/>
        </p:nvSpPr>
        <p:spPr bwMode="auto">
          <a:xfrm>
            <a:off x="3009900" y="2460834"/>
            <a:ext cx="1858963" cy="273050"/>
          </a:xfrm>
          <a:prstGeom prst="rect">
            <a:avLst/>
          </a:prstGeom>
          <a:solidFill>
            <a:srgbClr val="FFFF00">
              <a:alpha val="32941"/>
            </a:srgbClr>
          </a:solidFill>
          <a:ln w="9525">
            <a:noFill/>
            <a:miter lim="800000"/>
            <a:headEnd/>
            <a:tailEnd/>
          </a:ln>
        </p:spPr>
        <p:txBody>
          <a:bodyPr>
            <a:prstTxWarp prst="textNoShape">
              <a:avLst/>
            </a:prstTxWarp>
            <a:spAutoFit/>
          </a:bodyPr>
          <a:lstStyle/>
          <a:p>
            <a:endParaRPr lang="en-US">
              <a:latin typeface="Calibri" charset="0"/>
            </a:endParaRPr>
          </a:p>
        </p:txBody>
      </p:sp>
      <p:sp>
        <p:nvSpPr>
          <p:cNvPr id="9" name="TextBox 8"/>
          <p:cNvSpPr txBox="1">
            <a:spLocks noChangeArrowheads="1"/>
          </p:cNvSpPr>
          <p:nvPr/>
        </p:nvSpPr>
        <p:spPr bwMode="auto">
          <a:xfrm>
            <a:off x="3009900" y="3147762"/>
            <a:ext cx="1858963" cy="271462"/>
          </a:xfrm>
          <a:prstGeom prst="rect">
            <a:avLst/>
          </a:prstGeom>
          <a:solidFill>
            <a:srgbClr val="FFFF00">
              <a:alpha val="32941"/>
            </a:srgbClr>
          </a:solidFill>
          <a:ln w="9525">
            <a:noFill/>
            <a:miter lim="800000"/>
            <a:headEnd/>
            <a:tailEnd/>
          </a:ln>
        </p:spPr>
        <p:txBody>
          <a:bodyPr wrap="square">
            <a:prstTxWarp prst="textNoShape">
              <a:avLst/>
            </a:prstTxWarp>
            <a:spAutoFit/>
          </a:bodyPr>
          <a:lstStyle/>
          <a:p>
            <a:endParaRPr lang="en-US">
              <a:latin typeface="Calibri" charset="0"/>
            </a:endParaRPr>
          </a:p>
        </p:txBody>
      </p:sp>
      <p:sp>
        <p:nvSpPr>
          <p:cNvPr id="10" name="TextBox 9"/>
          <p:cNvSpPr txBox="1">
            <a:spLocks noChangeArrowheads="1"/>
          </p:cNvSpPr>
          <p:nvPr/>
        </p:nvSpPr>
        <p:spPr bwMode="auto">
          <a:xfrm>
            <a:off x="3040062" y="4537766"/>
            <a:ext cx="2039937" cy="966097"/>
          </a:xfrm>
          <a:prstGeom prst="rect">
            <a:avLst/>
          </a:prstGeom>
          <a:solidFill>
            <a:srgbClr val="FFFF00">
              <a:alpha val="32941"/>
            </a:srgbClr>
          </a:solidFill>
          <a:ln w="9525">
            <a:noFill/>
            <a:miter lim="800000"/>
            <a:headEnd/>
            <a:tailEnd/>
          </a:ln>
        </p:spPr>
        <p:txBody>
          <a:bodyPr wrap="square">
            <a:prstTxWarp prst="textNoShape">
              <a:avLst/>
            </a:prstTxWarp>
            <a:spAutoFit/>
          </a:bodyPr>
          <a:lstStyle/>
          <a:p>
            <a:endParaRPr lang="en-US">
              <a:latin typeface="Calibri" charset="0"/>
            </a:endParaRPr>
          </a:p>
        </p:txBody>
      </p:sp>
      <p:sp>
        <p:nvSpPr>
          <p:cNvPr id="12" name="TextBox 11"/>
          <p:cNvSpPr txBox="1">
            <a:spLocks noChangeArrowheads="1"/>
          </p:cNvSpPr>
          <p:nvPr/>
        </p:nvSpPr>
        <p:spPr bwMode="auto">
          <a:xfrm>
            <a:off x="3009900" y="6019800"/>
            <a:ext cx="2070100" cy="273050"/>
          </a:xfrm>
          <a:prstGeom prst="rect">
            <a:avLst/>
          </a:prstGeom>
          <a:solidFill>
            <a:srgbClr val="FFFF00">
              <a:alpha val="32941"/>
            </a:srgbClr>
          </a:solidFill>
          <a:ln w="9525">
            <a:noFill/>
            <a:miter lim="800000"/>
            <a:headEnd/>
            <a:tailEnd/>
          </a:ln>
        </p:spPr>
        <p:txBody>
          <a:bodyPr>
            <a:prstTxWarp prst="textNoShape">
              <a:avLst/>
            </a:prstTxWarp>
            <a:spAutoFit/>
          </a:bodyPr>
          <a:lstStyle/>
          <a:p>
            <a:endParaRPr lang="en-US">
              <a:latin typeface="Calibri" charset="0"/>
            </a:endParaRPr>
          </a:p>
        </p:txBody>
      </p:sp>
      <p:sp>
        <p:nvSpPr>
          <p:cNvPr id="14" name="Title 13"/>
          <p:cNvSpPr>
            <a:spLocks noGrp="1"/>
          </p:cNvSpPr>
          <p:nvPr>
            <p:ph type="title"/>
          </p:nvPr>
        </p:nvSpPr>
        <p:spPr>
          <a:xfrm>
            <a:off x="457200" y="349334"/>
            <a:ext cx="8229600" cy="1143000"/>
          </a:xfrm>
        </p:spPr>
        <p:txBody>
          <a:bodyPr>
            <a:normAutofit fontScale="90000"/>
          </a:bodyPr>
          <a:lstStyle/>
          <a:p>
            <a:r>
              <a:rPr lang="en-US" dirty="0" smtClean="0"/>
              <a:t>Instructional Delivery: </a:t>
            </a:r>
            <a:r>
              <a:rPr lang="en-US" dirty="0" err="1" smtClean="0"/>
              <a:t>Marzano’s</a:t>
            </a:r>
            <a:r>
              <a:rPr lang="en-US" dirty="0" smtClean="0"/>
              <a:t> </a:t>
            </a:r>
            <a:br>
              <a:rPr lang="en-US" dirty="0" smtClean="0"/>
            </a:br>
            <a:r>
              <a:rPr lang="en-US" dirty="0" smtClean="0"/>
              <a:t>41 Elements</a:t>
            </a:r>
            <a:r>
              <a:rPr lang="en-US" b="1" dirty="0" smtClean="0">
                <a:solidFill>
                  <a:srgbClr val="E3410F"/>
                </a:solidFill>
                <a:latin typeface="Calibri" charset="0"/>
              </a:rPr>
              <a:t/>
            </a:r>
            <a:br>
              <a:rPr lang="en-US" b="1" dirty="0" smtClean="0">
                <a:solidFill>
                  <a:srgbClr val="E3410F"/>
                </a:solidFill>
                <a:latin typeface="Calibri" charset="0"/>
              </a:rPr>
            </a:b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5200" y="958584"/>
            <a:ext cx="3276600" cy="1093125"/>
            <a:chOff x="2851721" y="2018"/>
            <a:chExt cx="2437242" cy="812127"/>
          </a:xfrm>
        </p:grpSpPr>
        <p:sp>
          <p:nvSpPr>
            <p:cNvPr id="12" name="Rounded Rectangle 11"/>
            <p:cNvSpPr/>
            <p:nvPr/>
          </p:nvSpPr>
          <p:spPr>
            <a:xfrm>
              <a:off x="2851721" y="2018"/>
              <a:ext cx="2437242" cy="812127"/>
            </a:xfrm>
            <a:prstGeom prst="roundRect">
              <a:avLst>
                <a:gd name="adj" fmla="val 10000"/>
              </a:avLst>
            </a:prstGeom>
          </p:spPr>
          <p:style>
            <a:lnRef idx="1">
              <a:schemeClr val="accent4"/>
            </a:lnRef>
            <a:fillRef idx="3">
              <a:schemeClr val="accent4"/>
            </a:fillRef>
            <a:effectRef idx="2">
              <a:schemeClr val="accent4"/>
            </a:effectRef>
            <a:fontRef idx="minor">
              <a:schemeClr val="lt1"/>
            </a:fontRef>
          </p:style>
        </p:sp>
        <p:sp>
          <p:nvSpPr>
            <p:cNvPr id="13" name="Rounded Rectangle 4"/>
            <p:cNvSpPr/>
            <p:nvPr/>
          </p:nvSpPr>
          <p:spPr>
            <a:xfrm>
              <a:off x="2875507" y="25804"/>
              <a:ext cx="2389670" cy="764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algn="ctr" defTabSz="800100">
                <a:lnSpc>
                  <a:spcPct val="90000"/>
                </a:lnSpc>
                <a:spcBef>
                  <a:spcPct val="0"/>
                </a:spcBef>
                <a:spcAft>
                  <a:spcPct val="35000"/>
                </a:spcAft>
              </a:pPr>
              <a:r>
                <a:rPr lang="en-US" sz="2400" dirty="0">
                  <a:solidFill>
                    <a:prstClr val="white"/>
                  </a:solidFill>
                  <a:latin typeface="Calibri"/>
                </a:rPr>
                <a:t>Lesson Segment Addressing Content</a:t>
              </a:r>
            </a:p>
          </p:txBody>
        </p:sp>
      </p:grpSp>
      <p:grpSp>
        <p:nvGrpSpPr>
          <p:cNvPr id="3" name="Group 2"/>
          <p:cNvGrpSpPr/>
          <p:nvPr/>
        </p:nvGrpSpPr>
        <p:grpSpPr>
          <a:xfrm>
            <a:off x="4049111" y="2140435"/>
            <a:ext cx="3951889" cy="1047175"/>
            <a:chOff x="3339169" y="1017177"/>
            <a:chExt cx="2114909" cy="812127"/>
          </a:xfrm>
        </p:grpSpPr>
        <p:sp>
          <p:nvSpPr>
            <p:cNvPr id="10" name="Rounded Rectangle 9"/>
            <p:cNvSpPr/>
            <p:nvPr/>
          </p:nvSpPr>
          <p:spPr>
            <a:xfrm>
              <a:off x="3339169" y="1017177"/>
              <a:ext cx="2114909" cy="812127"/>
            </a:xfrm>
            <a:prstGeom prst="roundRect">
              <a:avLst>
                <a:gd name="adj" fmla="val 10000"/>
              </a:avLst>
            </a:prstGeom>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1" name="Rounded Rectangle 6"/>
            <p:cNvSpPr/>
            <p:nvPr/>
          </p:nvSpPr>
          <p:spPr>
            <a:xfrm>
              <a:off x="3362955" y="1040963"/>
              <a:ext cx="2067337" cy="7883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2000" b="1" i="1" dirty="0">
                  <a:solidFill>
                    <a:prstClr val="black">
                      <a:hueOff val="0"/>
                      <a:satOff val="0"/>
                      <a:lumOff val="0"/>
                      <a:alphaOff val="0"/>
                    </a:prstClr>
                  </a:solidFill>
                  <a:latin typeface="Calibri"/>
                </a:rPr>
                <a:t>Design Question 2</a:t>
              </a:r>
              <a:r>
                <a:rPr lang="en-US" sz="2000" i="1" dirty="0">
                  <a:solidFill>
                    <a:prstClr val="black">
                      <a:hueOff val="0"/>
                      <a:satOff val="0"/>
                      <a:lumOff val="0"/>
                      <a:alphaOff val="0"/>
                    </a:prstClr>
                  </a:solidFill>
                  <a:latin typeface="Calibri"/>
                </a:rPr>
                <a:t>:</a:t>
              </a:r>
              <a:r>
                <a:rPr lang="en-US" sz="2000" dirty="0">
                  <a:solidFill>
                    <a:prstClr val="black">
                      <a:hueOff val="0"/>
                      <a:satOff val="0"/>
                      <a:lumOff val="0"/>
                      <a:alphaOff val="0"/>
                    </a:prstClr>
                  </a:solidFill>
                  <a:latin typeface="Calibri"/>
                </a:rPr>
                <a:t> What will I do to help students effectively interact with the new knowledge?</a:t>
              </a:r>
            </a:p>
          </p:txBody>
        </p:sp>
      </p:grpSp>
      <p:grpSp>
        <p:nvGrpSpPr>
          <p:cNvPr id="4" name="Group 3"/>
          <p:cNvGrpSpPr/>
          <p:nvPr/>
        </p:nvGrpSpPr>
        <p:grpSpPr>
          <a:xfrm>
            <a:off x="4090987" y="3381997"/>
            <a:ext cx="3910013" cy="1418603"/>
            <a:chOff x="3225963" y="1865151"/>
            <a:chExt cx="2228116" cy="919857"/>
          </a:xfrm>
        </p:grpSpPr>
        <p:sp>
          <p:nvSpPr>
            <p:cNvPr id="8" name="Rounded Rectangle 7"/>
            <p:cNvSpPr/>
            <p:nvPr/>
          </p:nvSpPr>
          <p:spPr>
            <a:xfrm>
              <a:off x="3225964" y="1865151"/>
              <a:ext cx="2228115" cy="812127"/>
            </a:xfrm>
            <a:prstGeom prst="roundRect">
              <a:avLst>
                <a:gd name="adj" fmla="val 10000"/>
              </a:avLst>
            </a:prstGeom>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9" name="Rounded Rectangle 8"/>
            <p:cNvSpPr/>
            <p:nvPr/>
          </p:nvSpPr>
          <p:spPr>
            <a:xfrm>
              <a:off x="3225963" y="1865151"/>
              <a:ext cx="2228115" cy="9198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2000" b="1" i="1" dirty="0">
                  <a:solidFill>
                    <a:prstClr val="black">
                      <a:hueOff val="0"/>
                      <a:satOff val="0"/>
                      <a:lumOff val="0"/>
                      <a:alphaOff val="0"/>
                    </a:prstClr>
                  </a:solidFill>
                  <a:latin typeface="Calibri"/>
                </a:rPr>
                <a:t>Design Question 3</a:t>
              </a:r>
              <a:r>
                <a:rPr lang="en-US" sz="2000" i="1" dirty="0">
                  <a:solidFill>
                    <a:prstClr val="black">
                      <a:hueOff val="0"/>
                      <a:satOff val="0"/>
                      <a:lumOff val="0"/>
                      <a:alphaOff val="0"/>
                    </a:prstClr>
                  </a:solidFill>
                  <a:latin typeface="Calibri"/>
                </a:rPr>
                <a:t>:</a:t>
              </a:r>
              <a:r>
                <a:rPr lang="en-US" sz="2000" dirty="0">
                  <a:solidFill>
                    <a:prstClr val="black">
                      <a:hueOff val="0"/>
                      <a:satOff val="0"/>
                      <a:lumOff val="0"/>
                      <a:alphaOff val="0"/>
                    </a:prstClr>
                  </a:solidFill>
                  <a:latin typeface="Calibri"/>
                </a:rPr>
                <a:t> </a:t>
              </a:r>
              <a:r>
                <a:rPr lang="en-US" sz="2000" dirty="0">
                  <a:solidFill>
                    <a:prstClr val="black">
                      <a:hueOff val="0"/>
                      <a:satOff val="0"/>
                      <a:lumOff val="0"/>
                      <a:alphaOff val="0"/>
                    </a:prstClr>
                  </a:solidFill>
                  <a:latin typeface="Calibri"/>
                  <a:cs typeface="Times New Roman" pitchFamily="18" charset="0"/>
                </a:rPr>
                <a:t>What will I do to help students practice and deepen their understanding of new knowledge?</a:t>
              </a:r>
            </a:p>
          </p:txBody>
        </p:sp>
      </p:grpSp>
      <p:grpSp>
        <p:nvGrpSpPr>
          <p:cNvPr id="5" name="Group 4"/>
          <p:cNvGrpSpPr/>
          <p:nvPr/>
        </p:nvGrpSpPr>
        <p:grpSpPr>
          <a:xfrm>
            <a:off x="4076006" y="4827014"/>
            <a:ext cx="3939975" cy="986591"/>
            <a:chOff x="3339169" y="3047495"/>
            <a:chExt cx="2477712" cy="986591"/>
          </a:xfrm>
        </p:grpSpPr>
        <p:sp>
          <p:nvSpPr>
            <p:cNvPr id="6" name="Rounded Rectangle 5"/>
            <p:cNvSpPr/>
            <p:nvPr/>
          </p:nvSpPr>
          <p:spPr>
            <a:xfrm>
              <a:off x="3339169" y="3047495"/>
              <a:ext cx="2477712" cy="986591"/>
            </a:xfrm>
            <a:prstGeom prst="roundRect">
              <a:avLst>
                <a:gd name="adj" fmla="val 10000"/>
              </a:avLst>
            </a:prstGeom>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7" name="Rounded Rectangle 10"/>
            <p:cNvSpPr/>
            <p:nvPr/>
          </p:nvSpPr>
          <p:spPr>
            <a:xfrm>
              <a:off x="3362955" y="3071281"/>
              <a:ext cx="2453926" cy="962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sz="2000" b="1" i="1" dirty="0">
                  <a:solidFill>
                    <a:prstClr val="black">
                      <a:hueOff val="0"/>
                      <a:satOff val="0"/>
                      <a:lumOff val="0"/>
                      <a:alphaOff val="0"/>
                    </a:prstClr>
                  </a:solidFill>
                  <a:latin typeface="Calibri"/>
                </a:rPr>
                <a:t>Design Question 4</a:t>
              </a:r>
              <a:r>
                <a:rPr lang="en-US" sz="2000" i="1" dirty="0">
                  <a:solidFill>
                    <a:prstClr val="black">
                      <a:hueOff val="0"/>
                      <a:satOff val="0"/>
                      <a:lumOff val="0"/>
                      <a:alphaOff val="0"/>
                    </a:prstClr>
                  </a:solidFill>
                  <a:latin typeface="Calibri"/>
                </a:rPr>
                <a:t>: </a:t>
              </a:r>
              <a:r>
                <a:rPr lang="en-US" sz="2000" dirty="0">
                  <a:solidFill>
                    <a:prstClr val="black">
                      <a:hueOff val="0"/>
                      <a:satOff val="0"/>
                      <a:lumOff val="0"/>
                      <a:alphaOff val="0"/>
                    </a:prstClr>
                  </a:solidFill>
                  <a:latin typeface="Calibri"/>
                  <a:cs typeface="Times New Roman" pitchFamily="18" charset="0"/>
                </a:rPr>
                <a:t>What will I do to help students generate and test hypotheses about new knowledge?</a:t>
              </a:r>
            </a:p>
          </p:txBody>
        </p:sp>
      </p:grpSp>
      <p:sp>
        <p:nvSpPr>
          <p:cNvPr id="14" name="Down Arrow 13"/>
          <p:cNvSpPr/>
          <p:nvPr/>
        </p:nvSpPr>
        <p:spPr>
          <a:xfrm>
            <a:off x="1370029" y="2438400"/>
            <a:ext cx="703807" cy="304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defTabSz="914400"/>
            <a:r>
              <a:rPr lang="en-US" dirty="0" smtClean="0">
                <a:solidFill>
                  <a:prstClr val="white"/>
                </a:solidFill>
                <a:latin typeface="Calibri"/>
              </a:rPr>
              <a:t>GRADUAL RELEASE</a:t>
            </a:r>
            <a:endParaRPr lang="en-US" dirty="0">
              <a:solidFill>
                <a:prstClr val="white"/>
              </a:solidFill>
              <a:latin typeface="Calibri"/>
            </a:endParaRPr>
          </a:p>
        </p:txBody>
      </p:sp>
      <p:sp>
        <p:nvSpPr>
          <p:cNvPr id="16" name="TextBox 15"/>
          <p:cNvSpPr txBox="1"/>
          <p:nvPr/>
        </p:nvSpPr>
        <p:spPr>
          <a:xfrm>
            <a:off x="609599" y="245667"/>
            <a:ext cx="8340166" cy="523220"/>
          </a:xfrm>
          <a:prstGeom prst="rect">
            <a:avLst/>
          </a:prstGeom>
          <a:solidFill>
            <a:schemeClr val="bg1"/>
          </a:solidFill>
        </p:spPr>
        <p:txBody>
          <a:bodyPr wrap="square" rtlCol="0">
            <a:spAutoFit/>
          </a:bodyPr>
          <a:lstStyle/>
          <a:p>
            <a:r>
              <a:rPr lang="en-US" sz="2800" dirty="0" smtClean="0"/>
              <a:t>Intentional Planning for Student Learning</a:t>
            </a:r>
            <a:endParaRPr lang="en-US" sz="2800" dirty="0"/>
          </a:p>
        </p:txBody>
      </p:sp>
      <p:graphicFrame>
        <p:nvGraphicFramePr>
          <p:cNvPr id="19" name="Table 18"/>
          <p:cNvGraphicFramePr>
            <a:graphicFrameLocks noGrp="1"/>
          </p:cNvGraphicFramePr>
          <p:nvPr>
            <p:extLst>
              <p:ext uri="{D42A27DB-BD31-4B8C-83A1-F6EECF244321}">
                <p14:modId xmlns:p14="http://schemas.microsoft.com/office/powerpoint/2010/main" val="370371800"/>
              </p:ext>
            </p:extLst>
          </p:nvPr>
        </p:nvGraphicFramePr>
        <p:xfrm>
          <a:off x="2247153" y="2174164"/>
          <a:ext cx="1422400" cy="3758880"/>
        </p:xfrm>
        <a:graphic>
          <a:graphicData uri="http://schemas.openxmlformats.org/drawingml/2006/table">
            <a:tbl>
              <a:tblPr firstRow="1" bandRow="1">
                <a:tableStyleId>{5C22544A-7EE6-4342-B048-85BDC9FD1C3A}</a:tableStyleId>
              </a:tblPr>
              <a:tblGrid>
                <a:gridCol w="1422400"/>
              </a:tblGrid>
              <a:tr h="1252960">
                <a:tc>
                  <a:txBody>
                    <a:bodyPr/>
                    <a:lstStyle/>
                    <a:p>
                      <a:pPr algn="ctr"/>
                      <a:endParaRPr lang="en-US" dirty="0" smtClean="0"/>
                    </a:p>
                    <a:p>
                      <a:pPr algn="ctr"/>
                      <a:r>
                        <a:rPr lang="en-US" dirty="0" smtClean="0"/>
                        <a:t>2.0 Content</a:t>
                      </a:r>
                      <a:endParaRPr lang="en-US" dirty="0"/>
                    </a:p>
                  </a:txBody>
                  <a:tcPr/>
                </a:tc>
              </a:tr>
              <a:tr h="1252960">
                <a:tc>
                  <a:txBody>
                    <a:bodyPr/>
                    <a:lstStyle/>
                    <a:p>
                      <a:endParaRPr lang="en-US" dirty="0" smtClean="0"/>
                    </a:p>
                    <a:p>
                      <a:r>
                        <a:rPr lang="en-US" dirty="0" smtClean="0"/>
                        <a:t>3.0 Content</a:t>
                      </a:r>
                      <a:endParaRPr lang="en-US" dirty="0"/>
                    </a:p>
                  </a:txBody>
                  <a:tcPr/>
                </a:tc>
              </a:tr>
              <a:tr h="1252960">
                <a:tc>
                  <a:txBody>
                    <a:bodyPr/>
                    <a:lstStyle/>
                    <a:p>
                      <a:endParaRPr lang="en-US" dirty="0" smtClean="0"/>
                    </a:p>
                    <a:p>
                      <a:r>
                        <a:rPr lang="en-US" dirty="0" smtClean="0"/>
                        <a:t>4.0 Content</a:t>
                      </a:r>
                      <a:endParaRPr lang="en-US" dirty="0"/>
                    </a:p>
                  </a:txBody>
                  <a:tcPr/>
                </a:tc>
              </a:tr>
            </a:tbl>
          </a:graphicData>
        </a:graphic>
      </p:graphicFrame>
      <p:sp>
        <p:nvSpPr>
          <p:cNvPr id="20" name="TextBox 19"/>
          <p:cNvSpPr txBox="1"/>
          <p:nvPr/>
        </p:nvSpPr>
        <p:spPr>
          <a:xfrm>
            <a:off x="2283012" y="1373362"/>
            <a:ext cx="991790" cy="646331"/>
          </a:xfrm>
          <a:prstGeom prst="rect">
            <a:avLst/>
          </a:prstGeom>
          <a:noFill/>
        </p:spPr>
        <p:txBody>
          <a:bodyPr wrap="none" rtlCol="0">
            <a:spAutoFit/>
          </a:bodyPr>
          <a:lstStyle/>
          <a:p>
            <a:r>
              <a:rPr lang="en-US" dirty="0" smtClean="0"/>
              <a:t>Learning </a:t>
            </a:r>
          </a:p>
          <a:p>
            <a:r>
              <a:rPr lang="en-US" dirty="0" smtClean="0"/>
              <a:t>Scale</a:t>
            </a:r>
            <a:endParaRPr lang="en-US" dirty="0"/>
          </a:p>
        </p:txBody>
      </p:sp>
    </p:spTree>
    <p:extLst>
      <p:ext uri="{BB962C8B-B14F-4D97-AF65-F5344CB8AC3E}">
        <p14:creationId xmlns:p14="http://schemas.microsoft.com/office/powerpoint/2010/main" val="46295869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5029200" cy="944562"/>
          </a:xfrm>
        </p:spPr>
        <p:txBody>
          <a:bodyPr>
            <a:noAutofit/>
          </a:bodyPr>
          <a:lstStyle/>
          <a:p>
            <a:r>
              <a:rPr lang="en-US" dirty="0" smtClean="0"/>
              <a:t>For Each Chunk of Critical Information</a:t>
            </a:r>
            <a:endParaRPr lang="en-US" dirty="0"/>
          </a:p>
        </p:txBody>
      </p:sp>
      <p:graphicFrame>
        <p:nvGraphicFramePr>
          <p:cNvPr id="6" name="Diagram 5"/>
          <p:cNvGraphicFramePr/>
          <p:nvPr>
            <p:extLst>
              <p:ext uri="{D42A27DB-BD31-4B8C-83A1-F6EECF244321}">
                <p14:modId xmlns:p14="http://schemas.microsoft.com/office/powerpoint/2010/main" val="185706320"/>
              </p:ext>
            </p:extLst>
          </p:nvPr>
        </p:nvGraphicFramePr>
        <p:xfrm>
          <a:off x="971176" y="1643529"/>
          <a:ext cx="7201648" cy="4527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907144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50838"/>
            <a:ext cx="5791200" cy="1173162"/>
          </a:xfrm>
        </p:spPr>
        <p:txBody>
          <a:bodyPr>
            <a:normAutofit fontScale="90000"/>
          </a:bodyPr>
          <a:lstStyle/>
          <a:p>
            <a:r>
              <a:rPr lang="en-US" dirty="0" smtClean="0"/>
              <a:t>Elaborate:  </a:t>
            </a:r>
            <a:br>
              <a:rPr lang="en-US" dirty="0" smtClean="0"/>
            </a:br>
            <a:r>
              <a:rPr lang="en-US" dirty="0" smtClean="0"/>
              <a:t>Design Question 3 and</a:t>
            </a:r>
            <a:br>
              <a:rPr lang="en-US" dirty="0" smtClean="0"/>
            </a:br>
            <a:r>
              <a:rPr lang="en-US" dirty="0" smtClean="0"/>
              <a:t>Common Core State Standards</a:t>
            </a:r>
            <a:endParaRPr lang="en-US" dirty="0"/>
          </a:p>
        </p:txBody>
      </p:sp>
      <p:graphicFrame>
        <p:nvGraphicFramePr>
          <p:cNvPr id="5" name="Content Placeholder 4"/>
          <p:cNvGraphicFramePr>
            <a:graphicFrameLocks noGrp="1"/>
          </p:cNvGraphicFramePr>
          <p:nvPr>
            <p:ph sz="half" idx="13"/>
            <p:extLst>
              <p:ext uri="{D42A27DB-BD31-4B8C-83A1-F6EECF244321}">
                <p14:modId xmlns:p14="http://schemas.microsoft.com/office/powerpoint/2010/main" val="2226876256"/>
              </p:ext>
            </p:extLst>
          </p:nvPr>
        </p:nvGraphicFramePr>
        <p:xfrm>
          <a:off x="2895600" y="1676400"/>
          <a:ext cx="7010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a:spLocks noGrp="1"/>
          </p:cNvSpPr>
          <p:nvPr>
            <p:ph sz="half" idx="1"/>
          </p:nvPr>
        </p:nvSpPr>
        <p:spPr>
          <a:xfrm>
            <a:off x="1066800" y="2133600"/>
            <a:ext cx="2209800" cy="3352800"/>
          </a:xfrm>
        </p:spPr>
        <p:style>
          <a:lnRef idx="3">
            <a:schemeClr val="lt1"/>
          </a:lnRef>
          <a:fillRef idx="1">
            <a:schemeClr val="accent4"/>
          </a:fillRef>
          <a:effectRef idx="1">
            <a:schemeClr val="accent4"/>
          </a:effectRef>
          <a:fontRef idx="minor">
            <a:schemeClr val="lt1"/>
          </a:fontRef>
        </p:style>
        <p:txBody>
          <a:bodyPr>
            <a:normAutofit/>
          </a:bodyPr>
          <a:lstStyle/>
          <a:p>
            <a:pPr marL="0" indent="0">
              <a:buNone/>
            </a:pPr>
            <a:r>
              <a:rPr lang="en-US" dirty="0"/>
              <a:t>How is Design Question </a:t>
            </a:r>
            <a:r>
              <a:rPr lang="en-US" dirty="0" smtClean="0"/>
              <a:t>3 </a:t>
            </a:r>
            <a:r>
              <a:rPr lang="en-US" dirty="0"/>
              <a:t>critical for success in a standards-based system? </a:t>
            </a:r>
            <a:endParaRPr lang="en-US" dirty="0" smtClean="0"/>
          </a:p>
        </p:txBody>
      </p:sp>
    </p:spTree>
    <p:extLst>
      <p:ext uri="{BB962C8B-B14F-4D97-AF65-F5344CB8AC3E}">
        <p14:creationId xmlns:p14="http://schemas.microsoft.com/office/powerpoint/2010/main" val="269243502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Review of Day 1 Content</a:t>
            </a:r>
            <a:endParaRPr lang="en-US" dirty="0"/>
          </a:p>
        </p:txBody>
      </p:sp>
      <p:sp>
        <p:nvSpPr>
          <p:cNvPr id="8" name="Subtitle 7"/>
          <p:cNvSpPr>
            <a:spLocks noGrp="1"/>
          </p:cNvSpPr>
          <p:nvPr>
            <p:ph type="subTitle" idx="1"/>
          </p:nvPr>
        </p:nvSpPr>
        <p:spPr/>
        <p:txBody>
          <a:bodyPr/>
          <a:lstStyle/>
          <a:p>
            <a:endParaRPr lang="en-US" dirty="0"/>
          </a:p>
        </p:txBody>
      </p:sp>
      <p:sp>
        <p:nvSpPr>
          <p:cNvPr id="9" name="Rectangle 8"/>
          <p:cNvSpPr/>
          <p:nvPr/>
        </p:nvSpPr>
        <p:spPr>
          <a:xfrm>
            <a:off x="6365587" y="6105175"/>
            <a:ext cx="2793714" cy="731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DQ #3: Review Content</a:t>
            </a:r>
            <a:endParaRPr lang="en-US" dirty="0"/>
          </a:p>
        </p:txBody>
      </p:sp>
    </p:spTree>
    <p:extLst>
      <p:ext uri="{BB962C8B-B14F-4D97-AF65-F5344CB8AC3E}">
        <p14:creationId xmlns:p14="http://schemas.microsoft.com/office/powerpoint/2010/main" val="285915095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922101"/>
            <a:ext cx="7772400" cy="922673"/>
          </a:xfrm>
        </p:spPr>
        <p:txBody>
          <a:bodyPr>
            <a:normAutofit fontScale="90000"/>
          </a:bodyPr>
          <a:lstStyle/>
          <a:p>
            <a:r>
              <a:rPr lang="en-US" sz="4000" dirty="0" smtClean="0"/>
              <a:t>PLC Questions 4 and 5</a:t>
            </a:r>
            <a:r>
              <a:rPr lang="en-US" dirty="0" smtClean="0"/>
              <a:t>:</a:t>
            </a:r>
            <a:br>
              <a:rPr lang="en-US" dirty="0" smtClean="0"/>
            </a:br>
            <a:endParaRPr lang="en-US" dirty="0"/>
          </a:p>
        </p:txBody>
      </p:sp>
      <p:sp>
        <p:nvSpPr>
          <p:cNvPr id="9" name="Text Placeholder 8"/>
          <p:cNvSpPr>
            <a:spLocks noGrp="1"/>
          </p:cNvSpPr>
          <p:nvPr>
            <p:ph type="subTitle" idx="1"/>
          </p:nvPr>
        </p:nvSpPr>
        <p:spPr>
          <a:xfrm>
            <a:off x="336613" y="1696197"/>
            <a:ext cx="8507114" cy="1752600"/>
          </a:xfrm>
        </p:spPr>
        <p:txBody>
          <a:bodyPr>
            <a:noAutofit/>
          </a:bodyPr>
          <a:lstStyle/>
          <a:p>
            <a:pPr algn="l"/>
            <a:r>
              <a:rPr lang="en-US" sz="3200" dirty="0" smtClean="0"/>
              <a:t>What will we do if/when some students do not learn?</a:t>
            </a:r>
          </a:p>
          <a:p>
            <a:pPr algn="l"/>
            <a:r>
              <a:rPr lang="en-US" sz="3200" dirty="0" smtClean="0"/>
              <a:t>What will we do if/when some students have already learned?</a:t>
            </a:r>
            <a:endParaRPr lang="en-US" sz="3200" dirty="0"/>
          </a:p>
        </p:txBody>
      </p:sp>
    </p:spTree>
    <p:extLst>
      <p:ext uri="{BB962C8B-B14F-4D97-AF65-F5344CB8AC3E}">
        <p14:creationId xmlns:p14="http://schemas.microsoft.com/office/powerpoint/2010/main" val="279474578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Anticipating At-risk Students</a:t>
            </a:r>
            <a:br>
              <a:rPr lang="en-US" dirty="0" smtClean="0"/>
            </a:br>
            <a:r>
              <a:rPr lang="en-US" dirty="0" smtClean="0"/>
              <a:t>Differentiation and Problem-Solving</a:t>
            </a:r>
            <a:endParaRPr lang="en-US" dirty="0"/>
          </a:p>
        </p:txBody>
      </p:sp>
      <p:sp>
        <p:nvSpPr>
          <p:cNvPr id="3" name="Content Placeholder 2"/>
          <p:cNvSpPr>
            <a:spLocks noGrp="1"/>
          </p:cNvSpPr>
          <p:nvPr>
            <p:ph sz="quarter" idx="13"/>
          </p:nvPr>
        </p:nvSpPr>
        <p:spPr>
          <a:xfrm>
            <a:off x="457200" y="1839256"/>
            <a:ext cx="3205519" cy="3121211"/>
          </a:xfrm>
        </p:spPr>
        <p:txBody>
          <a:bodyPr>
            <a:normAutofit/>
          </a:bodyPr>
          <a:lstStyle/>
          <a:p>
            <a:pPr marL="342900" indent="-342900">
              <a:buFont typeface="Arial"/>
              <a:buChar char="•"/>
            </a:pPr>
            <a:r>
              <a:rPr lang="en-US" dirty="0" smtClean="0"/>
              <a:t>Problem Identification</a:t>
            </a:r>
          </a:p>
          <a:p>
            <a:pPr marL="342900" indent="-342900">
              <a:buFont typeface="Arial"/>
              <a:buChar char="•"/>
            </a:pPr>
            <a:r>
              <a:rPr lang="en-US" dirty="0" smtClean="0"/>
              <a:t>Problem Analysis</a:t>
            </a:r>
          </a:p>
          <a:p>
            <a:pPr marL="342900" indent="-342900">
              <a:buFont typeface="Arial"/>
              <a:buChar char="•"/>
            </a:pPr>
            <a:r>
              <a:rPr lang="en-US" dirty="0" smtClean="0"/>
              <a:t>Instructional Development</a:t>
            </a:r>
          </a:p>
          <a:p>
            <a:pPr marL="342900" indent="-342900">
              <a:buFont typeface="Arial"/>
              <a:buChar char="•"/>
            </a:pPr>
            <a:r>
              <a:rPr lang="en-US" dirty="0" smtClean="0"/>
              <a:t>Response to Instruction</a:t>
            </a:r>
            <a:endParaRPr lang="en-US" dirty="0"/>
          </a:p>
        </p:txBody>
      </p:sp>
      <p:pic>
        <p:nvPicPr>
          <p:cNvPr id="5" name="Picture 4"/>
          <p:cNvPicPr>
            <a:picLocks noChangeAspect="1"/>
          </p:cNvPicPr>
          <p:nvPr/>
        </p:nvPicPr>
        <p:blipFill>
          <a:blip r:embed="rId2"/>
          <a:stretch>
            <a:fillRect/>
          </a:stretch>
        </p:blipFill>
        <p:spPr>
          <a:xfrm>
            <a:off x="3662719" y="1600201"/>
            <a:ext cx="5460752" cy="4152152"/>
          </a:xfrm>
          <a:prstGeom prst="rect">
            <a:avLst/>
          </a:prstGeom>
        </p:spPr>
      </p:pic>
    </p:spTree>
    <p:extLst>
      <p:ext uri="{BB962C8B-B14F-4D97-AF65-F5344CB8AC3E}">
        <p14:creationId xmlns:p14="http://schemas.microsoft.com/office/powerpoint/2010/main" val="46807576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260454" y="1546536"/>
            <a:ext cx="4038600" cy="5069762"/>
          </a:xfrm>
        </p:spPr>
        <p:txBody>
          <a:bodyPr>
            <a:normAutofit lnSpcReduction="10000"/>
          </a:bodyPr>
          <a:lstStyle/>
          <a:p>
            <a:pPr>
              <a:buNone/>
            </a:pPr>
            <a:r>
              <a:rPr lang="en-US" sz="2400" dirty="0" smtClean="0"/>
              <a:t>Revisit your Facilitator</a:t>
            </a:r>
          </a:p>
          <a:p>
            <a:pPr>
              <a:buNone/>
            </a:pPr>
            <a:r>
              <a:rPr lang="en-US" sz="2400" dirty="0" smtClean="0"/>
              <a:t>Proficiency scale</a:t>
            </a:r>
          </a:p>
          <a:p>
            <a:pPr marL="914400" lvl="1" indent="-457200">
              <a:buFont typeface="+mj-lt"/>
              <a:buAutoNum type="arabicPeriod"/>
            </a:pPr>
            <a:r>
              <a:rPr lang="en-US" sz="2400" dirty="0" smtClean="0"/>
              <a:t>Update your rating (as needed)</a:t>
            </a:r>
          </a:p>
          <a:p>
            <a:pPr marL="914400" lvl="1" indent="-457200">
              <a:buFont typeface="+mj-lt"/>
              <a:buAutoNum type="arabicPeriod"/>
            </a:pPr>
            <a:r>
              <a:rPr lang="en-US" sz="2400" dirty="0" smtClean="0"/>
              <a:t>Develop a </a:t>
            </a:r>
            <a:r>
              <a:rPr lang="en-US" sz="2400" b="1" i="1" dirty="0" smtClean="0"/>
              <a:t>realistic </a:t>
            </a:r>
            <a:r>
              <a:rPr lang="en-US" sz="2400" dirty="0" smtClean="0"/>
              <a:t>but </a:t>
            </a:r>
            <a:r>
              <a:rPr lang="en-US" sz="2400" b="1" i="1" dirty="0" smtClean="0"/>
              <a:t>ambitious goal </a:t>
            </a:r>
            <a:r>
              <a:rPr lang="en-US" sz="2400" dirty="0" smtClean="0"/>
              <a:t>to move up at least 1 level on the scale. (e.g., </a:t>
            </a:r>
            <a:r>
              <a:rPr lang="en-US" sz="2400" i="1" dirty="0" smtClean="0"/>
              <a:t>I will move from level 2 to level 3 by October 2013).</a:t>
            </a:r>
            <a:endParaRPr lang="en-US" sz="2400" dirty="0" smtClean="0"/>
          </a:p>
          <a:p>
            <a:pPr marL="914400" lvl="1" indent="-457200">
              <a:buFont typeface="+mj-lt"/>
              <a:buAutoNum type="arabicPeriod"/>
            </a:pPr>
            <a:r>
              <a:rPr lang="en-US" sz="2400" dirty="0" smtClean="0"/>
              <a:t>Discuss your rating and goals with your processing partner</a:t>
            </a:r>
          </a:p>
          <a:p>
            <a:endParaRPr lang="en-US" dirty="0"/>
          </a:p>
        </p:txBody>
      </p:sp>
      <p:sp>
        <p:nvSpPr>
          <p:cNvPr id="8" name="Content Placeholder 7"/>
          <p:cNvSpPr>
            <a:spLocks noGrp="1"/>
          </p:cNvSpPr>
          <p:nvPr>
            <p:ph sz="half" idx="2"/>
          </p:nvPr>
        </p:nvSpPr>
        <p:spPr/>
        <p:txBody>
          <a:bodyPr>
            <a:normAutofit/>
          </a:bodyPr>
          <a:lstStyle/>
          <a:p>
            <a:endParaRPr lang="en-US"/>
          </a:p>
        </p:txBody>
      </p:sp>
      <p:sp>
        <p:nvSpPr>
          <p:cNvPr id="6" name="Title 5"/>
          <p:cNvSpPr>
            <a:spLocks noGrp="1"/>
          </p:cNvSpPr>
          <p:nvPr>
            <p:ph type="title"/>
          </p:nvPr>
        </p:nvSpPr>
        <p:spPr>
          <a:xfrm>
            <a:off x="457200" y="149422"/>
            <a:ext cx="8229600" cy="1143000"/>
          </a:xfrm>
        </p:spPr>
        <p:txBody>
          <a:bodyPr>
            <a:noAutofit/>
          </a:bodyPr>
          <a:lstStyle/>
          <a:p>
            <a:r>
              <a:rPr lang="en-US" dirty="0" smtClean="0"/>
              <a:t>Facilitator Proficiency Scale </a:t>
            </a:r>
            <a:br>
              <a:rPr lang="en-US" dirty="0" smtClean="0"/>
            </a:br>
            <a:r>
              <a:rPr lang="en-US" dirty="0" smtClean="0"/>
              <a:t>Post Rating</a:t>
            </a:r>
            <a:endParaRPr lang="en-US" dirty="0"/>
          </a:p>
        </p:txBody>
      </p:sp>
      <p:pic>
        <p:nvPicPr>
          <p:cNvPr id="5" name="Picture 4"/>
          <p:cNvPicPr>
            <a:picLocks noChangeAspect="1"/>
          </p:cNvPicPr>
          <p:nvPr/>
        </p:nvPicPr>
        <p:blipFill>
          <a:blip r:embed="rId3"/>
          <a:stretch>
            <a:fillRect/>
          </a:stretch>
        </p:blipFill>
        <p:spPr>
          <a:xfrm>
            <a:off x="4670087" y="1471302"/>
            <a:ext cx="4124029" cy="5144996"/>
          </a:xfrm>
          <a:prstGeom prst="rect">
            <a:avLst/>
          </a:prstGeom>
          <a:ln>
            <a:solidFill>
              <a:schemeClr val="tx1"/>
            </a:solidFill>
          </a:ln>
        </p:spPr>
      </p:pic>
      <p:sp>
        <p:nvSpPr>
          <p:cNvPr id="9" name="Right Arrow 8"/>
          <p:cNvSpPr/>
          <p:nvPr/>
        </p:nvSpPr>
        <p:spPr>
          <a:xfrm rot="1109986">
            <a:off x="3577117" y="1949850"/>
            <a:ext cx="900797" cy="3935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47478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75020"/>
            <a:ext cx="7772400" cy="933451"/>
          </a:xfrm>
        </p:spPr>
        <p:txBody>
          <a:bodyPr>
            <a:normAutofit/>
          </a:bodyPr>
          <a:lstStyle/>
          <a:p>
            <a:r>
              <a:rPr lang="en-US" sz="3600" dirty="0" smtClean="0"/>
              <a:t>Professional Learning Communities</a:t>
            </a:r>
            <a:endParaRPr lang="en-US" sz="3600" dirty="0"/>
          </a:p>
        </p:txBody>
      </p:sp>
      <p:sp>
        <p:nvSpPr>
          <p:cNvPr id="3" name="Subtitle 2"/>
          <p:cNvSpPr>
            <a:spLocks noGrp="1"/>
          </p:cNvSpPr>
          <p:nvPr>
            <p:ph type="subTitle" idx="1"/>
          </p:nvPr>
        </p:nvSpPr>
        <p:spPr/>
        <p:txBody>
          <a:bodyPr/>
          <a:lstStyle/>
          <a:p>
            <a:r>
              <a:rPr lang="en-US" sz="3200" dirty="0" smtClean="0"/>
              <a:t>Prioritizing Work</a:t>
            </a:r>
          </a:p>
          <a:p>
            <a:endParaRPr lang="en-US" dirty="0"/>
          </a:p>
        </p:txBody>
      </p:sp>
    </p:spTree>
    <p:extLst>
      <p:ext uri="{BB962C8B-B14F-4D97-AF65-F5344CB8AC3E}">
        <p14:creationId xmlns:p14="http://schemas.microsoft.com/office/powerpoint/2010/main" val="162732803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62"/>
            <a:ext cx="8686800" cy="1143000"/>
          </a:xfrm>
        </p:spPr>
        <p:txBody>
          <a:bodyPr>
            <a:normAutofit fontScale="90000"/>
          </a:bodyPr>
          <a:lstStyle/>
          <a:p>
            <a:r>
              <a:rPr lang="en-US" dirty="0" smtClean="0"/>
              <a:t>Potential Collaborative </a:t>
            </a:r>
            <a:br>
              <a:rPr lang="en-US" dirty="0" smtClean="0"/>
            </a:br>
            <a:r>
              <a:rPr lang="en-US" dirty="0" smtClean="0"/>
              <a:t>Planning Topics</a:t>
            </a:r>
            <a:endParaRPr lang="en-US" dirty="0"/>
          </a:p>
        </p:txBody>
      </p:sp>
      <p:sp>
        <p:nvSpPr>
          <p:cNvPr id="3" name="Content Placeholder 2"/>
          <p:cNvSpPr>
            <a:spLocks noGrp="1"/>
          </p:cNvSpPr>
          <p:nvPr>
            <p:ph idx="1"/>
          </p:nvPr>
        </p:nvSpPr>
        <p:spPr>
          <a:xfrm>
            <a:off x="170373" y="1600200"/>
            <a:ext cx="8797446" cy="5044819"/>
          </a:xfrm>
        </p:spPr>
        <p:txBody>
          <a:bodyPr>
            <a:normAutofit fontScale="85000" lnSpcReduction="20000"/>
          </a:bodyPr>
          <a:lstStyle/>
          <a:p>
            <a:r>
              <a:rPr lang="en-US" dirty="0" smtClean="0"/>
              <a:t>Step 0</a:t>
            </a:r>
          </a:p>
          <a:p>
            <a:pPr lvl="1"/>
            <a:r>
              <a:rPr lang="en-US" dirty="0" smtClean="0"/>
              <a:t>Common Assessments</a:t>
            </a:r>
          </a:p>
          <a:p>
            <a:pPr lvl="1"/>
            <a:r>
              <a:rPr lang="en-US" dirty="0" smtClean="0"/>
              <a:t>Norms/Roles</a:t>
            </a:r>
          </a:p>
          <a:p>
            <a:pPr lvl="1"/>
            <a:r>
              <a:rPr lang="en-US" dirty="0" smtClean="0"/>
              <a:t>Vision for Work Together</a:t>
            </a:r>
          </a:p>
          <a:p>
            <a:r>
              <a:rPr lang="en-US" dirty="0" smtClean="0"/>
              <a:t>Content Areas</a:t>
            </a:r>
          </a:p>
          <a:p>
            <a:pPr lvl="1"/>
            <a:r>
              <a:rPr lang="en-US" dirty="0" smtClean="0"/>
              <a:t>Department/ content areas</a:t>
            </a:r>
          </a:p>
          <a:p>
            <a:r>
              <a:rPr lang="en-US" dirty="0" smtClean="0"/>
              <a:t>Common Core Implementation</a:t>
            </a:r>
          </a:p>
          <a:p>
            <a:pPr lvl="1"/>
            <a:r>
              <a:rPr lang="en-US" dirty="0" smtClean="0"/>
              <a:t>Alignment of teaching, assessments, curriculum and standards</a:t>
            </a:r>
          </a:p>
          <a:p>
            <a:r>
              <a:rPr lang="en-US" dirty="0" smtClean="0"/>
              <a:t>At-Risk Students </a:t>
            </a:r>
          </a:p>
          <a:p>
            <a:pPr lvl="1"/>
            <a:r>
              <a:rPr lang="en-US" dirty="0" smtClean="0"/>
              <a:t>Tier II and Tier III</a:t>
            </a:r>
          </a:p>
          <a:p>
            <a:r>
              <a:rPr lang="en-US" dirty="0" smtClean="0"/>
              <a:t>Best Practices for Instruction</a:t>
            </a:r>
          </a:p>
          <a:p>
            <a:pPr lvl="1"/>
            <a:r>
              <a:rPr lang="en-US" dirty="0" err="1" smtClean="0"/>
              <a:t>Marzano’s</a:t>
            </a:r>
            <a:r>
              <a:rPr lang="en-US" dirty="0" smtClean="0"/>
              <a:t> Elements</a:t>
            </a:r>
          </a:p>
          <a:p>
            <a:pPr marL="0" indent="0">
              <a:buNone/>
            </a:pPr>
            <a:endParaRPr lang="en-US" dirty="0" smtClean="0"/>
          </a:p>
          <a:p>
            <a:endParaRPr lang="en-US" dirty="0"/>
          </a:p>
        </p:txBody>
      </p:sp>
      <p:sp>
        <p:nvSpPr>
          <p:cNvPr id="4" name="TextBox 3"/>
          <p:cNvSpPr txBox="1"/>
          <p:nvPr/>
        </p:nvSpPr>
        <p:spPr>
          <a:xfrm>
            <a:off x="4509999" y="1600200"/>
            <a:ext cx="4634001" cy="1938992"/>
          </a:xfrm>
          <a:prstGeom prst="rect">
            <a:avLst/>
          </a:prstGeom>
          <a:noFill/>
        </p:spPr>
        <p:txBody>
          <a:bodyPr wrap="none" rtlCol="0">
            <a:spAutoFit/>
          </a:bodyPr>
          <a:lstStyle/>
          <a:p>
            <a:r>
              <a:rPr lang="en-US" sz="4000" dirty="0" smtClean="0"/>
              <a:t>You can’t do it all!</a:t>
            </a:r>
          </a:p>
          <a:p>
            <a:r>
              <a:rPr lang="en-US" sz="4000" dirty="0" smtClean="0"/>
              <a:t>But you can </a:t>
            </a:r>
            <a:r>
              <a:rPr lang="en-US" sz="4000" u="sng" dirty="0" smtClean="0"/>
              <a:t>prioritize</a:t>
            </a:r>
          </a:p>
          <a:p>
            <a:r>
              <a:rPr lang="en-US" sz="4000" dirty="0" smtClean="0"/>
              <a:t>and </a:t>
            </a:r>
            <a:r>
              <a:rPr lang="en-US" sz="4000" u="sng" dirty="0" smtClean="0"/>
              <a:t>integrate</a:t>
            </a:r>
            <a:r>
              <a:rPr lang="en-US" sz="4000" dirty="0" smtClean="0"/>
              <a:t>!</a:t>
            </a:r>
            <a:endParaRPr lang="en-US" sz="4000" dirty="0"/>
          </a:p>
        </p:txBody>
      </p:sp>
    </p:spTree>
    <p:extLst>
      <p:ext uri="{BB962C8B-B14F-4D97-AF65-F5344CB8AC3E}">
        <p14:creationId xmlns:p14="http://schemas.microsoft.com/office/powerpoint/2010/main" val="168428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12" y="108592"/>
            <a:ext cx="8229600" cy="1143000"/>
          </a:xfrm>
        </p:spPr>
        <p:txBody>
          <a:bodyPr>
            <a:normAutofit fontScale="90000"/>
          </a:bodyPr>
          <a:lstStyle/>
          <a:p>
            <a:r>
              <a:rPr lang="en-US" dirty="0" smtClean="0"/>
              <a:t>Guiding Questions for Prioritizing PLC Work</a:t>
            </a:r>
            <a:endParaRPr lang="en-US" dirty="0"/>
          </a:p>
        </p:txBody>
      </p:sp>
      <p:sp>
        <p:nvSpPr>
          <p:cNvPr id="3" name="Content Placeholder 2"/>
          <p:cNvSpPr>
            <a:spLocks noGrp="1"/>
          </p:cNvSpPr>
          <p:nvPr>
            <p:ph sz="quarter" idx="13"/>
          </p:nvPr>
        </p:nvSpPr>
        <p:spPr/>
        <p:txBody>
          <a:bodyPr>
            <a:normAutofit/>
          </a:bodyPr>
          <a:lstStyle/>
          <a:p>
            <a:pPr marL="0" indent="0">
              <a:buNone/>
            </a:pPr>
            <a:r>
              <a:rPr lang="en-US" sz="3200" dirty="0" smtClean="0"/>
              <a:t>Are we going to spend the bulk of our time backwards planning for learning? </a:t>
            </a:r>
          </a:p>
          <a:p>
            <a:pPr marL="0" indent="0">
              <a:buNone/>
            </a:pPr>
            <a:endParaRPr lang="en-US" sz="3200" dirty="0" smtClean="0"/>
          </a:p>
          <a:p>
            <a:pPr marL="0" indent="0">
              <a:buNone/>
            </a:pPr>
            <a:r>
              <a:rPr lang="en-US" sz="3200" dirty="0" smtClean="0"/>
              <a:t>Are we going to spend the bulk of our time discussing how to respond when students do or do not learn? </a:t>
            </a:r>
          </a:p>
          <a:p>
            <a:pPr marL="0" indent="0" algn="ctr">
              <a:buNone/>
            </a:pPr>
            <a:r>
              <a:rPr lang="en-US" sz="3200" u="sng" dirty="0" smtClean="0">
                <a:solidFill>
                  <a:schemeClr val="tx1"/>
                </a:solidFill>
              </a:rPr>
              <a:t>Or a Combination of Both?</a:t>
            </a:r>
          </a:p>
          <a:p>
            <a:pPr marL="0" indent="0">
              <a:buNone/>
            </a:pPr>
            <a:endParaRPr lang="en-US" sz="3200" dirty="0" smtClean="0"/>
          </a:p>
          <a:p>
            <a:pPr marL="0" indent="0">
              <a:buNone/>
            </a:pPr>
            <a:endParaRPr lang="en-US" sz="3200" dirty="0" smtClean="0"/>
          </a:p>
        </p:txBody>
      </p:sp>
    </p:spTree>
    <p:extLst>
      <p:ext uri="{BB962C8B-B14F-4D97-AF65-F5344CB8AC3E}">
        <p14:creationId xmlns:p14="http://schemas.microsoft.com/office/powerpoint/2010/main" val="140233778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84"/>
            <a:ext cx="8229600" cy="1143000"/>
          </a:xfrm>
        </p:spPr>
        <p:txBody>
          <a:bodyPr>
            <a:normAutofit fontScale="90000"/>
          </a:bodyPr>
          <a:lstStyle/>
          <a:p>
            <a:r>
              <a:rPr lang="en-US" dirty="0" smtClean="0"/>
              <a:t>Suggestions for Prioritizing PLC Work </a:t>
            </a:r>
            <a:endParaRPr lang="en-US" dirty="0"/>
          </a:p>
        </p:txBody>
      </p:sp>
      <p:sp>
        <p:nvSpPr>
          <p:cNvPr id="3" name="Content Placeholder 2"/>
          <p:cNvSpPr>
            <a:spLocks noGrp="1"/>
          </p:cNvSpPr>
          <p:nvPr>
            <p:ph sz="quarter" idx="13"/>
          </p:nvPr>
        </p:nvSpPr>
        <p:spPr/>
        <p:txBody>
          <a:bodyPr>
            <a:normAutofit/>
          </a:bodyPr>
          <a:lstStyle/>
          <a:p>
            <a:pPr marL="0" indent="0" algn="ctr">
              <a:buNone/>
            </a:pPr>
            <a:r>
              <a:rPr lang="en-US" u="sng" dirty="0" smtClean="0"/>
              <a:t>If you are spending the bulk of your time backwards planning for learning</a:t>
            </a:r>
          </a:p>
          <a:p>
            <a:pPr marL="342900" indent="-342900">
              <a:buFont typeface="Arial"/>
              <a:buChar char="•"/>
            </a:pPr>
            <a:r>
              <a:rPr lang="en-US" dirty="0" smtClean="0"/>
              <a:t>Prioritize one upcoming chunk of content (Unit/Chapter/Lesson)</a:t>
            </a:r>
          </a:p>
          <a:p>
            <a:pPr marL="342900" indent="-342900">
              <a:buFont typeface="Arial"/>
              <a:buChar char="•"/>
            </a:pPr>
            <a:r>
              <a:rPr lang="en-US" dirty="0" smtClean="0"/>
              <a:t>When discussing student learning, make sure you include CCSS.</a:t>
            </a:r>
          </a:p>
          <a:p>
            <a:pPr marL="342900" indent="-342900">
              <a:buFont typeface="Arial"/>
              <a:buChar char="•"/>
            </a:pPr>
            <a:r>
              <a:rPr lang="en-US" dirty="0" smtClean="0"/>
              <a:t>Prioritize a few instructional practices that you want to integrate into your lesson plans (Use your school’s focus areas)</a:t>
            </a:r>
          </a:p>
          <a:p>
            <a:pPr marL="342900" indent="-342900">
              <a:buFont typeface="Arial"/>
              <a:buChar char="•"/>
            </a:pPr>
            <a:r>
              <a:rPr lang="en-US" dirty="0" smtClean="0"/>
              <a:t>Complete Collaborative Planning Steps</a:t>
            </a:r>
          </a:p>
          <a:p>
            <a:pPr marL="0" indent="0">
              <a:buNone/>
            </a:pPr>
            <a:endParaRPr lang="en-US" dirty="0"/>
          </a:p>
        </p:txBody>
      </p:sp>
    </p:spTree>
    <p:extLst>
      <p:ext uri="{BB962C8B-B14F-4D97-AF65-F5344CB8AC3E}">
        <p14:creationId xmlns:p14="http://schemas.microsoft.com/office/powerpoint/2010/main" val="79878142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975"/>
            <a:ext cx="8229600" cy="1143000"/>
          </a:xfrm>
        </p:spPr>
        <p:txBody>
          <a:bodyPr>
            <a:normAutofit/>
          </a:bodyPr>
          <a:lstStyle/>
          <a:p>
            <a:r>
              <a:rPr lang="en-US" sz="3200" dirty="0" smtClean="0"/>
              <a:t>Prioritizing PLC Collaborative Planning  Work –Example</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4844199"/>
              </p:ext>
            </p:extLst>
          </p:nvPr>
        </p:nvGraphicFramePr>
        <p:xfrm>
          <a:off x="0" y="1048148"/>
          <a:ext cx="9144000" cy="5483305"/>
        </p:xfrm>
        <a:graphic>
          <a:graphicData uri="http://schemas.openxmlformats.org/drawingml/2006/table">
            <a:tbl>
              <a:tblPr firstRow="1" bandRow="1">
                <a:tableStyleId>{FABFCF23-3B69-468F-B69F-88F6DE6A72F2}</a:tableStyleId>
              </a:tblPr>
              <a:tblGrid>
                <a:gridCol w="2193876"/>
                <a:gridCol w="6950124"/>
              </a:tblGrid>
              <a:tr h="381948">
                <a:tc>
                  <a:txBody>
                    <a:bodyPr/>
                    <a:lstStyle/>
                    <a:p>
                      <a:r>
                        <a:rPr lang="en-US" dirty="0" smtClean="0"/>
                        <a:t>Meeting</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Activities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941789">
                <a:tc>
                  <a:txBody>
                    <a:bodyPr/>
                    <a:lstStyle/>
                    <a:p>
                      <a:r>
                        <a:rPr lang="en-US" dirty="0" smtClean="0"/>
                        <a:t>Starting Up/Refining Focus</a:t>
                      </a:r>
                    </a:p>
                    <a:p>
                      <a:r>
                        <a:rPr lang="en-US" dirty="0" smtClean="0"/>
                        <a:t>1-2 </a:t>
                      </a:r>
                      <a:r>
                        <a:rPr lang="en-US" baseline="0" dirty="0" smtClean="0"/>
                        <a:t>Meetings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Ensure Norms, Roles, and Expectations are</a:t>
                      </a:r>
                      <a:r>
                        <a:rPr lang="en-US" baseline="0" dirty="0" smtClean="0"/>
                        <a:t> established</a:t>
                      </a:r>
                    </a:p>
                    <a:p>
                      <a:r>
                        <a:rPr lang="en-US" dirty="0" smtClean="0"/>
                        <a:t>Prioritize one upcoming Unit/Chapter/Lesson.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506862">
                <a:tc>
                  <a:txBody>
                    <a:bodyPr/>
                    <a:lstStyle/>
                    <a:p>
                      <a:r>
                        <a:rPr lang="en-US" dirty="0" smtClean="0"/>
                        <a:t>1-2</a:t>
                      </a:r>
                      <a:r>
                        <a:rPr lang="en-US" baseline="0" dirty="0" smtClean="0"/>
                        <a:t> Meetings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Question</a:t>
                      </a:r>
                      <a:r>
                        <a:rPr lang="en-US" b="1" u="sng" baseline="0" dirty="0" smtClean="0"/>
                        <a:t> #1</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Discuss end of unit/chapter/lesson goals for students (KUD, Scales) using standards</a:t>
                      </a:r>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Question #2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 </a:t>
                      </a:r>
                      <a:r>
                        <a:rPr lang="en-US" baseline="0" dirty="0" smtClean="0"/>
                        <a:t>assessments to ensure that they match KUD, Scales and Standards.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1948">
                <a:tc>
                  <a:txBody>
                    <a:bodyPr/>
                    <a:lstStyle/>
                    <a:p>
                      <a:r>
                        <a:rPr lang="en-US" dirty="0" smtClean="0"/>
                        <a:t>1 Meeting (optional)</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PD for School</a:t>
                      </a:r>
                      <a:r>
                        <a:rPr lang="en-US" baseline="0" dirty="0" smtClean="0"/>
                        <a:t> Wide Prioritized Instruction Practice</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506862">
                <a:tc>
                  <a:txBody>
                    <a:bodyPr/>
                    <a:lstStyle/>
                    <a:p>
                      <a:r>
                        <a:rPr lang="en-US" dirty="0" smtClean="0"/>
                        <a:t>2-3</a:t>
                      </a:r>
                      <a:r>
                        <a:rPr lang="en-US" baseline="0" dirty="0" smtClean="0"/>
                        <a:t> Meetings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u="sng" dirty="0" smtClean="0"/>
                        <a:t>Question #3</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Create instructional plans for content areas that cover “how” chunks of content </a:t>
                      </a:r>
                      <a:r>
                        <a:rPr lang="en-US" baseline="0" dirty="0" smtClean="0"/>
                        <a:t>can be taught </a:t>
                      </a:r>
                      <a:r>
                        <a:rPr lang="en-US" dirty="0" smtClean="0"/>
                        <a:t>and </a:t>
                      </a:r>
                      <a:r>
                        <a:rPr lang="en-US" baseline="0" dirty="0" smtClean="0"/>
                        <a:t>some </a:t>
                      </a:r>
                      <a:r>
                        <a:rPr lang="en-US" dirty="0" smtClean="0"/>
                        <a:t>activities for students. Work to</a:t>
                      </a:r>
                      <a:r>
                        <a:rPr lang="en-US" baseline="0" dirty="0" smtClean="0"/>
                        <a:t> specifically integrate school wide instructional practices.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Ensure</a:t>
                      </a:r>
                      <a:r>
                        <a:rPr lang="en-US" baseline="0" dirty="0" smtClean="0"/>
                        <a:t> that instruction matches rigor of KUD and Scales</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1948">
                <a:tc>
                  <a:txBody>
                    <a:bodyPr/>
                    <a:lstStyle/>
                    <a:p>
                      <a:r>
                        <a:rPr lang="en-US" dirty="0" smtClean="0"/>
                        <a:t>1-2 Meetings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u="sng" dirty="0" smtClean="0"/>
                        <a:t>Questions 4 and 5:</a:t>
                      </a:r>
                      <a:r>
                        <a:rPr lang="en-US" b="0" u="none" baseline="0" dirty="0" smtClean="0"/>
                        <a:t> Discuss the needs of at-risk students</a:t>
                      </a:r>
                      <a:endParaRPr lang="en-US" b="1" u="sng"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1948">
                <a:tc>
                  <a:txBody>
                    <a:bodyPr/>
                    <a:lstStyle/>
                    <a:p>
                      <a:r>
                        <a:rPr lang="en-US" dirty="0" smtClean="0"/>
                        <a:t>1</a:t>
                      </a:r>
                      <a:r>
                        <a:rPr lang="en-US" baseline="0" dirty="0" smtClean="0"/>
                        <a:t> Meeting</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Reflection on Process, Teaching, and Learning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8002050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1979613" y="38465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1331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29" y="424065"/>
            <a:ext cx="86868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3865563" y="2670175"/>
            <a:ext cx="1620396" cy="654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317" name="TextBox 9"/>
          <p:cNvSpPr txBox="1">
            <a:spLocks noChangeArrowheads="1"/>
          </p:cNvSpPr>
          <p:nvPr/>
        </p:nvSpPr>
        <p:spPr bwMode="auto">
          <a:xfrm>
            <a:off x="5210175" y="2297113"/>
            <a:ext cx="2203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dirty="0" smtClean="0"/>
              <a:t>Grade Level PLC  #1</a:t>
            </a:r>
            <a:endParaRPr lang="en-US" dirty="0"/>
          </a:p>
        </p:txBody>
      </p:sp>
      <p:sp>
        <p:nvSpPr>
          <p:cNvPr id="13318" name="TextBox 10"/>
          <p:cNvSpPr txBox="1">
            <a:spLocks noChangeArrowheads="1"/>
          </p:cNvSpPr>
          <p:nvPr/>
        </p:nvSpPr>
        <p:spPr bwMode="auto">
          <a:xfrm>
            <a:off x="2278063" y="87313"/>
            <a:ext cx="5322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2400" b="1" dirty="0"/>
              <a:t>Grade 3 Plan for</a:t>
            </a:r>
            <a:r>
              <a:rPr lang="en-US" sz="2400" b="1" dirty="0" smtClean="0"/>
              <a:t> PLC Collaborative </a:t>
            </a:r>
            <a:r>
              <a:rPr lang="en-US" sz="2400" b="1" dirty="0"/>
              <a:t>Work</a:t>
            </a:r>
          </a:p>
        </p:txBody>
      </p:sp>
      <p:cxnSp>
        <p:nvCxnSpPr>
          <p:cNvPr id="13" name="Straight Arrow Connector 12"/>
          <p:cNvCxnSpPr/>
          <p:nvPr/>
        </p:nvCxnSpPr>
        <p:spPr>
          <a:xfrm flipV="1">
            <a:off x="3865563" y="3622675"/>
            <a:ext cx="1363662" cy="593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320" name="TextBox 13"/>
          <p:cNvSpPr txBox="1">
            <a:spLocks noChangeArrowheads="1"/>
          </p:cNvSpPr>
          <p:nvPr/>
        </p:nvSpPr>
        <p:spPr bwMode="auto">
          <a:xfrm>
            <a:off x="5210175" y="3417888"/>
            <a:ext cx="2390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dirty="0" smtClean="0"/>
              <a:t>Grade Level PLC #2</a:t>
            </a:r>
            <a:endParaRPr lang="en-US" dirty="0"/>
          </a:p>
        </p:txBody>
      </p:sp>
      <p:sp>
        <p:nvSpPr>
          <p:cNvPr id="13321" name="TextBox 14"/>
          <p:cNvSpPr txBox="1">
            <a:spLocks noChangeArrowheads="1"/>
          </p:cNvSpPr>
          <p:nvPr/>
        </p:nvSpPr>
        <p:spPr bwMode="auto">
          <a:xfrm>
            <a:off x="5210175" y="4837113"/>
            <a:ext cx="2390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dirty="0" smtClean="0"/>
              <a:t>Grade Level PLC #3 </a:t>
            </a:r>
            <a:endParaRPr lang="en-US" dirty="0"/>
          </a:p>
        </p:txBody>
      </p:sp>
      <p:cxnSp>
        <p:nvCxnSpPr>
          <p:cNvPr id="17" name="Straight Arrow Connector 16"/>
          <p:cNvCxnSpPr>
            <a:endCxn id="13321" idx="1"/>
          </p:cNvCxnSpPr>
          <p:nvPr/>
        </p:nvCxnSpPr>
        <p:spPr>
          <a:xfrm flipV="1">
            <a:off x="3865563" y="5021779"/>
            <a:ext cx="1344612" cy="1883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021665" y="5968999"/>
            <a:ext cx="1207560" cy="127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4"/>
          <p:cNvSpPr txBox="1">
            <a:spLocks noChangeArrowheads="1"/>
          </p:cNvSpPr>
          <p:nvPr/>
        </p:nvSpPr>
        <p:spPr bwMode="auto">
          <a:xfrm>
            <a:off x="5229225" y="5930635"/>
            <a:ext cx="2371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dirty="0" smtClean="0"/>
              <a:t>Grade Level PLC  #4</a:t>
            </a:r>
            <a:endParaRPr lang="en-US" dirty="0"/>
          </a:p>
        </p:txBody>
      </p:sp>
    </p:spTree>
    <p:extLst>
      <p:ext uri="{BB962C8B-B14F-4D97-AF65-F5344CB8AC3E}">
        <p14:creationId xmlns:p14="http://schemas.microsoft.com/office/powerpoint/2010/main" val="7487373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PLC Action Planning</a:t>
            </a:r>
            <a:endParaRPr lang="en-US" sz="3600"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90984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Pasco’s Integrated System: Why, What, and How</a:t>
            </a:r>
            <a:endParaRPr lang="en-US" dirty="0"/>
          </a:p>
        </p:txBody>
      </p:sp>
      <p:sp>
        <p:nvSpPr>
          <p:cNvPr id="3" name="Content Placeholder 2"/>
          <p:cNvSpPr>
            <a:spLocks noGrp="1"/>
          </p:cNvSpPr>
          <p:nvPr>
            <p:ph sz="quarter" idx="13"/>
          </p:nvPr>
        </p:nvSpPr>
        <p:spPr/>
        <p:txBody>
          <a:bodyPr>
            <a:normAutofit/>
          </a:bodyPr>
          <a:lstStyle/>
          <a:p>
            <a:pPr marL="0" indent="0">
              <a:buNone/>
            </a:pPr>
            <a:r>
              <a:rPr lang="en-US" sz="2800" dirty="0" smtClean="0"/>
              <a:t>As a team – </a:t>
            </a:r>
            <a:endParaRPr lang="en-US" sz="2800" dirty="0"/>
          </a:p>
          <a:p>
            <a:pPr marL="514350" indent="-514350">
              <a:buAutoNum type="arabicPeriod"/>
            </a:pPr>
            <a:r>
              <a:rPr lang="en-US" sz="2800" u="sng" dirty="0" smtClean="0"/>
              <a:t>Why</a:t>
            </a:r>
            <a:r>
              <a:rPr lang="en-US" sz="2800" dirty="0" smtClean="0"/>
              <a:t> are we moving towards an integrated system?</a:t>
            </a:r>
          </a:p>
          <a:p>
            <a:pPr marL="514350" indent="-514350">
              <a:buAutoNum type="arabicPeriod"/>
            </a:pPr>
            <a:r>
              <a:rPr lang="en-US" sz="2800" u="sng" dirty="0" smtClean="0"/>
              <a:t>What</a:t>
            </a:r>
            <a:r>
              <a:rPr lang="en-US" sz="2800" dirty="0" smtClean="0"/>
              <a:t> will that system look like?</a:t>
            </a:r>
          </a:p>
          <a:p>
            <a:pPr marL="514350" indent="-514350">
              <a:buAutoNum type="arabicPeriod"/>
            </a:pPr>
            <a:r>
              <a:rPr lang="en-US" sz="2800" u="sng" dirty="0" smtClean="0"/>
              <a:t>How</a:t>
            </a:r>
            <a:r>
              <a:rPr lang="en-US" sz="2800" dirty="0" smtClean="0"/>
              <a:t> will this be done?</a:t>
            </a:r>
          </a:p>
        </p:txBody>
      </p:sp>
      <p:grpSp>
        <p:nvGrpSpPr>
          <p:cNvPr id="5" name="Group 9"/>
          <p:cNvGrpSpPr>
            <a:grpSpLocks/>
          </p:cNvGrpSpPr>
          <p:nvPr/>
        </p:nvGrpSpPr>
        <p:grpSpPr bwMode="auto">
          <a:xfrm>
            <a:off x="49043" y="4722210"/>
            <a:ext cx="2049717" cy="2001049"/>
            <a:chOff x="2899237" y="2448719"/>
            <a:chExt cx="3598863" cy="3333750"/>
          </a:xfrm>
        </p:grpSpPr>
        <p:sp>
          <p:nvSpPr>
            <p:cNvPr id="6" name="Oval 5"/>
            <p:cNvSpPr>
              <a:spLocks noChangeArrowheads="1"/>
            </p:cNvSpPr>
            <p:nvPr/>
          </p:nvSpPr>
          <p:spPr bwMode="auto">
            <a:xfrm rot="21430783">
              <a:off x="2899237" y="2448719"/>
              <a:ext cx="3598863" cy="3333750"/>
            </a:xfrm>
            <a:prstGeom prst="ellipse">
              <a:avLst/>
            </a:prstGeom>
            <a:solidFill>
              <a:srgbClr val="FFFFFF"/>
            </a:solidFill>
            <a:ln w="19050">
              <a:solidFill>
                <a:srgbClr val="000000"/>
              </a:solidFill>
              <a:round/>
              <a:headEnd/>
              <a:tailEnd/>
            </a:ln>
            <a:effectLst>
              <a:outerShdw blurRad="38100" dist="25400" dir="5400000" algn="ctr" rotWithShape="0">
                <a:srgbClr val="000000">
                  <a:alpha val="35001"/>
                </a:srgbClr>
              </a:outerShdw>
            </a:effectLst>
          </p:spPr>
          <p:txBody>
            <a:bodyPr tIns="91440" bIns="91440">
              <a:prstTxWarp prst="textNoShape">
                <a:avLst/>
              </a:prstTxWarp>
            </a:bodyPr>
            <a:lstStyle/>
            <a:p>
              <a:pPr>
                <a:defRPr/>
              </a:pPr>
              <a:endParaRPr lang="en-US">
                <a:latin typeface="Arial" pitchFamily="-111" charset="0"/>
                <a:ea typeface="Arial" pitchFamily="-111" charset="0"/>
                <a:cs typeface="Arial" pitchFamily="-111" charset="0"/>
              </a:endParaRPr>
            </a:p>
          </p:txBody>
        </p:sp>
        <p:sp>
          <p:nvSpPr>
            <p:cNvPr id="7" name="Oval 6"/>
            <p:cNvSpPr>
              <a:spLocks noChangeArrowheads="1"/>
            </p:cNvSpPr>
            <p:nvPr/>
          </p:nvSpPr>
          <p:spPr bwMode="auto">
            <a:xfrm rot="21430783">
              <a:off x="3545350" y="3032919"/>
              <a:ext cx="2306637" cy="2166938"/>
            </a:xfrm>
            <a:prstGeom prst="ellipse">
              <a:avLst/>
            </a:prstGeom>
            <a:solidFill>
              <a:srgbClr val="FF0000"/>
            </a:solidFill>
            <a:ln w="19050">
              <a:solidFill>
                <a:schemeClr val="tx1"/>
              </a:solidFill>
              <a:round/>
              <a:headEnd/>
              <a:tailEnd/>
            </a:ln>
            <a:effectLst>
              <a:outerShdw blurRad="38100" dist="25400" dir="5400000" algn="ctr" rotWithShape="0">
                <a:srgbClr val="000000">
                  <a:alpha val="35001"/>
                </a:srgbClr>
              </a:outerShdw>
            </a:effectLst>
          </p:spPr>
          <p:txBody>
            <a:bodyPr tIns="91440" bIns="91440">
              <a:prstTxWarp prst="textNoShape">
                <a:avLst/>
              </a:prstTxWarp>
            </a:bodyPr>
            <a:lstStyle/>
            <a:p>
              <a:pPr>
                <a:defRPr/>
              </a:pPr>
              <a:endParaRPr lang="en-US" dirty="0">
                <a:latin typeface="Arial" pitchFamily="-111" charset="0"/>
                <a:ea typeface="Arial" pitchFamily="-111" charset="0"/>
                <a:cs typeface="Arial" pitchFamily="-111" charset="0"/>
              </a:endParaRPr>
            </a:p>
          </p:txBody>
        </p:sp>
        <p:sp>
          <p:nvSpPr>
            <p:cNvPr id="8" name="Oval 7"/>
            <p:cNvSpPr>
              <a:spLocks noChangeArrowheads="1"/>
            </p:cNvSpPr>
            <p:nvPr/>
          </p:nvSpPr>
          <p:spPr bwMode="auto">
            <a:xfrm rot="20477334">
              <a:off x="4174625" y="3590132"/>
              <a:ext cx="1108075" cy="1000125"/>
            </a:xfrm>
            <a:prstGeom prst="ellipse">
              <a:avLst/>
            </a:prstGeom>
            <a:solidFill>
              <a:schemeClr val="bg1"/>
            </a:solidFill>
            <a:ln w="19050">
              <a:solidFill>
                <a:schemeClr val="tx1"/>
              </a:solidFill>
              <a:round/>
              <a:headEnd/>
              <a:tailEnd/>
            </a:ln>
            <a:effectLst>
              <a:outerShdw blurRad="38100" dist="25400" dir="5400000" algn="ctr" rotWithShape="0">
                <a:srgbClr val="000000">
                  <a:alpha val="35001"/>
                </a:srgbClr>
              </a:outerShdw>
            </a:effectLst>
          </p:spPr>
          <p:txBody>
            <a:bodyPr tIns="91440" bIns="91440" anchor="ctr">
              <a:prstTxWarp prst="textNoShape">
                <a:avLst/>
              </a:prstTxWarp>
            </a:bodyPr>
            <a:lstStyle/>
            <a:p>
              <a:pPr>
                <a:defRPr/>
              </a:pPr>
              <a:endParaRPr lang="en-US" sz="2000" b="1" dirty="0">
                <a:ea typeface="Arial" pitchFamily="-111" charset="0"/>
                <a:cs typeface="Apple Casual"/>
              </a:endParaRPr>
            </a:p>
          </p:txBody>
        </p:sp>
        <p:sp>
          <p:nvSpPr>
            <p:cNvPr id="9" name="TextBox 16"/>
            <p:cNvSpPr txBox="1">
              <a:spLocks noChangeArrowheads="1"/>
            </p:cNvSpPr>
            <p:nvPr/>
          </p:nvSpPr>
          <p:spPr bwMode="auto">
            <a:xfrm rot="20307147">
              <a:off x="4238275" y="3226600"/>
              <a:ext cx="184666" cy="400110"/>
            </a:xfrm>
            <a:prstGeom prst="rect">
              <a:avLst/>
            </a:prstGeom>
            <a:noFill/>
            <a:ln w="9525">
              <a:noFill/>
              <a:miter lim="800000"/>
              <a:headEnd/>
              <a:tailEnd/>
            </a:ln>
          </p:spPr>
          <p:txBody>
            <a:bodyPr wrap="square">
              <a:prstTxWarp prst="textNoShape">
                <a:avLst/>
              </a:prstTxWarp>
              <a:spAutoFit/>
            </a:bodyPr>
            <a:lstStyle/>
            <a:p>
              <a:endParaRPr lang="en-US" sz="2000" b="1" dirty="0">
                <a:ea typeface="Apple Casual" charset="0"/>
                <a:cs typeface="Apple Casual" charset="0"/>
              </a:endParaRPr>
            </a:p>
          </p:txBody>
        </p:sp>
      </p:grpSp>
    </p:spTree>
    <p:extLst>
      <p:ext uri="{BB962C8B-B14F-4D97-AF65-F5344CB8AC3E}">
        <p14:creationId xmlns:p14="http://schemas.microsoft.com/office/powerpoint/2010/main" val="41538167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03"/>
            <a:ext cx="8229600" cy="1143000"/>
          </a:xfrm>
        </p:spPr>
        <p:txBody>
          <a:bodyPr>
            <a:normAutofit/>
          </a:bodyPr>
          <a:lstStyle/>
          <a:p>
            <a:r>
              <a:rPr lang="en-US" dirty="0" smtClean="0"/>
              <a:t>End of Day Activity</a:t>
            </a:r>
            <a:endParaRPr lang="en-US" dirty="0"/>
          </a:p>
        </p:txBody>
      </p:sp>
      <p:sp>
        <p:nvSpPr>
          <p:cNvPr id="3" name="Content Placeholder 2"/>
          <p:cNvSpPr>
            <a:spLocks noGrp="1"/>
          </p:cNvSpPr>
          <p:nvPr>
            <p:ph sz="quarter" idx="13"/>
          </p:nvPr>
        </p:nvSpPr>
        <p:spPr/>
        <p:txBody>
          <a:bodyPr>
            <a:normAutofit/>
          </a:bodyPr>
          <a:lstStyle/>
          <a:p>
            <a:pPr marL="514350" indent="-514350">
              <a:buAutoNum type="arabicPeriod"/>
            </a:pPr>
            <a:r>
              <a:rPr lang="en-US" sz="2800" dirty="0" smtClean="0"/>
              <a:t>Identify your next four PLC meetings </a:t>
            </a:r>
          </a:p>
          <a:p>
            <a:pPr marL="514350" indent="-514350">
              <a:buAutoNum type="arabicPeriod"/>
            </a:pPr>
            <a:r>
              <a:rPr lang="en-US" sz="2800" dirty="0" smtClean="0"/>
              <a:t>With your processing partner, discuss what the topics for these meetings might cover</a:t>
            </a:r>
          </a:p>
          <a:p>
            <a:pPr marL="514350" indent="-514350">
              <a:buAutoNum type="arabicPeriod"/>
            </a:pPr>
            <a:r>
              <a:rPr lang="en-US" sz="2800" dirty="0" smtClean="0"/>
              <a:t>Write out what topics you are going to cover</a:t>
            </a:r>
          </a:p>
          <a:p>
            <a:pPr marL="514350" indent="-514350">
              <a:buAutoNum type="arabicPeriod"/>
            </a:pPr>
            <a:r>
              <a:rPr lang="en-US" sz="2800" dirty="0" smtClean="0"/>
              <a:t>Write out your next meeting’s agenda (including how you’ll cover the content)</a:t>
            </a:r>
          </a:p>
          <a:p>
            <a:pPr marL="514350" indent="-514350">
              <a:buAutoNum type="arabicPeriod"/>
            </a:pPr>
            <a:r>
              <a:rPr lang="en-US" sz="2800" dirty="0" smtClean="0"/>
              <a:t>Use your peers for feedback</a:t>
            </a:r>
          </a:p>
          <a:p>
            <a:pPr marL="514350" indent="-514350">
              <a:buAutoNum type="arabicPeriod"/>
            </a:pPr>
            <a:r>
              <a:rPr lang="en-US" sz="2800" dirty="0" smtClean="0"/>
              <a:t>Email your work (PDF and/or Doc) to </a:t>
            </a:r>
            <a:r>
              <a:rPr lang="en-US" sz="2800" dirty="0" smtClean="0">
                <a:hlinkClick r:id="rId3"/>
              </a:rPr>
              <a:t>dsanchez@pasco.k12.fl.us</a:t>
            </a:r>
            <a:r>
              <a:rPr lang="en-US" sz="2800" dirty="0" smtClean="0"/>
              <a:t> with the subject heading “PLC Action Plan”</a:t>
            </a:r>
          </a:p>
          <a:p>
            <a:pPr marL="514350" indent="-514350">
              <a:buAutoNum type="arabicPeriod"/>
            </a:pPr>
            <a:endParaRPr lang="en-US" dirty="0" smtClean="0"/>
          </a:p>
        </p:txBody>
      </p:sp>
    </p:spTree>
    <p:extLst>
      <p:ext uri="{BB962C8B-B14F-4D97-AF65-F5344CB8AC3E}">
        <p14:creationId xmlns:p14="http://schemas.microsoft.com/office/powerpoint/2010/main" val="5678270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Cen_ PPT Template-alt 201011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Cen_ PPT Template-alt 201011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Cen_ PPT Template-alt 201011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resenterMedia.com Animated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erMedia.com Animated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6994</TotalTime>
  <Words>5924</Words>
  <Application>Microsoft Macintosh PowerPoint</Application>
  <PresentationFormat>On-screen Show (4:3)</PresentationFormat>
  <Paragraphs>866</Paragraphs>
  <Slides>90</Slides>
  <Notes>56</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90</vt:i4>
      </vt:variant>
    </vt:vector>
  </HeadingPairs>
  <TitlesOfParts>
    <vt:vector size="97" baseType="lpstr">
      <vt:lpstr>Office Theme</vt:lpstr>
      <vt:lpstr>MCen_ PPT Template-alt 20101101</vt:lpstr>
      <vt:lpstr>1_MCen_ PPT Template-alt 20101101</vt:lpstr>
      <vt:lpstr>2_MCen_ PPT Template-alt 20101101</vt:lpstr>
      <vt:lpstr>1_PresenterMedia.com Animated Theme</vt:lpstr>
      <vt:lpstr>PresenterMedia.com Animated Theme</vt:lpstr>
      <vt:lpstr>Document</vt:lpstr>
      <vt:lpstr>Welcome! PLC Facilitator’s Training</vt:lpstr>
      <vt:lpstr>End In Mind</vt:lpstr>
      <vt:lpstr>PowerPoint Presentation</vt:lpstr>
      <vt:lpstr>Norms for Our Work</vt:lpstr>
      <vt:lpstr>PowerPoint Presentation</vt:lpstr>
      <vt:lpstr>Day 2: Key Content and Activities</vt:lpstr>
      <vt:lpstr>Getting Ready: Materials</vt:lpstr>
      <vt:lpstr>Review of Day 1 Content</vt:lpstr>
      <vt:lpstr>Pasco’s Integrated System: Why, What, and How</vt:lpstr>
      <vt:lpstr>Review of Content: True or False</vt:lpstr>
      <vt:lpstr>Activity: Developing a Communication Plan</vt:lpstr>
      <vt:lpstr>Sample Communication Format</vt:lpstr>
      <vt:lpstr>PowerPoint Presentation</vt:lpstr>
      <vt:lpstr>Common Core = A New 21st Century Learner </vt:lpstr>
      <vt:lpstr>What are the CCSS?</vt:lpstr>
      <vt:lpstr>5 Driving Questions  for Professional Learning Communities (PLC)</vt:lpstr>
      <vt:lpstr>“The fact that teachers collaborate will do nothing to improve a school.  The purpose of collaboration can only be accomplished if the professionals engaged in collaboration are focused on the right things.”                          ~Richard DuFour</vt:lpstr>
      <vt:lpstr>The “Right” Work</vt:lpstr>
      <vt:lpstr>Activating New Learning</vt:lpstr>
      <vt:lpstr>5 Driving PLC Questions</vt:lpstr>
      <vt:lpstr>  PLC Question 1: What do we want all students to learn?   </vt:lpstr>
      <vt:lpstr>The “Right” Work</vt:lpstr>
      <vt:lpstr>Why Unwrapping the Common Core Standard within PLCs?</vt:lpstr>
      <vt:lpstr>Why do you think it is important to unwrap the common core standards as a collaborative PLC team? What are some benefits for improving teaching practices and student achievement?</vt:lpstr>
      <vt:lpstr>Why Unwrap the Common Core Standards?                          </vt:lpstr>
      <vt:lpstr>Unwrapping Standards</vt:lpstr>
      <vt:lpstr>PowerPoint Presentation</vt:lpstr>
      <vt:lpstr>PLC Question 1: What do we want all students to learn?</vt:lpstr>
      <vt:lpstr>A note about Content vs. Process</vt:lpstr>
      <vt:lpstr>PLC Question 1: What do we want all students to learn?</vt:lpstr>
      <vt:lpstr>What Tools In Our Toolbox are Available?</vt:lpstr>
      <vt:lpstr>PowerPoint Presentation</vt:lpstr>
      <vt:lpstr>Vertical Progression of Standards</vt:lpstr>
      <vt:lpstr>PLC Question 1: What do we want all students to learn?</vt:lpstr>
      <vt:lpstr>What do we mean by  Know, Understand, and Do?</vt:lpstr>
      <vt:lpstr>Two Types of Knowledge </vt:lpstr>
      <vt:lpstr>PowerPoint Presentation</vt:lpstr>
      <vt:lpstr>PLC Question 1: What do we want all students to learn?</vt:lpstr>
      <vt:lpstr>   Step 3: What prior knowledge do students need to be successful with the  grade level standard?    </vt:lpstr>
      <vt:lpstr>PowerPoint Presentation</vt:lpstr>
      <vt:lpstr>Unwrapping Standards:  Team Practice</vt:lpstr>
      <vt:lpstr>Unwrapping Standards Activity: Team Practice </vt:lpstr>
      <vt:lpstr>Unwrapping Standards Activity: Team Practice </vt:lpstr>
      <vt:lpstr>PowerPoint Presentation</vt:lpstr>
      <vt:lpstr>Team Reflection</vt:lpstr>
      <vt:lpstr>PLC Video Reflection</vt:lpstr>
      <vt:lpstr>PLC Question 1: What do we want all students to learn?</vt:lpstr>
      <vt:lpstr>A scale: What’s the point?</vt:lpstr>
      <vt:lpstr>Step 4: Use K-U-D to create a learning scale </vt:lpstr>
      <vt:lpstr>Step 4: Use K-U-D to develop a  learning scale </vt:lpstr>
      <vt:lpstr>Step 4: Example</vt:lpstr>
      <vt:lpstr>Step 5: Develop student friendly learning goal/essential question </vt:lpstr>
      <vt:lpstr>PowerPoint Presentation</vt:lpstr>
      <vt:lpstr>Unwrapping Standards:  Team Practice</vt:lpstr>
      <vt:lpstr>Activity: Team Practice </vt:lpstr>
      <vt:lpstr>PowerPoint Presentation</vt:lpstr>
      <vt:lpstr>Team Reflection</vt:lpstr>
      <vt:lpstr>Activating New Learning</vt:lpstr>
      <vt:lpstr>PLC Question 2: How do we know if and when they’ve learned it? </vt:lpstr>
      <vt:lpstr>The “Right” Work</vt:lpstr>
      <vt:lpstr>Activating New Learning</vt:lpstr>
      <vt:lpstr>PowerPoint Presentation</vt:lpstr>
      <vt:lpstr>Question 2:  “We taught it, did they get it?”</vt:lpstr>
      <vt:lpstr>Question 2:  “We taught it, did they get it?”</vt:lpstr>
      <vt:lpstr>Multiple Means to Assess</vt:lpstr>
      <vt:lpstr>Creating Scale Tasks and Assessments</vt:lpstr>
      <vt:lpstr>PowerPoint Presentation</vt:lpstr>
      <vt:lpstr>Activity: Team Practice</vt:lpstr>
      <vt:lpstr>PowerPoint Presentation</vt:lpstr>
      <vt:lpstr>Team Reflection</vt:lpstr>
      <vt:lpstr>PLC Video Reflection</vt:lpstr>
      <vt:lpstr>Assessment Map Example</vt:lpstr>
      <vt:lpstr>Activating New Learning</vt:lpstr>
      <vt:lpstr>PLC Question 3:  How are we going to teach it? </vt:lpstr>
      <vt:lpstr>The “Right” Work</vt:lpstr>
      <vt:lpstr>Instructional Delivery: Marzano’s  41 Elements </vt:lpstr>
      <vt:lpstr>PowerPoint Presentation</vt:lpstr>
      <vt:lpstr>For Each Chunk of Critical Information</vt:lpstr>
      <vt:lpstr>Elaborate:   Design Question 3 and Common Core State Standards</vt:lpstr>
      <vt:lpstr>PLC Questions 4 and 5: </vt:lpstr>
      <vt:lpstr>Anticipating At-risk Students Differentiation and Problem-Solving</vt:lpstr>
      <vt:lpstr>Facilitator Proficiency Scale  Post Rating</vt:lpstr>
      <vt:lpstr>Professional Learning Communities</vt:lpstr>
      <vt:lpstr>Potential Collaborative  Planning Topics</vt:lpstr>
      <vt:lpstr>Guiding Questions for Prioritizing PLC Work</vt:lpstr>
      <vt:lpstr>Suggestions for Prioritizing PLC Work </vt:lpstr>
      <vt:lpstr>Prioritizing PLC Collaborative Planning  Work –Example</vt:lpstr>
      <vt:lpstr>PowerPoint Presentation</vt:lpstr>
      <vt:lpstr>PLC Action Planning</vt:lpstr>
      <vt:lpstr>End of Day Activity</vt:lpstr>
    </vt:vector>
  </TitlesOfParts>
  <Company>School Board of Pasco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Porter</dc:creator>
  <cp:lastModifiedBy>Shae Davis</cp:lastModifiedBy>
  <cp:revision>200</cp:revision>
  <cp:lastPrinted>2013-06-13T15:13:04Z</cp:lastPrinted>
  <dcterms:created xsi:type="dcterms:W3CDTF">2013-06-13T14:41:24Z</dcterms:created>
  <dcterms:modified xsi:type="dcterms:W3CDTF">2013-07-24T12:20:38Z</dcterms:modified>
</cp:coreProperties>
</file>