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embeddings/oleObject2.bin" ContentType="application/vnd.openxmlformats-officedocument.oleObject"/>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80" r:id="rId2"/>
    <p:sldMasterId id="2147483698" r:id="rId3"/>
    <p:sldMasterId id="2147483710" r:id="rId4"/>
    <p:sldMasterId id="2147483722" r:id="rId5"/>
    <p:sldMasterId id="2147483734" r:id="rId6"/>
    <p:sldMasterId id="2147483746" r:id="rId7"/>
    <p:sldMasterId id="2147483758" r:id="rId8"/>
    <p:sldMasterId id="2147483770" r:id="rId9"/>
  </p:sldMasterIdLst>
  <p:notesMasterIdLst>
    <p:notesMasterId r:id="rId106"/>
  </p:notesMasterIdLst>
  <p:handoutMasterIdLst>
    <p:handoutMasterId r:id="rId107"/>
  </p:handoutMasterIdLst>
  <p:sldIdLst>
    <p:sldId id="256" r:id="rId10"/>
    <p:sldId id="274" r:id="rId11"/>
    <p:sldId id="362" r:id="rId12"/>
    <p:sldId id="361" r:id="rId13"/>
    <p:sldId id="397" r:id="rId14"/>
    <p:sldId id="379" r:id="rId15"/>
    <p:sldId id="389" r:id="rId16"/>
    <p:sldId id="369" r:id="rId17"/>
    <p:sldId id="260" r:id="rId18"/>
    <p:sldId id="261" r:id="rId19"/>
    <p:sldId id="370" r:id="rId20"/>
    <p:sldId id="259" r:id="rId21"/>
    <p:sldId id="257" r:id="rId22"/>
    <p:sldId id="276" r:id="rId23"/>
    <p:sldId id="284" r:id="rId24"/>
    <p:sldId id="277" r:id="rId25"/>
    <p:sldId id="434" r:id="rId26"/>
    <p:sldId id="279" r:id="rId27"/>
    <p:sldId id="363" r:id="rId28"/>
    <p:sldId id="366" r:id="rId29"/>
    <p:sldId id="367" r:id="rId30"/>
    <p:sldId id="330" r:id="rId31"/>
    <p:sldId id="331" r:id="rId32"/>
    <p:sldId id="267" r:id="rId33"/>
    <p:sldId id="281" r:id="rId34"/>
    <p:sldId id="342" r:id="rId35"/>
    <p:sldId id="321" r:id="rId36"/>
    <p:sldId id="378" r:id="rId37"/>
    <p:sldId id="282" r:id="rId38"/>
    <p:sldId id="341" r:id="rId39"/>
    <p:sldId id="375" r:id="rId40"/>
    <p:sldId id="283" r:id="rId41"/>
    <p:sldId id="376" r:id="rId42"/>
    <p:sldId id="289" r:id="rId43"/>
    <p:sldId id="333" r:id="rId44"/>
    <p:sldId id="325" r:id="rId45"/>
    <p:sldId id="324" r:id="rId46"/>
    <p:sldId id="335" r:id="rId47"/>
    <p:sldId id="334" r:id="rId48"/>
    <p:sldId id="336" r:id="rId49"/>
    <p:sldId id="394" r:id="rId50"/>
    <p:sldId id="393" r:id="rId51"/>
    <p:sldId id="401" r:id="rId52"/>
    <p:sldId id="262" r:id="rId53"/>
    <p:sldId id="337" r:id="rId54"/>
    <p:sldId id="350" r:id="rId55"/>
    <p:sldId id="400" r:id="rId56"/>
    <p:sldId id="263" r:id="rId57"/>
    <p:sldId id="399" r:id="rId58"/>
    <p:sldId id="368" r:id="rId59"/>
    <p:sldId id="265" r:id="rId60"/>
    <p:sldId id="371" r:id="rId61"/>
    <p:sldId id="372" r:id="rId62"/>
    <p:sldId id="382" r:id="rId63"/>
    <p:sldId id="383" r:id="rId64"/>
    <p:sldId id="385" r:id="rId65"/>
    <p:sldId id="396" r:id="rId66"/>
    <p:sldId id="373" r:id="rId67"/>
    <p:sldId id="387" r:id="rId68"/>
    <p:sldId id="388" r:id="rId69"/>
    <p:sldId id="433" r:id="rId70"/>
    <p:sldId id="323" r:id="rId71"/>
    <p:sldId id="395" r:id="rId72"/>
    <p:sldId id="374" r:id="rId73"/>
    <p:sldId id="343" r:id="rId74"/>
    <p:sldId id="344" r:id="rId75"/>
    <p:sldId id="345" r:id="rId76"/>
    <p:sldId id="432" r:id="rId77"/>
    <p:sldId id="404" r:id="rId78"/>
    <p:sldId id="405" r:id="rId79"/>
    <p:sldId id="406" r:id="rId80"/>
    <p:sldId id="407" r:id="rId81"/>
    <p:sldId id="408" r:id="rId82"/>
    <p:sldId id="409" r:id="rId83"/>
    <p:sldId id="410" r:id="rId84"/>
    <p:sldId id="411" r:id="rId85"/>
    <p:sldId id="412" r:id="rId86"/>
    <p:sldId id="413" r:id="rId87"/>
    <p:sldId id="414" r:id="rId88"/>
    <p:sldId id="415" r:id="rId89"/>
    <p:sldId id="416" r:id="rId90"/>
    <p:sldId id="417" r:id="rId91"/>
    <p:sldId id="418" r:id="rId92"/>
    <p:sldId id="419" r:id="rId93"/>
    <p:sldId id="420" r:id="rId94"/>
    <p:sldId id="421" r:id="rId95"/>
    <p:sldId id="422" r:id="rId96"/>
    <p:sldId id="423" r:id="rId97"/>
    <p:sldId id="424" r:id="rId98"/>
    <p:sldId id="425" r:id="rId99"/>
    <p:sldId id="426" r:id="rId100"/>
    <p:sldId id="427" r:id="rId101"/>
    <p:sldId id="428" r:id="rId102"/>
    <p:sldId id="429" r:id="rId103"/>
    <p:sldId id="430" r:id="rId104"/>
    <p:sldId id="431" r:id="rId10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FFF604"/>
    <a:srgbClr val="FFE815"/>
    <a:srgbClr val="FFD326"/>
    <a:srgbClr val="FFAE1D"/>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94" autoAdjust="0"/>
    <p:restoredTop sz="68750" autoAdjust="0"/>
  </p:normalViewPr>
  <p:slideViewPr>
    <p:cSldViewPr snapToGrid="0" snapToObjects="1">
      <p:cViewPr>
        <p:scale>
          <a:sx n="75" d="100"/>
          <a:sy n="75" d="100"/>
        </p:scale>
        <p:origin x="-1128" y="-8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896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92.xml"/><Relationship Id="rId102" Type="http://schemas.openxmlformats.org/officeDocument/2006/relationships/slide" Target="slides/slide93.xml"/><Relationship Id="rId103" Type="http://schemas.openxmlformats.org/officeDocument/2006/relationships/slide" Target="slides/slide94.xml"/><Relationship Id="rId104" Type="http://schemas.openxmlformats.org/officeDocument/2006/relationships/slide" Target="slides/slide95.xml"/><Relationship Id="rId105" Type="http://schemas.openxmlformats.org/officeDocument/2006/relationships/slide" Target="slides/slide96.xml"/><Relationship Id="rId106" Type="http://schemas.openxmlformats.org/officeDocument/2006/relationships/notesMaster" Target="notesMasters/notesMaster1.xml"/><Relationship Id="rId107"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8" Type="http://schemas.openxmlformats.org/officeDocument/2006/relationships/printerSettings" Target="printerSettings/printerSettings1.bin"/><Relationship Id="rId109" Type="http://schemas.openxmlformats.org/officeDocument/2006/relationships/presProps" Target="presProp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50" Type="http://schemas.openxmlformats.org/officeDocument/2006/relationships/slide" Target="slides/slide41.xml"/><Relationship Id="rId51" Type="http://schemas.openxmlformats.org/officeDocument/2006/relationships/slide" Target="slides/slide42.xml"/><Relationship Id="rId52" Type="http://schemas.openxmlformats.org/officeDocument/2006/relationships/slide" Target="slides/slide43.xml"/><Relationship Id="rId53" Type="http://schemas.openxmlformats.org/officeDocument/2006/relationships/slide" Target="slides/slide44.xml"/><Relationship Id="rId54" Type="http://schemas.openxmlformats.org/officeDocument/2006/relationships/slide" Target="slides/slide45.xml"/><Relationship Id="rId55" Type="http://schemas.openxmlformats.org/officeDocument/2006/relationships/slide" Target="slides/slide46.xml"/><Relationship Id="rId56" Type="http://schemas.openxmlformats.org/officeDocument/2006/relationships/slide" Target="slides/slide47.xml"/><Relationship Id="rId57" Type="http://schemas.openxmlformats.org/officeDocument/2006/relationships/slide" Target="slides/slide48.xml"/><Relationship Id="rId58" Type="http://schemas.openxmlformats.org/officeDocument/2006/relationships/slide" Target="slides/slide49.xml"/><Relationship Id="rId59" Type="http://schemas.openxmlformats.org/officeDocument/2006/relationships/slide" Target="slides/slide50.xml"/><Relationship Id="rId70" Type="http://schemas.openxmlformats.org/officeDocument/2006/relationships/slide" Target="slides/slide61.xml"/><Relationship Id="rId71" Type="http://schemas.openxmlformats.org/officeDocument/2006/relationships/slide" Target="slides/slide62.xml"/><Relationship Id="rId72" Type="http://schemas.openxmlformats.org/officeDocument/2006/relationships/slide" Target="slides/slide63.xml"/><Relationship Id="rId73" Type="http://schemas.openxmlformats.org/officeDocument/2006/relationships/slide" Target="slides/slide64.xml"/><Relationship Id="rId74" Type="http://schemas.openxmlformats.org/officeDocument/2006/relationships/slide" Target="slides/slide65.xml"/><Relationship Id="rId75" Type="http://schemas.openxmlformats.org/officeDocument/2006/relationships/slide" Target="slides/slide66.xml"/><Relationship Id="rId76" Type="http://schemas.openxmlformats.org/officeDocument/2006/relationships/slide" Target="slides/slide67.xml"/><Relationship Id="rId77" Type="http://schemas.openxmlformats.org/officeDocument/2006/relationships/slide" Target="slides/slide68.xml"/><Relationship Id="rId78" Type="http://schemas.openxmlformats.org/officeDocument/2006/relationships/slide" Target="slides/slide69.xml"/><Relationship Id="rId79" Type="http://schemas.openxmlformats.org/officeDocument/2006/relationships/slide" Target="slides/slide70.xml"/><Relationship Id="rId110" Type="http://schemas.openxmlformats.org/officeDocument/2006/relationships/viewProps" Target="viewProps.xml"/><Relationship Id="rId90" Type="http://schemas.openxmlformats.org/officeDocument/2006/relationships/slide" Target="slides/slide81.xml"/><Relationship Id="rId91" Type="http://schemas.openxmlformats.org/officeDocument/2006/relationships/slide" Target="slides/slide82.xml"/><Relationship Id="rId92" Type="http://schemas.openxmlformats.org/officeDocument/2006/relationships/slide" Target="slides/slide83.xml"/><Relationship Id="rId93" Type="http://schemas.openxmlformats.org/officeDocument/2006/relationships/slide" Target="slides/slide84.xml"/><Relationship Id="rId94" Type="http://schemas.openxmlformats.org/officeDocument/2006/relationships/slide" Target="slides/slide85.xml"/><Relationship Id="rId95" Type="http://schemas.openxmlformats.org/officeDocument/2006/relationships/slide" Target="slides/slide86.xml"/><Relationship Id="rId96" Type="http://schemas.openxmlformats.org/officeDocument/2006/relationships/slide" Target="slides/slide87.xml"/><Relationship Id="rId97" Type="http://schemas.openxmlformats.org/officeDocument/2006/relationships/slide" Target="slides/slide88.xml"/><Relationship Id="rId98" Type="http://schemas.openxmlformats.org/officeDocument/2006/relationships/slide" Target="slides/slide89.xml"/><Relationship Id="rId99" Type="http://schemas.openxmlformats.org/officeDocument/2006/relationships/slide" Target="slides/slide90.xml"/><Relationship Id="rId111" Type="http://schemas.openxmlformats.org/officeDocument/2006/relationships/theme" Target="theme/theme1.xml"/><Relationship Id="rId112" Type="http://schemas.openxmlformats.org/officeDocument/2006/relationships/tableStyles" Target="tableStyles.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60" Type="http://schemas.openxmlformats.org/officeDocument/2006/relationships/slide" Target="slides/slide51.xml"/><Relationship Id="rId61" Type="http://schemas.openxmlformats.org/officeDocument/2006/relationships/slide" Target="slides/slide52.xml"/><Relationship Id="rId62" Type="http://schemas.openxmlformats.org/officeDocument/2006/relationships/slide" Target="slides/slide53.xml"/><Relationship Id="rId63" Type="http://schemas.openxmlformats.org/officeDocument/2006/relationships/slide" Target="slides/slide54.xml"/><Relationship Id="rId64" Type="http://schemas.openxmlformats.org/officeDocument/2006/relationships/slide" Target="slides/slide55.xml"/><Relationship Id="rId65" Type="http://schemas.openxmlformats.org/officeDocument/2006/relationships/slide" Target="slides/slide56.xml"/><Relationship Id="rId66" Type="http://schemas.openxmlformats.org/officeDocument/2006/relationships/slide" Target="slides/slide57.xml"/><Relationship Id="rId67" Type="http://schemas.openxmlformats.org/officeDocument/2006/relationships/slide" Target="slides/slide58.xml"/><Relationship Id="rId68" Type="http://schemas.openxmlformats.org/officeDocument/2006/relationships/slide" Target="slides/slide59.xml"/><Relationship Id="rId69" Type="http://schemas.openxmlformats.org/officeDocument/2006/relationships/slide" Target="slides/slide60.xml"/><Relationship Id="rId100" Type="http://schemas.openxmlformats.org/officeDocument/2006/relationships/slide" Target="slides/slide91.xml"/><Relationship Id="rId80" Type="http://schemas.openxmlformats.org/officeDocument/2006/relationships/slide" Target="slides/slide71.xml"/><Relationship Id="rId81" Type="http://schemas.openxmlformats.org/officeDocument/2006/relationships/slide" Target="slides/slide72.xml"/><Relationship Id="rId82" Type="http://schemas.openxmlformats.org/officeDocument/2006/relationships/slide" Target="slides/slide73.xml"/><Relationship Id="rId83" Type="http://schemas.openxmlformats.org/officeDocument/2006/relationships/slide" Target="slides/slide74.xml"/><Relationship Id="rId84" Type="http://schemas.openxmlformats.org/officeDocument/2006/relationships/slide" Target="slides/slide75.xml"/><Relationship Id="rId85" Type="http://schemas.openxmlformats.org/officeDocument/2006/relationships/slide" Target="slides/slide76.xml"/><Relationship Id="rId86" Type="http://schemas.openxmlformats.org/officeDocument/2006/relationships/slide" Target="slides/slide77.xml"/><Relationship Id="rId87" Type="http://schemas.openxmlformats.org/officeDocument/2006/relationships/slide" Target="slides/slide78.xml"/><Relationship Id="rId88" Type="http://schemas.openxmlformats.org/officeDocument/2006/relationships/slide" Target="slides/slide79.xml"/><Relationship Id="rId89" Type="http://schemas.openxmlformats.org/officeDocument/2006/relationships/slide" Target="slides/slide8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D1D869-C1F2-2347-BB9A-D7A4E0F71FAB}" type="datetimeFigureOut">
              <a:rPr lang="en-US" smtClean="0"/>
              <a:t>7/24/13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D89658-645B-A845-84D8-0EF57790B8E2}" type="slidenum">
              <a:rPr lang="en-US" smtClean="0"/>
              <a:t>‹#›</a:t>
            </a:fld>
            <a:endParaRPr lang="en-US"/>
          </a:p>
        </p:txBody>
      </p:sp>
    </p:spTree>
    <p:extLst>
      <p:ext uri="{BB962C8B-B14F-4D97-AF65-F5344CB8AC3E}">
        <p14:creationId xmlns:p14="http://schemas.microsoft.com/office/powerpoint/2010/main" val="27674003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AF0871-AF8C-AB47-ADFD-F22035C0231C}" type="datetimeFigureOut">
              <a:rPr lang="en-US" smtClean="0"/>
              <a:pPr/>
              <a:t>7/24/13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98F189-C919-E84D-8FFB-7FAA91BDFF6A}" type="slidenum">
              <a:rPr lang="en-US" smtClean="0"/>
              <a:pPr/>
              <a:t>‹#›</a:t>
            </a:fld>
            <a:endParaRPr lang="en-US"/>
          </a:p>
        </p:txBody>
      </p:sp>
    </p:spTree>
    <p:extLst>
      <p:ext uri="{BB962C8B-B14F-4D97-AF65-F5344CB8AC3E}">
        <p14:creationId xmlns:p14="http://schemas.microsoft.com/office/powerpoint/2010/main" val="80428448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98F189-C919-E84D-8FFB-7FAA91BDFF6A}" type="slidenum">
              <a:rPr lang="en-US" smtClean="0"/>
              <a:pPr/>
              <a:t>1</a:t>
            </a:fld>
            <a:endParaRPr lang="en-US"/>
          </a:p>
        </p:txBody>
      </p:sp>
    </p:spTree>
    <p:extLst>
      <p:ext uri="{BB962C8B-B14F-4D97-AF65-F5344CB8AC3E}">
        <p14:creationId xmlns:p14="http://schemas.microsoft.com/office/powerpoint/2010/main" val="1272867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Here is an outline of our information today, and our specific learning goals. The</a:t>
            </a:r>
            <a:r>
              <a:rPr lang="en-US" baseline="0" dirty="0" smtClean="0"/>
              <a:t> UNIT goal will likely be multi-year. We want to develop your capacity to support changes, particularly in standards and professional growth. </a:t>
            </a:r>
          </a:p>
          <a:p>
            <a:endParaRPr lang="en-US" baseline="0" dirty="0" smtClean="0"/>
          </a:p>
          <a:p>
            <a:r>
              <a:rPr lang="en-US" baseline="0" dirty="0" smtClean="0"/>
              <a:t>However, for today, we are working on how to get started, or make what you are already doing stronger. </a:t>
            </a:r>
            <a:endParaRPr lang="en-US" dirty="0"/>
          </a:p>
        </p:txBody>
      </p:sp>
      <p:sp>
        <p:nvSpPr>
          <p:cNvPr id="4" name="Slide Number Placeholder 3"/>
          <p:cNvSpPr>
            <a:spLocks noGrp="1"/>
          </p:cNvSpPr>
          <p:nvPr>
            <p:ph type="sldNum" sz="quarter" idx="10"/>
          </p:nvPr>
        </p:nvSpPr>
        <p:spPr/>
        <p:txBody>
          <a:bodyPr/>
          <a:lstStyle/>
          <a:p>
            <a:fld id="{CB98F189-C919-E84D-8FFB-7FAA91BDFF6A}" type="slidenum">
              <a:rPr lang="en-US" smtClean="0"/>
              <a:pPr/>
              <a:t>13</a:t>
            </a:fld>
            <a:endParaRPr lang="en-US"/>
          </a:p>
        </p:txBody>
      </p:sp>
    </p:spTree>
    <p:extLst>
      <p:ext uri="{BB962C8B-B14F-4D97-AF65-F5344CB8AC3E}">
        <p14:creationId xmlns:p14="http://schemas.microsoft.com/office/powerpoint/2010/main" val="592754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a:t>
            </a:r>
            <a:r>
              <a:rPr lang="en-US" baseline="0" dirty="0" smtClean="0"/>
              <a:t> section is our “Why” section for PLCs and why we are focusing on PLCs. </a:t>
            </a:r>
            <a:endParaRPr lang="en-US" dirty="0"/>
          </a:p>
        </p:txBody>
      </p:sp>
      <p:sp>
        <p:nvSpPr>
          <p:cNvPr id="4" name="Slide Number Placeholder 3"/>
          <p:cNvSpPr>
            <a:spLocks noGrp="1"/>
          </p:cNvSpPr>
          <p:nvPr>
            <p:ph type="sldNum" sz="quarter" idx="10"/>
          </p:nvPr>
        </p:nvSpPr>
        <p:spPr/>
        <p:txBody>
          <a:bodyPr/>
          <a:lstStyle/>
          <a:p>
            <a:fld id="{CB98F189-C919-E84D-8FFB-7FAA91BDFF6A}" type="slidenum">
              <a:rPr lang="en-US" smtClean="0"/>
              <a:pPr/>
              <a:t>14</a:t>
            </a:fld>
            <a:endParaRPr lang="en-US"/>
          </a:p>
        </p:txBody>
      </p:sp>
    </p:spTree>
    <p:extLst>
      <p:ext uri="{BB962C8B-B14F-4D97-AF65-F5344CB8AC3E}">
        <p14:creationId xmlns:p14="http://schemas.microsoft.com/office/powerpoint/2010/main" val="2805810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We want</a:t>
            </a:r>
            <a:r>
              <a:rPr lang="en-US" baseline="0" dirty="0" smtClean="0"/>
              <a:t> to move beyond telling people what and how. We want to inspire with Why. </a:t>
            </a:r>
            <a:endParaRPr lang="en-US" dirty="0"/>
          </a:p>
        </p:txBody>
      </p:sp>
      <p:sp>
        <p:nvSpPr>
          <p:cNvPr id="4" name="Slide Number Placeholder 3"/>
          <p:cNvSpPr>
            <a:spLocks noGrp="1"/>
          </p:cNvSpPr>
          <p:nvPr>
            <p:ph type="sldNum" sz="quarter" idx="10"/>
          </p:nvPr>
        </p:nvSpPr>
        <p:spPr/>
        <p:txBody>
          <a:bodyPr/>
          <a:lstStyle/>
          <a:p>
            <a:fld id="{CB98F189-C919-E84D-8FFB-7FAA91BDFF6A}" type="slidenum">
              <a:rPr lang="en-US" smtClean="0"/>
              <a:pPr/>
              <a:t>15</a:t>
            </a:fld>
            <a:endParaRPr lang="en-US"/>
          </a:p>
        </p:txBody>
      </p:sp>
    </p:spTree>
    <p:extLst>
      <p:ext uri="{BB962C8B-B14F-4D97-AF65-F5344CB8AC3E}">
        <p14:creationId xmlns:p14="http://schemas.microsoft.com/office/powerpoint/2010/main" val="2211702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Our compelling why, as educators, is to fulfil</a:t>
            </a:r>
            <a:r>
              <a:rPr lang="en-US" baseline="0" dirty="0" smtClean="0"/>
              <a:t>l our promise to children. That they can and will be ready for life and have options, and that the educational experiences that we provide will empower them to have those options. This will strengthen our communities, it will empower our families and it will create a future that is led by the very students we educate now. It really comes down to why you decided to become an educator. It comes down to why you are still an educator. It comes down to why you get up every morning to go to work, and why you are here today in June/July which is for many of you a summer break. We must believe that our purpose for working is student success. And we must believe that we are essential in making that happen. </a:t>
            </a:r>
            <a:endParaRPr lang="en-US" dirty="0"/>
          </a:p>
        </p:txBody>
      </p:sp>
      <p:sp>
        <p:nvSpPr>
          <p:cNvPr id="4" name="Slide Number Placeholder 3"/>
          <p:cNvSpPr>
            <a:spLocks noGrp="1"/>
          </p:cNvSpPr>
          <p:nvPr>
            <p:ph type="sldNum" sz="quarter" idx="10"/>
          </p:nvPr>
        </p:nvSpPr>
        <p:spPr/>
        <p:txBody>
          <a:bodyPr/>
          <a:lstStyle/>
          <a:p>
            <a:fld id="{CB98F189-C919-E84D-8FFB-7FAA91BDFF6A}" type="slidenum">
              <a:rPr lang="en-US" smtClean="0"/>
              <a:pPr/>
              <a:t>16</a:t>
            </a:fld>
            <a:endParaRPr lang="en-US"/>
          </a:p>
        </p:txBody>
      </p:sp>
    </p:spTree>
    <p:extLst>
      <p:ext uri="{BB962C8B-B14F-4D97-AF65-F5344CB8AC3E}">
        <p14:creationId xmlns:p14="http://schemas.microsoft.com/office/powerpoint/2010/main" val="660228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Lacey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 how do we get there?   First way is by developing and supporting our people.   I am deeply committed to developing and collaborating with our stakeholders.  Together we will  build a professional growth system to elevate and improve the teaching profession. In order for teaching practices and student outcomes to improve, teachers have to play a main role in holding their colleagues responsible and helping them get better.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And it is not just about individual success. It’s about team success. That’s why we are committed to building strong professional learning communities. </a:t>
            </a:r>
          </a:p>
          <a:p>
            <a:endParaRPr lang="en-US" sz="1200" b="0" i="0" u="none" strike="noStrike" kern="1200" baseline="0" dirty="0" smtClean="0">
              <a:solidFill>
                <a:schemeClr val="tx1"/>
              </a:solidFill>
              <a:latin typeface="+mn-lt"/>
              <a:ea typeface="+mn-ea"/>
              <a:cs typeface="+mn-cs"/>
            </a:endParaRPr>
          </a:p>
          <a:p>
            <a:r>
              <a:rPr lang="en-US" u="none" dirty="0" smtClean="0"/>
              <a:t>Later,</a:t>
            </a:r>
            <a:r>
              <a:rPr lang="en-US" u="none" baseline="0" dirty="0" smtClean="0"/>
              <a:t> you will hear more about our plan for CCSS implementation system. </a:t>
            </a:r>
            <a:r>
              <a:rPr lang="en-US" sz="1200" b="0" i="0" u="none" strike="noStrike" kern="1200" baseline="0" dirty="0" smtClean="0">
                <a:solidFill>
                  <a:schemeClr val="tx1"/>
                </a:solidFill>
                <a:latin typeface="+mn-lt"/>
                <a:ea typeface="+mn-ea"/>
                <a:cs typeface="+mn-cs"/>
              </a:rPr>
              <a:t>The bottom line is that a well-trained and highly supported work force will better be able</a:t>
            </a:r>
          </a:p>
          <a:p>
            <a:r>
              <a:rPr lang="en-US" sz="1200" b="0" i="0" u="none" strike="noStrike" kern="1200" baseline="0" dirty="0" smtClean="0">
                <a:solidFill>
                  <a:schemeClr val="tx1"/>
                </a:solidFill>
                <a:latin typeface="+mn-lt"/>
                <a:ea typeface="+mn-ea"/>
                <a:cs typeface="+mn-cs"/>
              </a:rPr>
              <a:t>to serve our students and provide the interventions and guidance they need to be successful.</a:t>
            </a:r>
            <a:endParaRPr lang="en-US" u="none" dirty="0" smtClean="0"/>
          </a:p>
          <a:p>
            <a:endParaRPr lang="en-US" u="none" dirty="0" smtClean="0"/>
          </a:p>
        </p:txBody>
      </p:sp>
      <p:sp>
        <p:nvSpPr>
          <p:cNvPr id="4" name="Slide Number Placeholder 3"/>
          <p:cNvSpPr>
            <a:spLocks noGrp="1"/>
          </p:cNvSpPr>
          <p:nvPr>
            <p:ph type="sldNum" sz="quarter" idx="10"/>
          </p:nvPr>
        </p:nvSpPr>
        <p:spPr/>
        <p:txBody>
          <a:bodyPr/>
          <a:lstStyle/>
          <a:p>
            <a:fld id="{17B10797-31E3-4B42-B14A-72BEA3FB572B}" type="slidenum">
              <a:rPr lang="en-US" smtClean="0"/>
              <a:pPr/>
              <a:t>17</a:t>
            </a:fld>
            <a:endParaRPr lang="en-US" dirty="0"/>
          </a:p>
        </p:txBody>
      </p:sp>
    </p:spTree>
    <p:extLst>
      <p:ext uri="{BB962C8B-B14F-4D97-AF65-F5344CB8AC3E}">
        <p14:creationId xmlns:p14="http://schemas.microsoft.com/office/powerpoint/2010/main" val="4237824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We are</a:t>
            </a:r>
            <a:r>
              <a:rPr lang="en-US" baseline="0" dirty="0" smtClean="0"/>
              <a:t> going to unlock our why by investing in our greatest resource, teachers. We have untapped potential when we work together. We want to move away from developing individuals….not because we don’t or didn’t have good intentions. But, we missed out on a huge opportunity to tap our collective capacity to learn from each other. You’ll notice that this is our first slide that talks about professional learning communities. Most of our work for the next two days will focus on how we will create/build/refine our Professional Learning Communities to support our focus areas. We will revisit this graphic later and talk much more about it. But remember, as we create these systems, as we invest our time and energy, do not forget the why. We are doing this for an intended outcome. But we can’t do it alone. It’s beyond what one person can do. We need to work together. </a:t>
            </a:r>
            <a:endParaRPr lang="en-US" dirty="0"/>
          </a:p>
        </p:txBody>
      </p:sp>
      <p:sp>
        <p:nvSpPr>
          <p:cNvPr id="4" name="Slide Number Placeholder 3"/>
          <p:cNvSpPr>
            <a:spLocks noGrp="1"/>
          </p:cNvSpPr>
          <p:nvPr>
            <p:ph type="sldNum" sz="quarter" idx="10"/>
          </p:nvPr>
        </p:nvSpPr>
        <p:spPr/>
        <p:txBody>
          <a:bodyPr/>
          <a:lstStyle/>
          <a:p>
            <a:fld id="{CB98F189-C919-E84D-8FFB-7FAA91BDFF6A}" type="slidenum">
              <a:rPr lang="en-US" smtClean="0"/>
              <a:pPr/>
              <a:t>18</a:t>
            </a:fld>
            <a:endParaRPr lang="en-US"/>
          </a:p>
        </p:txBody>
      </p:sp>
    </p:spTree>
    <p:extLst>
      <p:ext uri="{BB962C8B-B14F-4D97-AF65-F5344CB8AC3E}">
        <p14:creationId xmlns:p14="http://schemas.microsoft.com/office/powerpoint/2010/main" val="2633508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STANDARDS</a:t>
            </a:r>
            <a:r>
              <a:rPr lang="en-US" b="1" baseline="0" dirty="0" smtClean="0"/>
              <a:t> WENT UP FOR THE ENTIRE STATE—NOT JUST PASCO - 2011 AND 2012 TESTED THE NEW STANDARDS USING FCAT 2.0</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2011 Reading and Mathematics results were reported on a scale that was equated to the 2010 FCAT ensuring similar statewide results between the 2010 and 2011 school years. This year, the scores are reported using the new scale developed specifically for the FCAT 2.0.</a:t>
            </a:r>
          </a:p>
          <a:p>
            <a:r>
              <a:rPr lang="en-US" b="1" baseline="0" dirty="0" smtClean="0"/>
              <a:t> </a:t>
            </a:r>
            <a:r>
              <a:rPr lang="en-US" b="1" dirty="0" smtClean="0"/>
              <a:t>PERCENTAGE</a:t>
            </a:r>
            <a:r>
              <a:rPr lang="en-US" b="1" baseline="0" dirty="0" smtClean="0"/>
              <a:t> OF SCHOOLS SCORING BELOW THE STATE AVERAGE: COMPARISON OF 2011 AND 2012</a:t>
            </a:r>
          </a:p>
          <a:p>
            <a:pPr marL="171450" indent="-171450">
              <a:buFont typeface="Arial"/>
              <a:buChar char="•"/>
            </a:pPr>
            <a:r>
              <a:rPr lang="en-US" b="1" baseline="0" dirty="0" smtClean="0"/>
              <a:t>READING 2012 RESULTS - </a:t>
            </a:r>
            <a:r>
              <a:rPr lang="en-US" baseline="0" dirty="0" smtClean="0"/>
              <a:t>MORE SCHOOLS SCORING BELOW THE STATE AVERAGE IN 4</a:t>
            </a:r>
            <a:r>
              <a:rPr lang="en-US" baseline="30000" dirty="0" smtClean="0"/>
              <a:t>TH</a:t>
            </a:r>
            <a:r>
              <a:rPr lang="en-US" baseline="0" dirty="0" smtClean="0"/>
              <a:t> , 5</a:t>
            </a:r>
            <a:r>
              <a:rPr lang="en-US" baseline="30000" dirty="0" smtClean="0"/>
              <a:t>TH</a:t>
            </a:r>
            <a:r>
              <a:rPr lang="en-US" baseline="0" dirty="0" smtClean="0"/>
              <a:t>, 6</a:t>
            </a:r>
            <a:r>
              <a:rPr lang="en-US" baseline="30000" dirty="0" smtClean="0"/>
              <a:t>TH</a:t>
            </a:r>
            <a:r>
              <a:rPr lang="en-US" baseline="0" dirty="0" smtClean="0"/>
              <a:t> AND 8</a:t>
            </a:r>
            <a:r>
              <a:rPr lang="en-US" baseline="30000" dirty="0" smtClean="0"/>
              <a:t>TH</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1" baseline="0" dirty="0" smtClean="0"/>
              <a:t>READING 2012 RESULTS – </a:t>
            </a:r>
            <a:r>
              <a:rPr lang="en-US" baseline="0" dirty="0" smtClean="0"/>
              <a:t>GRADE 5 SCORED BELOW STATE AVERAGE</a:t>
            </a:r>
          </a:p>
          <a:p>
            <a:pPr marL="171450" indent="-171450">
              <a:buFont typeface="Arial"/>
              <a:buChar char="•"/>
            </a:pPr>
            <a:endParaRPr lang="en-US" b="1" baseline="0" dirty="0" smtClean="0"/>
          </a:p>
          <a:p>
            <a:pPr marL="171450" indent="-171450">
              <a:buFont typeface="Arial"/>
              <a:buChar char="•"/>
            </a:pPr>
            <a:r>
              <a:rPr lang="en-US" b="1" baseline="0" dirty="0" smtClean="0"/>
              <a:t>MATH 2012 RESULTS -  </a:t>
            </a:r>
            <a:r>
              <a:rPr lang="en-US" baseline="0" dirty="0" smtClean="0"/>
              <a:t>MORE SCHOOLS SCORING BELOW THE STATE AVERAGE IN 3</a:t>
            </a:r>
            <a:r>
              <a:rPr lang="en-US" baseline="30000" dirty="0" smtClean="0"/>
              <a:t>RD</a:t>
            </a:r>
            <a:r>
              <a:rPr lang="en-US" baseline="0" dirty="0" smtClean="0"/>
              <a:t> AND 8</a:t>
            </a:r>
            <a:r>
              <a:rPr lang="en-US" baseline="30000" dirty="0" smtClean="0"/>
              <a:t>TH</a:t>
            </a:r>
            <a:r>
              <a:rPr lang="en-US" baseline="0" dirty="0" smtClean="0"/>
              <a:t> </a:t>
            </a:r>
          </a:p>
          <a:p>
            <a:pPr marL="171450" indent="-171450">
              <a:buFont typeface="Arial"/>
              <a:buChar char="•"/>
            </a:pPr>
            <a:r>
              <a:rPr lang="en-US" b="1" baseline="0" dirty="0" smtClean="0"/>
              <a:t>MATH 2012 RESULTS </a:t>
            </a:r>
            <a:r>
              <a:rPr lang="en-US" baseline="0" dirty="0" smtClean="0"/>
              <a:t>– GRADES 3 THROUGH 8 SCORED BELOW STATE AVERAGE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1" baseline="0" dirty="0" smtClean="0"/>
              <a:t>WRITING 2012 RESULTS – </a:t>
            </a:r>
            <a:r>
              <a:rPr lang="en-US" baseline="0" dirty="0" smtClean="0"/>
              <a:t>GRADES 4 AND 8 SCORED BELOW STATE AVERAGE</a:t>
            </a:r>
          </a:p>
          <a:p>
            <a:pPr marL="171450" indent="-171450">
              <a:buFont typeface="Arial"/>
              <a:buChar cha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1" baseline="0" dirty="0" smtClean="0"/>
              <a:t>SCIENCE 2012 RESULTS -</a:t>
            </a:r>
            <a:r>
              <a:rPr lang="en-US" baseline="0" dirty="0" smtClean="0"/>
              <a:t>  MORE SCHOOLS SCORING BELOW THE STATE AVERAGE IN 8</a:t>
            </a:r>
            <a:r>
              <a:rPr lang="en-US" baseline="30000" dirty="0" smtClean="0"/>
              <a:t>TH</a:t>
            </a:r>
            <a:r>
              <a:rPr lang="en-US" baseline="0" dirty="0" smtClean="0"/>
              <a: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1" baseline="0" dirty="0" smtClean="0"/>
              <a:t>SCIENCE 2012 RESULTS –</a:t>
            </a:r>
            <a:r>
              <a:rPr lang="en-US" baseline="0" dirty="0" smtClean="0"/>
              <a:t> GRADES 5  AND 8 SCORED BELOW STATE AVERAGE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B9D4C1F6-6BCB-514A-A211-4527D1CBDEDB}" type="slidenum">
              <a:rPr lang="en-US" smtClean="0"/>
              <a:pPr/>
              <a:t>19</a:t>
            </a:fld>
            <a:endParaRPr lang="en-US"/>
          </a:p>
        </p:txBody>
      </p:sp>
    </p:spTree>
    <p:extLst>
      <p:ext uri="{BB962C8B-B14F-4D97-AF65-F5344CB8AC3E}">
        <p14:creationId xmlns:p14="http://schemas.microsoft.com/office/powerpoint/2010/main" val="3531981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a:t>
            </a:r>
            <a:r>
              <a:rPr lang="en-US" baseline="0" dirty="0" smtClean="0"/>
              <a:t> is not an elementary thing, or a middle school thing, or a high school thing. This is something that we need to work together with a collective investment. </a:t>
            </a:r>
            <a:endParaRPr lang="en-US" dirty="0"/>
          </a:p>
        </p:txBody>
      </p:sp>
      <p:sp>
        <p:nvSpPr>
          <p:cNvPr id="4" name="Slide Number Placeholder 3"/>
          <p:cNvSpPr>
            <a:spLocks noGrp="1"/>
          </p:cNvSpPr>
          <p:nvPr>
            <p:ph type="sldNum" sz="quarter" idx="10"/>
          </p:nvPr>
        </p:nvSpPr>
        <p:spPr/>
        <p:txBody>
          <a:bodyPr/>
          <a:lstStyle/>
          <a:p>
            <a:fld id="{CB98F189-C919-E84D-8FFB-7FAA91BDFF6A}" type="slidenum">
              <a:rPr lang="en-US" smtClean="0"/>
              <a:pPr/>
              <a:t>21</a:t>
            </a:fld>
            <a:endParaRPr lang="en-US"/>
          </a:p>
        </p:txBody>
      </p:sp>
    </p:spTree>
    <p:extLst>
      <p:ext uri="{BB962C8B-B14F-4D97-AF65-F5344CB8AC3E}">
        <p14:creationId xmlns:p14="http://schemas.microsoft.com/office/powerpoint/2010/main" val="34368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a:t>
            </a:r>
            <a:r>
              <a:rPr lang="en-US" baseline="0" dirty="0" smtClean="0"/>
              <a:t> slide should connect the data to the need for PLCs. Our data is not where we want it to be, and PLCs are a vehicle for school and system improvement. </a:t>
            </a:r>
            <a:endParaRPr lang="en-US" dirty="0"/>
          </a:p>
        </p:txBody>
      </p:sp>
      <p:sp>
        <p:nvSpPr>
          <p:cNvPr id="4" name="Slide Number Placeholder 3"/>
          <p:cNvSpPr>
            <a:spLocks noGrp="1"/>
          </p:cNvSpPr>
          <p:nvPr>
            <p:ph type="sldNum" sz="quarter" idx="10"/>
          </p:nvPr>
        </p:nvSpPr>
        <p:spPr/>
        <p:txBody>
          <a:bodyPr/>
          <a:lstStyle/>
          <a:p>
            <a:fld id="{CB98F189-C919-E84D-8FFB-7FAA91BDFF6A}" type="slidenum">
              <a:rPr lang="en-US" smtClean="0"/>
              <a:pPr/>
              <a:t>22</a:t>
            </a:fld>
            <a:endParaRPr lang="en-US"/>
          </a:p>
        </p:txBody>
      </p:sp>
    </p:spTree>
    <p:extLst>
      <p:ext uri="{BB962C8B-B14F-4D97-AF65-F5344CB8AC3E}">
        <p14:creationId xmlns:p14="http://schemas.microsoft.com/office/powerpoint/2010/main" val="1391023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Why do we predict</a:t>
            </a:r>
            <a:r>
              <a:rPr lang="en-US" baseline="0" dirty="0" smtClean="0"/>
              <a:t> </a:t>
            </a:r>
            <a:r>
              <a:rPr lang="en-US" dirty="0" smtClean="0"/>
              <a:t>that PLCs will improve learning for all if implemented correctly? More “why” for PLCs</a:t>
            </a:r>
            <a:endParaRPr lang="en-US" dirty="0"/>
          </a:p>
        </p:txBody>
      </p:sp>
      <p:sp>
        <p:nvSpPr>
          <p:cNvPr id="4" name="Slide Number Placeholder 3"/>
          <p:cNvSpPr>
            <a:spLocks noGrp="1"/>
          </p:cNvSpPr>
          <p:nvPr>
            <p:ph type="sldNum" sz="quarter" idx="10"/>
          </p:nvPr>
        </p:nvSpPr>
        <p:spPr/>
        <p:txBody>
          <a:bodyPr/>
          <a:lstStyle/>
          <a:p>
            <a:fld id="{CB98F189-C919-E84D-8FFB-7FAA91BDFF6A}" type="slidenum">
              <a:rPr lang="en-US" smtClean="0"/>
              <a:pPr/>
              <a:t>23</a:t>
            </a:fld>
            <a:endParaRPr lang="en-US"/>
          </a:p>
        </p:txBody>
      </p:sp>
    </p:spTree>
    <p:extLst>
      <p:ext uri="{BB962C8B-B14F-4D97-AF65-F5344CB8AC3E}">
        <p14:creationId xmlns:p14="http://schemas.microsoft.com/office/powerpoint/2010/main" val="3134191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Discuss Empowerment</a:t>
            </a:r>
            <a:endParaRPr lang="en-US" dirty="0"/>
          </a:p>
        </p:txBody>
      </p:sp>
      <p:sp>
        <p:nvSpPr>
          <p:cNvPr id="4" name="Slide Number Placeholder 3"/>
          <p:cNvSpPr>
            <a:spLocks noGrp="1"/>
          </p:cNvSpPr>
          <p:nvPr>
            <p:ph type="sldNum" sz="quarter" idx="10"/>
          </p:nvPr>
        </p:nvSpPr>
        <p:spPr/>
        <p:txBody>
          <a:bodyPr/>
          <a:lstStyle/>
          <a:p>
            <a:fld id="{CB98F189-C919-E84D-8FFB-7FAA91BDFF6A}" type="slidenum">
              <a:rPr lang="en-US" smtClean="0"/>
              <a:pPr/>
              <a:t>2</a:t>
            </a:fld>
            <a:endParaRPr lang="en-US"/>
          </a:p>
        </p:txBody>
      </p:sp>
    </p:spTree>
    <p:extLst>
      <p:ext uri="{BB962C8B-B14F-4D97-AF65-F5344CB8AC3E}">
        <p14:creationId xmlns:p14="http://schemas.microsoft.com/office/powerpoint/2010/main" val="2527312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Have teams discuss these questions with their process partners.</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CB98F189-C919-E84D-8FFB-7FAA91BDFF6A}" type="slidenum">
              <a:rPr lang="en-US" smtClean="0"/>
              <a:pPr/>
              <a:t>24</a:t>
            </a:fld>
            <a:endParaRPr lang="en-US"/>
          </a:p>
        </p:txBody>
      </p:sp>
    </p:spTree>
    <p:extLst>
      <p:ext uri="{BB962C8B-B14F-4D97-AF65-F5344CB8AC3E}">
        <p14:creationId xmlns:p14="http://schemas.microsoft.com/office/powerpoint/2010/main" val="2141743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Information DQ2</a:t>
            </a:r>
            <a:r>
              <a:rPr lang="en-US" baseline="0" dirty="0" smtClean="0"/>
              <a:t> slides. Initial content on PLCs</a:t>
            </a:r>
            <a:endParaRPr lang="en-US" dirty="0"/>
          </a:p>
        </p:txBody>
      </p:sp>
      <p:sp>
        <p:nvSpPr>
          <p:cNvPr id="4" name="Slide Number Placeholder 3"/>
          <p:cNvSpPr>
            <a:spLocks noGrp="1"/>
          </p:cNvSpPr>
          <p:nvPr>
            <p:ph type="sldNum" sz="quarter" idx="10"/>
          </p:nvPr>
        </p:nvSpPr>
        <p:spPr/>
        <p:txBody>
          <a:bodyPr/>
          <a:lstStyle/>
          <a:p>
            <a:fld id="{CB98F189-C919-E84D-8FFB-7FAA91BDFF6A}" type="slidenum">
              <a:rPr lang="en-US" smtClean="0"/>
              <a:pPr/>
              <a:t>25</a:t>
            </a:fld>
            <a:endParaRPr lang="en-US"/>
          </a:p>
        </p:txBody>
      </p:sp>
    </p:spTree>
    <p:extLst>
      <p:ext uri="{BB962C8B-B14F-4D97-AF65-F5344CB8AC3E}">
        <p14:creationId xmlns:p14="http://schemas.microsoft.com/office/powerpoint/2010/main" val="3709224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Embedded vocabulary</a:t>
            </a:r>
            <a:r>
              <a:rPr lang="en-US" baseline="0" dirty="0" smtClean="0"/>
              <a:t> instruction. </a:t>
            </a:r>
          </a:p>
          <a:p>
            <a:r>
              <a:rPr lang="en-US" baseline="0" dirty="0" smtClean="0"/>
              <a:t>Leaders of Learning pg. 36 “Directly teach those terms through description, explanation, and examples; engage staff in discussions of the terms; and periodically assess levels of understanding”</a:t>
            </a:r>
          </a:p>
          <a:p>
            <a:r>
              <a:rPr lang="en-US" baseline="0" dirty="0" smtClean="0"/>
              <a:t>Handout – Portable Activity for School-level PLCs</a:t>
            </a:r>
          </a:p>
          <a:p>
            <a:endParaRPr lang="en-US" baseline="0" dirty="0" smtClean="0"/>
          </a:p>
          <a:p>
            <a:r>
              <a:rPr lang="en-US" baseline="0" dirty="0" smtClean="0"/>
              <a:t>Activity: Have summarizing pair work to define each key vocabulary term together. Then, give teams time to share their answers with their larger team. Then, ask for volunteers to share their definitions for terms 1, 3, 4, and 5. These are the definitions we will be specifically working with today. </a:t>
            </a:r>
          </a:p>
          <a:p>
            <a:endParaRPr lang="en-US" baseline="0" dirty="0"/>
          </a:p>
          <a:p>
            <a:r>
              <a:rPr lang="en-US" baseline="0" dirty="0" smtClean="0"/>
              <a:t>Definitions:</a:t>
            </a:r>
          </a:p>
          <a:p>
            <a:pPr marL="228600" indent="-228600">
              <a:buAutoNum type="arabicPeriod"/>
            </a:pPr>
            <a:r>
              <a:rPr lang="en-US" baseline="0" dirty="0" smtClean="0"/>
              <a:t>PLCs – on next slide</a:t>
            </a:r>
          </a:p>
          <a:p>
            <a:pPr marL="0" indent="0">
              <a:buNone/>
            </a:pPr>
            <a:r>
              <a:rPr lang="en-US" baseline="0" dirty="0" smtClean="0"/>
              <a:t>3. Facilitators – Individuals who facilitate conversations and processes to support group decision making, learning, and discussions.</a:t>
            </a:r>
          </a:p>
          <a:p>
            <a:pPr marL="0" indent="0">
              <a:buNone/>
            </a:pPr>
            <a:r>
              <a:rPr lang="en-US" baseline="0" dirty="0" smtClean="0"/>
              <a:t>4. Step 0 – Areas that need to be addressed at the school-level and at the PLC level to support collaborative decision making and discussions. Examples of School-Level Step 0 items are schedules, organization of teams. Examples of PLC level Step 0 items are Norms/Roles</a:t>
            </a:r>
          </a:p>
          <a:p>
            <a:pPr marL="0" indent="0">
              <a:buNone/>
            </a:pPr>
            <a:r>
              <a:rPr lang="en-US" baseline="0" dirty="0" smtClean="0"/>
              <a:t>5. The five questions that drive PLC work are (1) What exactly to do we want all students to learn, (2) How will we know when and if they have learned it?, (3) How will we teach it? (4) What will we do if some students do not learn? And (5) what will we do if some students have learned?</a:t>
            </a:r>
          </a:p>
        </p:txBody>
      </p:sp>
      <p:sp>
        <p:nvSpPr>
          <p:cNvPr id="4" name="Slide Number Placeholder 3"/>
          <p:cNvSpPr>
            <a:spLocks noGrp="1"/>
          </p:cNvSpPr>
          <p:nvPr>
            <p:ph type="sldNum" sz="quarter" idx="10"/>
          </p:nvPr>
        </p:nvSpPr>
        <p:spPr/>
        <p:txBody>
          <a:bodyPr/>
          <a:lstStyle/>
          <a:p>
            <a:fld id="{CB98F189-C919-E84D-8FFB-7FAA91BDFF6A}" type="slidenum">
              <a:rPr lang="en-US" smtClean="0"/>
              <a:pPr/>
              <a:t>26</a:t>
            </a:fld>
            <a:endParaRPr lang="en-US"/>
          </a:p>
        </p:txBody>
      </p:sp>
    </p:spTree>
    <p:extLst>
      <p:ext uri="{BB962C8B-B14F-4D97-AF65-F5344CB8AC3E}">
        <p14:creationId xmlns:p14="http://schemas.microsoft.com/office/powerpoint/2010/main" val="1393089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 is an</a:t>
            </a:r>
            <a:r>
              <a:rPr lang="en-US" baseline="0" dirty="0" smtClean="0"/>
              <a:t> example of a definition for PLCs</a:t>
            </a:r>
            <a:endParaRPr lang="en-US" dirty="0"/>
          </a:p>
        </p:txBody>
      </p:sp>
      <p:sp>
        <p:nvSpPr>
          <p:cNvPr id="4" name="Slide Number Placeholder 3"/>
          <p:cNvSpPr>
            <a:spLocks noGrp="1"/>
          </p:cNvSpPr>
          <p:nvPr>
            <p:ph type="sldNum" sz="quarter" idx="10"/>
          </p:nvPr>
        </p:nvSpPr>
        <p:spPr/>
        <p:txBody>
          <a:bodyPr/>
          <a:lstStyle/>
          <a:p>
            <a:fld id="{CB98F189-C919-E84D-8FFB-7FAA91BDFF6A}" type="slidenum">
              <a:rPr lang="en-US" smtClean="0"/>
              <a:pPr/>
              <a:t>27</a:t>
            </a:fld>
            <a:endParaRPr lang="en-US"/>
          </a:p>
        </p:txBody>
      </p:sp>
    </p:spTree>
    <p:extLst>
      <p:ext uri="{BB962C8B-B14F-4D97-AF65-F5344CB8AC3E}">
        <p14:creationId xmlns:p14="http://schemas.microsoft.com/office/powerpoint/2010/main" val="1003893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Rebecca </a:t>
            </a:r>
            <a:r>
              <a:rPr lang="en-US" dirty="0" err="1" smtClean="0"/>
              <a:t>DuFour</a:t>
            </a:r>
            <a:r>
              <a:rPr lang="en-US" baseline="0" dirty="0" smtClean="0"/>
              <a:t> video on the three big ideas</a:t>
            </a:r>
            <a:endParaRPr lang="en-US" dirty="0"/>
          </a:p>
        </p:txBody>
      </p:sp>
      <p:sp>
        <p:nvSpPr>
          <p:cNvPr id="4" name="Slide Number Placeholder 3"/>
          <p:cNvSpPr>
            <a:spLocks noGrp="1"/>
          </p:cNvSpPr>
          <p:nvPr>
            <p:ph type="sldNum" sz="quarter" idx="10"/>
          </p:nvPr>
        </p:nvSpPr>
        <p:spPr/>
        <p:txBody>
          <a:bodyPr/>
          <a:lstStyle/>
          <a:p>
            <a:fld id="{CB98F189-C919-E84D-8FFB-7FAA91BDFF6A}" type="slidenum">
              <a:rPr lang="en-US" smtClean="0"/>
              <a:pPr/>
              <a:t>28</a:t>
            </a:fld>
            <a:endParaRPr lang="en-US"/>
          </a:p>
        </p:txBody>
      </p:sp>
    </p:spTree>
    <p:extLst>
      <p:ext uri="{BB962C8B-B14F-4D97-AF65-F5344CB8AC3E}">
        <p14:creationId xmlns:p14="http://schemas.microsoft.com/office/powerpoint/2010/main" val="2605591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These are the three ideas that </a:t>
            </a:r>
            <a:r>
              <a:rPr lang="en-US" dirty="0" err="1" smtClean="0"/>
              <a:t>DuFour</a:t>
            </a:r>
            <a:r>
              <a:rPr lang="en-US" baseline="0" dirty="0" smtClean="0"/>
              <a:t> talked about. </a:t>
            </a:r>
            <a:endParaRPr lang="en-US" dirty="0"/>
          </a:p>
        </p:txBody>
      </p:sp>
      <p:sp>
        <p:nvSpPr>
          <p:cNvPr id="4" name="Slide Number Placeholder 3"/>
          <p:cNvSpPr>
            <a:spLocks noGrp="1"/>
          </p:cNvSpPr>
          <p:nvPr>
            <p:ph type="sldNum" sz="quarter" idx="10"/>
          </p:nvPr>
        </p:nvSpPr>
        <p:spPr/>
        <p:txBody>
          <a:bodyPr/>
          <a:lstStyle/>
          <a:p>
            <a:fld id="{CB98F189-C919-E84D-8FFB-7FAA91BDFF6A}" type="slidenum">
              <a:rPr lang="en-US" smtClean="0"/>
              <a:pPr/>
              <a:t>29</a:t>
            </a:fld>
            <a:endParaRPr lang="en-US"/>
          </a:p>
        </p:txBody>
      </p:sp>
    </p:spTree>
    <p:extLst>
      <p:ext uri="{BB962C8B-B14F-4D97-AF65-F5344CB8AC3E}">
        <p14:creationId xmlns:p14="http://schemas.microsoft.com/office/powerpoint/2010/main" val="4199493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Wait for it…</a:t>
            </a:r>
          </a:p>
          <a:p>
            <a:r>
              <a:rPr lang="en-US" dirty="0" smtClean="0"/>
              <a:t>In order to enact our big</a:t>
            </a:r>
            <a:r>
              <a:rPr lang="en-US" baseline="0" dirty="0" smtClean="0"/>
              <a:t> ideas, we need to look at how we work together and how understand student learning, and how we teach. </a:t>
            </a:r>
            <a:endParaRPr lang="en-US" dirty="0"/>
          </a:p>
        </p:txBody>
      </p:sp>
      <p:sp>
        <p:nvSpPr>
          <p:cNvPr id="4" name="Slide Number Placeholder 3"/>
          <p:cNvSpPr>
            <a:spLocks noGrp="1"/>
          </p:cNvSpPr>
          <p:nvPr>
            <p:ph type="sldNum" sz="quarter" idx="10"/>
          </p:nvPr>
        </p:nvSpPr>
        <p:spPr/>
        <p:txBody>
          <a:bodyPr/>
          <a:lstStyle/>
          <a:p>
            <a:fld id="{CB98F189-C919-E84D-8FFB-7FAA91BDFF6A}" type="slidenum">
              <a:rPr lang="en-US" smtClean="0"/>
              <a:pPr/>
              <a:t>30</a:t>
            </a:fld>
            <a:endParaRPr lang="en-US"/>
          </a:p>
        </p:txBody>
      </p:sp>
    </p:spTree>
    <p:extLst>
      <p:ext uri="{BB962C8B-B14F-4D97-AF65-F5344CB8AC3E}">
        <p14:creationId xmlns:p14="http://schemas.microsoft.com/office/powerpoint/2010/main" val="2229533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Why this shift?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reflecting on</a:t>
            </a:r>
            <a:r>
              <a:rPr lang="en-US" baseline="0" dirty="0" smtClean="0"/>
              <a:t> the past reform efforts, reformers did not consider the structures that schools were working within.  Our present reform is considering the structure first and then layering in the change initiatives.</a:t>
            </a:r>
            <a:endParaRPr lang="en-US" dirty="0" smtClean="0"/>
          </a:p>
          <a:p>
            <a:endParaRPr lang="en-US" dirty="0"/>
          </a:p>
        </p:txBody>
      </p:sp>
      <p:sp>
        <p:nvSpPr>
          <p:cNvPr id="4" name="Slide Number Placeholder 3"/>
          <p:cNvSpPr>
            <a:spLocks noGrp="1"/>
          </p:cNvSpPr>
          <p:nvPr>
            <p:ph type="sldNum" sz="quarter" idx="10"/>
          </p:nvPr>
        </p:nvSpPr>
        <p:spPr/>
        <p:txBody>
          <a:bodyPr/>
          <a:lstStyle/>
          <a:p>
            <a:fld id="{CB98F189-C919-E84D-8FFB-7FAA91BDFF6A}" type="slidenum">
              <a:rPr lang="en-US" smtClean="0"/>
              <a:pPr/>
              <a:t>31</a:t>
            </a:fld>
            <a:endParaRPr lang="en-US"/>
          </a:p>
        </p:txBody>
      </p:sp>
    </p:spTree>
    <p:extLst>
      <p:ext uri="{BB962C8B-B14F-4D97-AF65-F5344CB8AC3E}">
        <p14:creationId xmlns:p14="http://schemas.microsoft.com/office/powerpoint/2010/main" val="2921522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Utilize</a:t>
            </a:r>
            <a:r>
              <a:rPr lang="en-US" baseline="0" dirty="0" smtClean="0"/>
              <a:t> handout “PLC shifts” Purpose of this activity is to understand the changes required to implement PLCs as a way of work. </a:t>
            </a:r>
            <a:endParaRPr lang="en-US" dirty="0"/>
          </a:p>
        </p:txBody>
      </p:sp>
      <p:sp>
        <p:nvSpPr>
          <p:cNvPr id="4" name="Slide Number Placeholder 3"/>
          <p:cNvSpPr>
            <a:spLocks noGrp="1"/>
          </p:cNvSpPr>
          <p:nvPr>
            <p:ph type="sldNum" sz="quarter" idx="10"/>
          </p:nvPr>
        </p:nvSpPr>
        <p:spPr/>
        <p:txBody>
          <a:bodyPr/>
          <a:lstStyle/>
          <a:p>
            <a:fld id="{CB98F189-C919-E84D-8FFB-7FAA91BDFF6A}" type="slidenum">
              <a:rPr lang="en-US" smtClean="0"/>
              <a:pPr/>
              <a:t>32</a:t>
            </a:fld>
            <a:endParaRPr lang="en-US"/>
          </a:p>
        </p:txBody>
      </p:sp>
    </p:spTree>
    <p:extLst>
      <p:ext uri="{BB962C8B-B14F-4D97-AF65-F5344CB8AC3E}">
        <p14:creationId xmlns:p14="http://schemas.microsoft.com/office/powerpoint/2010/main" val="7625853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purpose of this slide is to promote </a:t>
            </a:r>
            <a:r>
              <a:rPr lang="en-US" baseline="0" dirty="0" smtClean="0"/>
              <a:t>laughter. </a:t>
            </a:r>
            <a:endParaRPr lang="en-US" dirty="0"/>
          </a:p>
        </p:txBody>
      </p:sp>
      <p:sp>
        <p:nvSpPr>
          <p:cNvPr id="4" name="Slide Number Placeholder 3"/>
          <p:cNvSpPr>
            <a:spLocks noGrp="1"/>
          </p:cNvSpPr>
          <p:nvPr>
            <p:ph type="sldNum" sz="quarter" idx="10"/>
          </p:nvPr>
        </p:nvSpPr>
        <p:spPr/>
        <p:txBody>
          <a:bodyPr/>
          <a:lstStyle/>
          <a:p>
            <a:fld id="{CB98F189-C919-E84D-8FFB-7FAA91BDFF6A}" type="slidenum">
              <a:rPr lang="en-US" smtClean="0"/>
              <a:pPr/>
              <a:t>33</a:t>
            </a:fld>
            <a:endParaRPr lang="en-US"/>
          </a:p>
        </p:txBody>
      </p:sp>
    </p:spTree>
    <p:extLst>
      <p:ext uri="{BB962C8B-B14F-4D97-AF65-F5344CB8AC3E}">
        <p14:creationId xmlns:p14="http://schemas.microsoft.com/office/powerpoint/2010/main" val="995420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28600" indent="-228600">
              <a:buAutoNum type="arabicPeriod"/>
            </a:pPr>
            <a:r>
              <a:rPr lang="en-US" baseline="0" dirty="0" smtClean="0"/>
              <a:t>The PLC infrastructure work is what administrators are bring from leadership week</a:t>
            </a:r>
          </a:p>
          <a:p>
            <a:pPr marL="228600" indent="-228600">
              <a:buAutoNum type="arabicPeriod"/>
            </a:pPr>
            <a:r>
              <a:rPr lang="en-US" baseline="0" dirty="0" smtClean="0"/>
              <a:t>The Completed PLC Rubrics are what administrators should have completed. There should be one per school</a:t>
            </a:r>
          </a:p>
          <a:p>
            <a:pPr marL="228600" indent="-228600">
              <a:buAutoNum type="arabicPeriod"/>
            </a:pPr>
            <a:r>
              <a:rPr lang="en-US" baseline="0" dirty="0" smtClean="0"/>
              <a:t>Master schedule will assist when we start looking at scheduling for adult collaboration</a:t>
            </a:r>
          </a:p>
          <a:p>
            <a:pPr marL="228600" indent="-228600">
              <a:buAutoNum type="arabicPeriod"/>
            </a:pPr>
            <a:r>
              <a:rPr lang="en-US" baseline="0" dirty="0" smtClean="0"/>
              <a:t>Assessment map will assist when discussing Step 0 common assessments</a:t>
            </a:r>
          </a:p>
          <a:p>
            <a:pPr marL="228600" indent="-228600">
              <a:buAutoNum type="arabicPeriod"/>
            </a:pPr>
            <a:r>
              <a:rPr lang="en-US" baseline="0" dirty="0" smtClean="0"/>
              <a:t>SIP worksheets were completed by Title 1 schools for planning how they spent Title 1 funds. </a:t>
            </a:r>
          </a:p>
          <a:p>
            <a:pPr marL="228600" indent="-228600">
              <a:buAutoNum type="arabicPeriod"/>
            </a:pPr>
            <a:endParaRPr lang="en-US" baseline="0" dirty="0" smtClean="0"/>
          </a:p>
          <a:p>
            <a:pPr marL="0" indent="0">
              <a:buNone/>
            </a:pPr>
            <a:r>
              <a:rPr lang="en-US" baseline="0" dirty="0" smtClean="0"/>
              <a:t>The participant notebook is intended to provide larger copies of important slides, and also a place for folks to write notes for some activities. </a:t>
            </a:r>
          </a:p>
          <a:p>
            <a:pPr marL="0" indent="0">
              <a:buNone/>
            </a:pPr>
            <a:endParaRPr lang="en-US" dirty="0" smtClean="0"/>
          </a:p>
          <a:p>
            <a:r>
              <a:rPr lang="en-US" dirty="0" smtClean="0"/>
              <a:t>Have teams locate their materials (2</a:t>
            </a:r>
            <a:r>
              <a:rPr lang="en-US" baseline="0" dirty="0" smtClean="0"/>
              <a:t> minutes)</a:t>
            </a:r>
          </a:p>
          <a:p>
            <a:r>
              <a:rPr lang="en-US" baseline="0" dirty="0" smtClean="0"/>
              <a:t>Here is where you can also do housekeeping. </a:t>
            </a:r>
          </a:p>
        </p:txBody>
      </p:sp>
      <p:sp>
        <p:nvSpPr>
          <p:cNvPr id="4" name="Slide Number Placeholder 3"/>
          <p:cNvSpPr>
            <a:spLocks noGrp="1"/>
          </p:cNvSpPr>
          <p:nvPr>
            <p:ph type="sldNum" sz="quarter" idx="10"/>
          </p:nvPr>
        </p:nvSpPr>
        <p:spPr/>
        <p:txBody>
          <a:bodyPr/>
          <a:lstStyle/>
          <a:p>
            <a:fld id="{CB98F189-C919-E84D-8FFB-7FAA91BDFF6A}" type="slidenum">
              <a:rPr lang="en-US" smtClean="0"/>
              <a:pPr/>
              <a:t>4</a:t>
            </a:fld>
            <a:endParaRPr lang="en-US"/>
          </a:p>
        </p:txBody>
      </p:sp>
    </p:spTree>
    <p:extLst>
      <p:ext uri="{BB962C8B-B14F-4D97-AF65-F5344CB8AC3E}">
        <p14:creationId xmlns:p14="http://schemas.microsoft.com/office/powerpoint/2010/main" val="3171608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8F189-C919-E84D-8FFB-7FAA91BDFF6A}" type="slidenum">
              <a:rPr lang="en-US" smtClean="0"/>
              <a:pPr/>
              <a:t>34</a:t>
            </a:fld>
            <a:endParaRPr lang="en-US"/>
          </a:p>
        </p:txBody>
      </p:sp>
    </p:spTree>
    <p:extLst>
      <p:ext uri="{BB962C8B-B14F-4D97-AF65-F5344CB8AC3E}">
        <p14:creationId xmlns:p14="http://schemas.microsoft.com/office/powerpoint/2010/main" val="716399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Two options</a:t>
            </a:r>
            <a:r>
              <a:rPr lang="en-US" baseline="0" dirty="0" smtClean="0"/>
              <a:t> for activities: </a:t>
            </a:r>
            <a:r>
              <a:rPr lang="en-US" baseline="0" dirty="0" err="1" smtClean="0"/>
              <a:t>Nonliguistical</a:t>
            </a:r>
            <a:r>
              <a:rPr lang="en-US" baseline="0" dirty="0" smtClean="0"/>
              <a:t> and a </a:t>
            </a:r>
            <a:r>
              <a:rPr lang="en-US" baseline="0" dirty="0" err="1" smtClean="0"/>
              <a:t>Frayer</a:t>
            </a:r>
            <a:r>
              <a:rPr lang="en-US" baseline="0" dirty="0" smtClean="0"/>
              <a:t> model. Teams can select which activity they’d like to select.</a:t>
            </a:r>
            <a:endParaRPr lang="en-US" dirty="0"/>
          </a:p>
        </p:txBody>
      </p:sp>
      <p:sp>
        <p:nvSpPr>
          <p:cNvPr id="4" name="Slide Number Placeholder 3"/>
          <p:cNvSpPr>
            <a:spLocks noGrp="1"/>
          </p:cNvSpPr>
          <p:nvPr>
            <p:ph type="sldNum" sz="quarter" idx="10"/>
          </p:nvPr>
        </p:nvSpPr>
        <p:spPr/>
        <p:txBody>
          <a:bodyPr/>
          <a:lstStyle/>
          <a:p>
            <a:fld id="{CB98F189-C919-E84D-8FFB-7FAA91BDFF6A}" type="slidenum">
              <a:rPr lang="en-US" smtClean="0"/>
              <a:pPr/>
              <a:t>35</a:t>
            </a:fld>
            <a:endParaRPr lang="en-US"/>
          </a:p>
        </p:txBody>
      </p:sp>
    </p:spTree>
    <p:extLst>
      <p:ext uri="{BB962C8B-B14F-4D97-AF65-F5344CB8AC3E}">
        <p14:creationId xmlns:p14="http://schemas.microsoft.com/office/powerpoint/2010/main" val="539099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162FEED-D770-1B40-B81D-0CCE3EC610DA}" type="slidenum">
              <a:rPr lang="en-US"/>
              <a:pPr/>
              <a:t>36</a:t>
            </a:fld>
            <a:endParaRPr lang="en-US"/>
          </a:p>
        </p:txBody>
      </p:sp>
      <p:sp>
        <p:nvSpPr>
          <p:cNvPr id="22531"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ea typeface="Arial" charset="0"/>
                <a:cs typeface="Arial" charset="0"/>
              </a:rPr>
              <a:t>Did anyone’s partner have something different?</a:t>
            </a:r>
          </a:p>
          <a:p>
            <a:pPr>
              <a:spcBef>
                <a:spcPct val="0"/>
              </a:spcBef>
            </a:pPr>
            <a:r>
              <a:rPr lang="en-US" smtClean="0">
                <a:latin typeface="Arial" charset="0"/>
                <a:ea typeface="Arial" charset="0"/>
                <a:cs typeface="Arial" charset="0"/>
              </a:rPr>
              <a:t>Did anyone’s table have other thoughts to add to your Frayer?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ea typeface="Arial" charset="0"/>
                <a:cs typeface="Arial" charset="0"/>
              </a:rPr>
              <a:t>Secondary </a:t>
            </a:r>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14C1D1-A89B-7147-858E-EB5EDADA520B}" type="slidenum">
              <a:rPr lang="en-US"/>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8F189-C919-E84D-8FFB-7FAA91BDFF6A}" type="slidenum">
              <a:rPr lang="en-US" smtClean="0"/>
              <a:pPr/>
              <a:t>38</a:t>
            </a:fld>
            <a:endParaRPr lang="en-US"/>
          </a:p>
        </p:txBody>
      </p:sp>
    </p:spTree>
    <p:extLst>
      <p:ext uri="{BB962C8B-B14F-4D97-AF65-F5344CB8AC3E}">
        <p14:creationId xmlns:p14="http://schemas.microsoft.com/office/powerpoint/2010/main" val="1515124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8F189-C919-E84D-8FFB-7FAA91BDFF6A}" type="slidenum">
              <a:rPr lang="en-US" smtClean="0"/>
              <a:pPr/>
              <a:t>42</a:t>
            </a:fld>
            <a:endParaRPr lang="en-US"/>
          </a:p>
        </p:txBody>
      </p:sp>
    </p:spTree>
    <p:extLst>
      <p:ext uri="{BB962C8B-B14F-4D97-AF65-F5344CB8AC3E}">
        <p14:creationId xmlns:p14="http://schemas.microsoft.com/office/powerpoint/2010/main" val="23344327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8F189-C919-E84D-8FFB-7FAA91BDFF6A}" type="slidenum">
              <a:rPr lang="en-US" smtClean="0"/>
              <a:pPr/>
              <a:t>43</a:t>
            </a:fld>
            <a:endParaRPr lang="en-US"/>
          </a:p>
        </p:txBody>
      </p:sp>
    </p:spTree>
    <p:extLst>
      <p:ext uri="{BB962C8B-B14F-4D97-AF65-F5344CB8AC3E}">
        <p14:creationId xmlns:p14="http://schemas.microsoft.com/office/powerpoint/2010/main" val="23344327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Beyond</a:t>
            </a:r>
            <a:r>
              <a:rPr lang="en-US" baseline="0" dirty="0" smtClean="0"/>
              <a:t> the capacity of just the principal, coaches, one teacher. It takes working together. And, if you want to work together well, you need to be organized in a way that promotes conversations about the right things. </a:t>
            </a:r>
            <a:endParaRPr lang="en-US" dirty="0"/>
          </a:p>
        </p:txBody>
      </p:sp>
      <p:sp>
        <p:nvSpPr>
          <p:cNvPr id="4" name="Slide Number Placeholder 3"/>
          <p:cNvSpPr>
            <a:spLocks noGrp="1"/>
          </p:cNvSpPr>
          <p:nvPr>
            <p:ph type="sldNum" sz="quarter" idx="10"/>
          </p:nvPr>
        </p:nvSpPr>
        <p:spPr/>
        <p:txBody>
          <a:bodyPr/>
          <a:lstStyle/>
          <a:p>
            <a:fld id="{CB98F189-C919-E84D-8FFB-7FAA91BDFF6A}" type="slidenum">
              <a:rPr lang="en-US" smtClean="0"/>
              <a:pPr/>
              <a:t>44</a:t>
            </a:fld>
            <a:endParaRPr lang="en-US"/>
          </a:p>
        </p:txBody>
      </p:sp>
    </p:spTree>
    <p:extLst>
      <p:ext uri="{BB962C8B-B14F-4D97-AF65-F5344CB8AC3E}">
        <p14:creationId xmlns:p14="http://schemas.microsoft.com/office/powerpoint/2010/main" val="24211978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These are</a:t>
            </a:r>
            <a:r>
              <a:rPr lang="en-US" baseline="0" dirty="0" smtClean="0"/>
              <a:t> ways in which teams can be potentially organized. One thing to keep in mind is that if one of our focus areas is CCSS, then we will need to make sure that CCSS are integrated into PLC conversations. Some of these team structures are more applicable for CCSS implementation.</a:t>
            </a:r>
            <a:endParaRPr lang="en-US" dirty="0"/>
          </a:p>
        </p:txBody>
      </p:sp>
      <p:sp>
        <p:nvSpPr>
          <p:cNvPr id="4" name="Slide Number Placeholder 3"/>
          <p:cNvSpPr>
            <a:spLocks noGrp="1"/>
          </p:cNvSpPr>
          <p:nvPr>
            <p:ph type="sldNum" sz="quarter" idx="10"/>
          </p:nvPr>
        </p:nvSpPr>
        <p:spPr/>
        <p:txBody>
          <a:bodyPr/>
          <a:lstStyle/>
          <a:p>
            <a:fld id="{CB98F189-C919-E84D-8FFB-7FAA91BDFF6A}" type="slidenum">
              <a:rPr lang="en-US" smtClean="0"/>
              <a:pPr/>
              <a:t>45</a:t>
            </a:fld>
            <a:endParaRPr lang="en-US"/>
          </a:p>
        </p:txBody>
      </p:sp>
    </p:spTree>
    <p:extLst>
      <p:ext uri="{BB962C8B-B14F-4D97-AF65-F5344CB8AC3E}">
        <p14:creationId xmlns:p14="http://schemas.microsoft.com/office/powerpoint/2010/main" val="4028817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latin typeface="Calibri" charset="0"/>
                <a:ea typeface="ＭＳ Ｐゴシック" charset="0"/>
                <a:cs typeface="ＭＳ Ｐゴシック" charset="0"/>
              </a:rPr>
              <a:t>Optional Activity</a:t>
            </a:r>
            <a:endParaRPr lang="en-US" dirty="0">
              <a:latin typeface="Calibri"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6A18E9E-74E2-084D-84DF-BF86652E2308}" type="slidenum">
              <a:rPr lang="en-US" sz="1200">
                <a:latin typeface="Calibri" charset="0"/>
              </a:rPr>
              <a:pPr eaLnBrk="1" hangingPunct="1"/>
              <a:t>56</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Purpose for this activity is to set up PLCs for the facilitator’s team. We are</a:t>
            </a:r>
            <a:r>
              <a:rPr lang="en-US" baseline="0" dirty="0" smtClean="0"/>
              <a:t> modeling how we want them to work with their grade level teams. </a:t>
            </a:r>
            <a:endParaRPr lang="en-US" dirty="0" smtClean="0"/>
          </a:p>
          <a:p>
            <a:r>
              <a:rPr lang="en-US" dirty="0" smtClean="0"/>
              <a:t>5 Minutes for step 1</a:t>
            </a:r>
          </a:p>
          <a:p>
            <a:endParaRPr lang="en-US" dirty="0"/>
          </a:p>
        </p:txBody>
      </p:sp>
      <p:sp>
        <p:nvSpPr>
          <p:cNvPr id="4" name="Slide Number Placeholder 3"/>
          <p:cNvSpPr>
            <a:spLocks noGrp="1"/>
          </p:cNvSpPr>
          <p:nvPr>
            <p:ph type="sldNum" sz="quarter" idx="10"/>
          </p:nvPr>
        </p:nvSpPr>
        <p:spPr/>
        <p:txBody>
          <a:bodyPr/>
          <a:lstStyle/>
          <a:p>
            <a:fld id="{CB98F189-C919-E84D-8FFB-7FAA91BDFF6A}" type="slidenum">
              <a:rPr lang="en-US" smtClean="0"/>
              <a:pPr/>
              <a:t>5</a:t>
            </a:fld>
            <a:endParaRPr lang="en-US"/>
          </a:p>
        </p:txBody>
      </p:sp>
    </p:spTree>
    <p:extLst>
      <p:ext uri="{BB962C8B-B14F-4D97-AF65-F5344CB8AC3E}">
        <p14:creationId xmlns:p14="http://schemas.microsoft.com/office/powerpoint/2010/main" val="14277825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cs typeface="ＭＳ Ｐゴシック" charset="0"/>
              </a:rPr>
              <a:t>Have participants stop and process this slide</a:t>
            </a:r>
          </a:p>
        </p:txBody>
      </p:sp>
      <p:sp>
        <p:nvSpPr>
          <p:cNvPr id="4813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D59A97E-1BDE-E845-B847-870C4B21D7F2}" type="slidenum">
              <a:rPr lang="en-US" sz="1200">
                <a:latin typeface="Calibri" charset="0"/>
              </a:rPr>
              <a:pPr eaLnBrk="1" hangingPunct="1"/>
              <a:t>57</a:t>
            </a:fld>
            <a:endParaRPr lang="en-US" sz="1200">
              <a:latin typeface="Calibri"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8F189-C919-E84D-8FFB-7FAA91BDFF6A}" type="slidenum">
              <a:rPr lang="en-US" smtClean="0"/>
              <a:pPr/>
              <a:t>61</a:t>
            </a:fld>
            <a:endParaRPr lang="en-US"/>
          </a:p>
        </p:txBody>
      </p:sp>
    </p:spTree>
    <p:extLst>
      <p:ext uri="{BB962C8B-B14F-4D97-AF65-F5344CB8AC3E}">
        <p14:creationId xmlns:p14="http://schemas.microsoft.com/office/powerpoint/2010/main" val="2334432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7DDF1C7-D12A-2E4F-806B-9912771F98B4}" type="slidenum">
              <a:rPr lang="en-US"/>
              <a:pPr/>
              <a:t>65</a:t>
            </a:fld>
            <a:endParaRPr lang="en-US"/>
          </a:p>
        </p:txBody>
      </p:sp>
      <p:sp>
        <p:nvSpPr>
          <p:cNvPr id="2662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3A80D5E-6298-2F48-B75C-B8BDF4F7FD67}" type="slidenum">
              <a:rPr lang="en-US">
                <a:latin typeface="Times" charset="0"/>
              </a:rPr>
              <a:pPr/>
              <a:t>66</a:t>
            </a:fld>
            <a:endParaRPr lang="en-US">
              <a:latin typeface="Times" charset="0"/>
            </a:endParaRPr>
          </a:p>
        </p:txBody>
      </p:sp>
      <p:sp>
        <p:nvSpPr>
          <p:cNvPr id="1843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Emphasize the need for a consistent </a:t>
            </a:r>
            <a:r>
              <a:rPr lang="en-US" b="1" dirty="0" smtClean="0"/>
              <a:t>and well communicated vision which will facilitate consensus. </a:t>
            </a:r>
            <a:r>
              <a:rPr lang="en-US" dirty="0" smtClean="0"/>
              <a:t>As well, when individuals are part of the planning process and are able to have input over how the initiative is implemented, buy in is enhanced.</a:t>
            </a:r>
          </a:p>
          <a:p>
            <a:pPr>
              <a:spcBef>
                <a:spcPct val="0"/>
              </a:spcBef>
            </a:pPr>
            <a:endParaRPr lang="en-US" dirty="0" smtClean="0">
              <a:latin typeface="Times"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dirty="0" smtClean="0"/>
              <a:t>This is very, very light potential problem analysis</a:t>
            </a:r>
          </a:p>
          <a:p>
            <a:pPr eaLnBrk="1" hangingPunct="1"/>
            <a:r>
              <a:rPr lang="en-US" dirty="0" smtClean="0"/>
              <a:t>What are some potential barriers to implementing </a:t>
            </a:r>
            <a:r>
              <a:rPr lang="en-US" dirty="0" err="1" smtClean="0"/>
              <a:t>PLCs</a:t>
            </a:r>
            <a:r>
              <a:rPr lang="en-US" dirty="0" smtClean="0"/>
              <a:t> at your school? </a:t>
            </a:r>
            <a:r>
              <a:rPr lang="en-US" i="1" dirty="0" smtClean="0"/>
              <a:t>(predict potential problems)</a:t>
            </a:r>
          </a:p>
          <a:p>
            <a:pPr lvl="1"/>
            <a:r>
              <a:rPr lang="en-US" dirty="0" smtClean="0"/>
              <a:t>Rate those barriers using a scale from 1-10 (use a higher or lower scale as needed)</a:t>
            </a:r>
          </a:p>
          <a:p>
            <a:pPr eaLnBrk="1" hangingPunct="1"/>
            <a:r>
              <a:rPr lang="en-US" dirty="0" smtClean="0"/>
              <a:t>Select  top 3 barriers </a:t>
            </a:r>
          </a:p>
          <a:p>
            <a:pPr lvl="1"/>
            <a:r>
              <a:rPr lang="en-US" dirty="0" smtClean="0"/>
              <a:t>Discuss what would be likely causes for each barrier (potential problem analysis) </a:t>
            </a:r>
          </a:p>
          <a:p>
            <a:pPr lvl="1"/>
            <a:r>
              <a:rPr lang="en-US" dirty="0" smtClean="0"/>
              <a:t>Discuss ways you can overcome these barriers (preventative actions)</a:t>
            </a:r>
          </a:p>
          <a:p>
            <a:pPr eaLnBrk="1" hangingPunct="1"/>
            <a:r>
              <a:rPr lang="en-US" dirty="0" smtClean="0"/>
              <a:t>Record thoughts and next steps in your note taking guide .</a:t>
            </a:r>
          </a:p>
          <a:p>
            <a:endParaRPr lang="en-US" dirty="0"/>
          </a:p>
        </p:txBody>
      </p:sp>
      <p:sp>
        <p:nvSpPr>
          <p:cNvPr id="4" name="Slide Number Placeholder 3"/>
          <p:cNvSpPr>
            <a:spLocks noGrp="1"/>
          </p:cNvSpPr>
          <p:nvPr>
            <p:ph type="sldNum" sz="quarter" idx="10"/>
          </p:nvPr>
        </p:nvSpPr>
        <p:spPr/>
        <p:txBody>
          <a:bodyPr/>
          <a:lstStyle/>
          <a:p>
            <a:fld id="{CB98F189-C919-E84D-8FFB-7FAA91BDFF6A}" type="slidenum">
              <a:rPr lang="en-US" smtClean="0"/>
              <a:pPr/>
              <a:t>67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a:t>
            </a:r>
            <a:r>
              <a:rPr lang="en-US" baseline="0" dirty="0" smtClean="0"/>
              <a:t> represents our learning map. </a:t>
            </a:r>
            <a:endParaRPr lang="en-US" dirty="0"/>
          </a:p>
        </p:txBody>
      </p:sp>
      <p:sp>
        <p:nvSpPr>
          <p:cNvPr id="4" name="Slide Number Placeholder 3"/>
          <p:cNvSpPr>
            <a:spLocks noGrp="1"/>
          </p:cNvSpPr>
          <p:nvPr>
            <p:ph type="sldNum" sz="quarter" idx="10"/>
          </p:nvPr>
        </p:nvSpPr>
        <p:spPr/>
        <p:txBody>
          <a:bodyPr/>
          <a:lstStyle/>
          <a:p>
            <a:fld id="{CB98F189-C919-E84D-8FFB-7FAA91BDFF6A}" type="slidenum">
              <a:rPr lang="en-US" smtClean="0"/>
              <a:pPr/>
              <a:t>68</a:t>
            </a:fld>
            <a:endParaRPr lang="en-US"/>
          </a:p>
        </p:txBody>
      </p:sp>
    </p:spTree>
    <p:extLst>
      <p:ext uri="{BB962C8B-B14F-4D97-AF65-F5344CB8AC3E}">
        <p14:creationId xmlns:p14="http://schemas.microsoft.com/office/powerpoint/2010/main" val="36787732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0D1AD-4A14-8447-8347-E420978273E6}" type="slidenum">
              <a:rPr lang="en-US" smtClean="0"/>
              <a:pPr/>
              <a:t>73</a:t>
            </a:fld>
            <a:endParaRPr lang="en-US"/>
          </a:p>
        </p:txBody>
      </p:sp>
    </p:spTree>
    <p:extLst>
      <p:ext uri="{BB962C8B-B14F-4D97-AF65-F5344CB8AC3E}">
        <p14:creationId xmlns:p14="http://schemas.microsoft.com/office/powerpoint/2010/main" val="39826334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F587283-8D1B-6240-90D4-2A02BC93FFD6}" type="slidenum">
              <a:rPr lang="en-US" sz="1200">
                <a:latin typeface="Calibri" charset="0"/>
              </a:rPr>
              <a:pPr eaLnBrk="1" hangingPunct="1"/>
              <a:t>76</a:t>
            </a:fld>
            <a:endParaRPr lang="en-US" sz="1200">
              <a:latin typeface="Calibri" charset="0"/>
            </a:endParaRPr>
          </a:p>
        </p:txBody>
      </p:sp>
      <p:sp>
        <p:nvSpPr>
          <p:cNvPr id="66563" name="Rectangle 2"/>
          <p:cNvSpPr>
            <a:spLocks noGrp="1" noRot="1" noChangeAspect="1" noChangeArrowheads="1" noTextEdit="1"/>
          </p:cNvSpPr>
          <p:nvPr>
            <p:ph type="sldImg"/>
          </p:nvPr>
        </p:nvSpPr>
        <p:spPr bwMode="auto">
          <a:xfrm>
            <a:off x="1152525" y="692150"/>
            <a:ext cx="4552950" cy="3414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Times New Roman" charset="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6E51B27-F05D-EA47-B0E6-C2CAC3B11E53}" type="slidenum">
              <a:rPr lang="en-US" sz="1200">
                <a:latin typeface="Calibri" charset="0"/>
              </a:rPr>
              <a:pPr eaLnBrk="1" hangingPunct="1"/>
              <a:t>77</a:t>
            </a:fld>
            <a:endParaRPr lang="en-US" sz="1200">
              <a:latin typeface="Calibri" charset="0"/>
            </a:endParaRPr>
          </a:p>
        </p:txBody>
      </p:sp>
      <p:sp>
        <p:nvSpPr>
          <p:cNvPr id="68611"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Times New Roman"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a:t>
            </a:r>
            <a:r>
              <a:rPr lang="en-US" baseline="0" dirty="0" smtClean="0"/>
              <a:t> is who you can have folks process information with if you need to enact on the spot. </a:t>
            </a:r>
            <a:endParaRPr lang="en-US" dirty="0"/>
          </a:p>
        </p:txBody>
      </p:sp>
      <p:sp>
        <p:nvSpPr>
          <p:cNvPr id="4" name="Slide Number Placeholder 3"/>
          <p:cNvSpPr>
            <a:spLocks noGrp="1"/>
          </p:cNvSpPr>
          <p:nvPr>
            <p:ph type="sldNum" sz="quarter" idx="10"/>
          </p:nvPr>
        </p:nvSpPr>
        <p:spPr/>
        <p:txBody>
          <a:bodyPr/>
          <a:lstStyle/>
          <a:p>
            <a:fld id="{CB98F189-C919-E84D-8FFB-7FAA91BDFF6A}" type="slidenum">
              <a:rPr lang="en-US" smtClean="0"/>
              <a:pPr/>
              <a:t>8</a:t>
            </a:fld>
            <a:endParaRPr lang="en-US"/>
          </a:p>
        </p:txBody>
      </p:sp>
    </p:spTree>
    <p:extLst>
      <p:ext uri="{BB962C8B-B14F-4D97-AF65-F5344CB8AC3E}">
        <p14:creationId xmlns:p14="http://schemas.microsoft.com/office/powerpoint/2010/main" val="3882021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615257-BFB5-444E-8D06-464123B54A0F}" type="slidenum">
              <a:rPr lang="en-US" sz="1200">
                <a:latin typeface="Calibri" charset="0"/>
              </a:rPr>
              <a:pPr eaLnBrk="1" hangingPunct="1"/>
              <a:t>79</a:t>
            </a:fld>
            <a:endParaRPr lang="en-US" sz="1200">
              <a:latin typeface="Calibri" charset="0"/>
            </a:endParaRPr>
          </a:p>
        </p:txBody>
      </p:sp>
      <p:sp>
        <p:nvSpPr>
          <p:cNvPr id="7270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Times New Roman" charset="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FA0913-60E2-154B-95FB-094FDCFEB14A}" type="slidenum">
              <a:rPr lang="en-US" sz="1200">
                <a:latin typeface="Calibri" charset="0"/>
              </a:rPr>
              <a:pPr eaLnBrk="1" hangingPunct="1"/>
              <a:t>80</a:t>
            </a:fld>
            <a:endParaRPr lang="en-US" sz="1200">
              <a:latin typeface="Calibri" charset="0"/>
            </a:endParaRPr>
          </a:p>
        </p:txBody>
      </p:sp>
      <p:sp>
        <p:nvSpPr>
          <p:cNvPr id="7475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ea typeface="ＭＳ Ｐゴシック" charset="0"/>
                <a:cs typeface="ＭＳ Ｐゴシック" charset="0"/>
              </a:rPr>
              <a:t>According </a:t>
            </a:r>
            <a:r>
              <a:rPr lang="en-US" dirty="0">
                <a:latin typeface="Calibri" charset="0"/>
                <a:ea typeface="ＭＳ Ｐゴシック" charset="0"/>
                <a:cs typeface="ＭＳ Ｐゴシック" charset="0"/>
              </a:rPr>
              <a:t>to research, we understand only about one-half of what we hear.</a:t>
            </a:r>
          </a:p>
          <a:p>
            <a:pPr>
              <a:spcBef>
                <a:spcPct val="0"/>
              </a:spcBef>
            </a:pPr>
            <a:r>
              <a:rPr lang="en-US" dirty="0">
                <a:latin typeface="Calibri" charset="0"/>
                <a:ea typeface="ＭＳ Ｐゴシック" charset="0"/>
                <a:cs typeface="ＭＳ Ｐゴシック" charset="0"/>
              </a:rPr>
              <a:t>After a period of two months we recall only about one-quarter of what we</a:t>
            </a:r>
          </a:p>
          <a:p>
            <a:pPr>
              <a:spcBef>
                <a:spcPct val="0"/>
              </a:spcBef>
            </a:pPr>
            <a:r>
              <a:rPr lang="en-US" dirty="0">
                <a:latin typeface="Calibri" charset="0"/>
                <a:ea typeface="ＭＳ Ｐゴシック" charset="0"/>
                <a:cs typeface="ＭＳ Ｐゴシック" charset="0"/>
              </a:rPr>
              <a:t>heard. This is particularly discouraging when we realize that we spend 70</a:t>
            </a:r>
          </a:p>
          <a:p>
            <a:pPr>
              <a:spcBef>
                <a:spcPct val="0"/>
              </a:spcBef>
            </a:pPr>
            <a:r>
              <a:rPr lang="en-US" dirty="0">
                <a:latin typeface="Calibri" charset="0"/>
                <a:ea typeface="ＭＳ Ｐゴシック" charset="0"/>
                <a:cs typeface="ＭＳ Ｐゴシック" charset="0"/>
              </a:rPr>
              <a:t>percent of every day in verbal communication and, of this, we spend 45</a:t>
            </a:r>
          </a:p>
          <a:p>
            <a:pPr>
              <a:spcBef>
                <a:spcPct val="0"/>
              </a:spcBef>
            </a:pPr>
            <a:r>
              <a:rPr lang="en-US" dirty="0">
                <a:latin typeface="Calibri" charset="0"/>
                <a:ea typeface="ＭＳ Ｐゴシック" charset="0"/>
                <a:cs typeface="ＭＳ Ｐゴシック" charset="0"/>
              </a:rPr>
              <a:t>percent listening.</a:t>
            </a:r>
          </a:p>
          <a:p>
            <a:pPr>
              <a:spcBef>
                <a:spcPct val="0"/>
              </a:spcBef>
            </a:pPr>
            <a:r>
              <a:rPr lang="en-US" dirty="0">
                <a:latin typeface="Calibri" charset="0"/>
                <a:ea typeface="ＭＳ Ｐゴシック" charset="0"/>
                <a:cs typeface="ＭＳ Ｐゴシック" charset="0"/>
              </a:rPr>
              <a:t>Although there are many reasons for ineffective listening, there</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 one major</a:t>
            </a:r>
          </a:p>
          <a:p>
            <a:pPr>
              <a:spcBef>
                <a:spcPct val="0"/>
              </a:spcBef>
            </a:pPr>
            <a:r>
              <a:rPr lang="en-US" dirty="0">
                <a:latin typeface="Calibri" charset="0"/>
                <a:ea typeface="ＭＳ Ｐゴシック" charset="0"/>
                <a:cs typeface="ＭＳ Ｐゴシック" charset="0"/>
              </a:rPr>
              <a:t>reason for it</a:t>
            </a:r>
            <a:r>
              <a:rPr lang="en-US" b="1" dirty="0">
                <a:latin typeface="Calibri" charset="0"/>
                <a:ea typeface="ＭＳ Ｐゴシック" charset="0"/>
                <a:cs typeface="ＭＳ Ｐゴシック" charset="0"/>
              </a:rPr>
              <a:t>: poor listening habits. We acquire most of these habits</a:t>
            </a:r>
          </a:p>
          <a:p>
            <a:pPr>
              <a:spcBef>
                <a:spcPct val="0"/>
              </a:spcBef>
            </a:pPr>
            <a:r>
              <a:rPr lang="en-US" dirty="0">
                <a:latin typeface="Calibri" charset="0"/>
                <a:ea typeface="ＭＳ Ｐゴシック" charset="0"/>
                <a:cs typeface="ＭＳ Ｐゴシック" charset="0"/>
              </a:rPr>
              <a:t>through daily casual conversation where habits of critical and comprehensive</a:t>
            </a:r>
          </a:p>
          <a:p>
            <a:pPr>
              <a:spcBef>
                <a:spcPct val="0"/>
              </a:spcBef>
            </a:pPr>
            <a:r>
              <a:rPr lang="en-US" dirty="0">
                <a:latin typeface="Calibri" charset="0"/>
                <a:ea typeface="ＭＳ Ｐゴシック" charset="0"/>
                <a:cs typeface="ＭＳ Ｐゴシック" charset="0"/>
              </a:rPr>
              <a:t>listening </a:t>
            </a:r>
            <a:r>
              <a:rPr lang="en-US" dirty="0" err="1">
                <a:latin typeface="Calibri" charset="0"/>
                <a:ea typeface="ＭＳ Ｐゴシック" charset="0"/>
                <a:cs typeface="ＭＳ Ｐゴシック" charset="0"/>
              </a:rPr>
              <a:t>aren</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t required. If we</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re constantly critical or if we attempt to</a:t>
            </a:r>
          </a:p>
          <a:p>
            <a:pPr>
              <a:spcBef>
                <a:spcPct val="0"/>
              </a:spcBef>
            </a:pPr>
            <a:r>
              <a:rPr lang="en-US" dirty="0">
                <a:latin typeface="Calibri" charset="0"/>
                <a:ea typeface="ＭＳ Ｐゴシック" charset="0"/>
                <a:cs typeface="ＭＳ Ｐゴシック" charset="0"/>
              </a:rPr>
              <a:t>retain everything we hear, we</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re undertaking the impossible. On the other</a:t>
            </a:r>
          </a:p>
          <a:p>
            <a:pPr>
              <a:spcBef>
                <a:spcPct val="0"/>
              </a:spcBef>
            </a:pPr>
            <a:r>
              <a:rPr lang="en-US" dirty="0">
                <a:latin typeface="Calibri" charset="0"/>
                <a:ea typeface="ＭＳ Ｐゴシック" charset="0"/>
                <a:cs typeface="ＭＳ Ｐゴシック" charset="0"/>
              </a:rPr>
              <a:t>hand, if we understand that effective listening is acquired and not inherited,</a:t>
            </a:r>
          </a:p>
          <a:p>
            <a:pPr>
              <a:spcBef>
                <a:spcPct val="0"/>
              </a:spcBef>
            </a:pPr>
            <a:r>
              <a:rPr lang="en-US" dirty="0">
                <a:latin typeface="Calibri" charset="0"/>
                <a:ea typeface="ＭＳ Ｐゴシック" charset="0"/>
                <a:cs typeface="ＭＳ Ｐゴシック" charset="0"/>
              </a:rPr>
              <a:t>we may seek to acquire certain specific techniques that offer improvement.</a:t>
            </a:r>
          </a:p>
          <a:p>
            <a:pPr>
              <a:spcBef>
                <a:spcPct val="0"/>
              </a:spcBef>
            </a:pPr>
            <a:r>
              <a:rPr lang="en-US" dirty="0">
                <a:latin typeface="Calibri" charset="0"/>
                <a:ea typeface="ＭＳ Ｐゴシック" charset="0"/>
                <a:cs typeface="ＭＳ Ｐゴシック" charset="0"/>
              </a:rPr>
              <a:t>There are no quick and easy answers but the following techniques may get</a:t>
            </a:r>
          </a:p>
          <a:p>
            <a:pPr>
              <a:spcBef>
                <a:spcPct val="0"/>
              </a:spcBef>
            </a:pPr>
            <a:r>
              <a:rPr lang="en-US" dirty="0">
                <a:latin typeface="Calibri" charset="0"/>
                <a:ea typeface="ＭＳ Ｐゴシック" charset="0"/>
                <a:cs typeface="ＭＳ Ｐゴシック" charset="0"/>
              </a:rPr>
              <a:t>you started.</a:t>
            </a:r>
          </a:p>
          <a:p>
            <a:pPr>
              <a:spcBef>
                <a:spcPct val="0"/>
              </a:spcBef>
            </a:pPr>
            <a:r>
              <a:rPr lang="en-US" b="1" dirty="0">
                <a:latin typeface="Calibri" charset="0"/>
                <a:ea typeface="ＭＳ Ｐゴシック" charset="0"/>
                <a:cs typeface="ＭＳ Ｐゴシック" charset="0"/>
              </a:rPr>
              <a:t>DECIDE ON YOUR PURPOSE FOR LISTENING.</a:t>
            </a:r>
          </a:p>
          <a:p>
            <a:pPr>
              <a:spcBef>
                <a:spcPct val="0"/>
              </a:spcBef>
            </a:pPr>
            <a:r>
              <a:rPr lang="en-US" dirty="0">
                <a:latin typeface="Calibri" charset="0"/>
                <a:ea typeface="ＭＳ Ｐゴシック" charset="0"/>
                <a:cs typeface="ＭＳ Ｐゴシック" charset="0"/>
              </a:rPr>
              <a:t>Are you listening for enjoyment, to discriminate between ideas or</a:t>
            </a:r>
          </a:p>
          <a:p>
            <a:pPr>
              <a:spcBef>
                <a:spcPct val="0"/>
              </a:spcBef>
            </a:pPr>
            <a:r>
              <a:rPr lang="en-US" dirty="0">
                <a:latin typeface="Calibri" charset="0"/>
                <a:ea typeface="ＭＳ Ｐゴシック" charset="0"/>
                <a:cs typeface="ＭＳ Ｐゴシック" charset="0"/>
              </a:rPr>
              <a:t>approaches, to learn information, to act as a sounding-board to a friend, or</a:t>
            </a:r>
          </a:p>
          <a:p>
            <a:pPr>
              <a:spcBef>
                <a:spcPct val="0"/>
              </a:spcBef>
            </a:pPr>
            <a:r>
              <a:rPr lang="en-US" dirty="0">
                <a:latin typeface="Calibri" charset="0"/>
                <a:ea typeface="ＭＳ Ｐゴシック" charset="0"/>
                <a:cs typeface="ＭＳ Ｐゴシック" charset="0"/>
              </a:rPr>
              <a:t>to critically evaluate and judge? All of these are good reasons to listen but</a:t>
            </a:r>
          </a:p>
          <a:p>
            <a:pPr>
              <a:spcBef>
                <a:spcPct val="0"/>
              </a:spcBef>
            </a:pPr>
            <a:r>
              <a:rPr lang="en-US" dirty="0">
                <a:latin typeface="Calibri" charset="0"/>
                <a:ea typeface="ＭＳ Ｐゴシック" charset="0"/>
                <a:cs typeface="ＭＳ Ｐゴシック" charset="0"/>
              </a:rPr>
              <a:t>will require different listening attitudes. Your purpose will usually be</a:t>
            </a:r>
          </a:p>
          <a:p>
            <a:pPr>
              <a:spcBef>
                <a:spcPct val="0"/>
              </a:spcBef>
            </a:pPr>
            <a:r>
              <a:rPr lang="en-US" dirty="0">
                <a:latin typeface="Calibri" charset="0"/>
                <a:ea typeface="ＭＳ Ｐゴシック" charset="0"/>
                <a:cs typeface="ＭＳ Ｐゴシック" charset="0"/>
              </a:rPr>
              <a:t>determined by your priorities at the time.</a:t>
            </a:r>
          </a:p>
          <a:p>
            <a:pPr>
              <a:spcBef>
                <a:spcPct val="0"/>
              </a:spcBef>
            </a:pPr>
            <a:r>
              <a:rPr lang="en-US" dirty="0">
                <a:latin typeface="Calibri" charset="0"/>
                <a:ea typeface="ＭＳ Ｐゴシック" charset="0"/>
                <a:cs typeface="ＭＳ Ｐゴシック" charset="0"/>
              </a:rPr>
              <a:t>It is hard to listen critically or to listen for learning when you</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re rushed or</a:t>
            </a:r>
          </a:p>
          <a:p>
            <a:pPr>
              <a:spcBef>
                <a:spcPct val="0"/>
              </a:spcBef>
            </a:pPr>
            <a:r>
              <a:rPr lang="en-US" dirty="0">
                <a:latin typeface="Calibri" charset="0"/>
                <a:ea typeface="ＭＳ Ｐゴシック" charset="0"/>
                <a:cs typeface="ＭＳ Ｐゴシック" charset="0"/>
              </a:rPr>
              <a:t>under stress. You may need to control your listening environment when</a:t>
            </a:r>
          </a:p>
          <a:p>
            <a:pPr>
              <a:spcBef>
                <a:spcPct val="0"/>
              </a:spcBef>
            </a:pPr>
            <a:r>
              <a:rPr lang="en-US" dirty="0">
                <a:latin typeface="Calibri" charset="0"/>
                <a:ea typeface="ＭＳ Ｐゴシック" charset="0"/>
                <a:cs typeface="ＭＳ Ｐゴシック" charset="0"/>
              </a:rPr>
              <a:t>listening effectiveness is critical. For instance, if you need to pass a course</a:t>
            </a:r>
          </a:p>
          <a:p>
            <a:pPr>
              <a:spcBef>
                <a:spcPct val="0"/>
              </a:spcBef>
            </a:pPr>
            <a:r>
              <a:rPr lang="en-US" dirty="0">
                <a:latin typeface="Calibri" charset="0"/>
                <a:ea typeface="ＭＳ Ｐゴシック" charset="0"/>
                <a:cs typeface="ＭＳ Ｐゴシック" charset="0"/>
              </a:rPr>
              <a:t>you should prepare for the listening experience by bringing note-taking</a:t>
            </a:r>
          </a:p>
          <a:p>
            <a:pPr>
              <a:spcBef>
                <a:spcPct val="0"/>
              </a:spcBef>
            </a:pPr>
            <a:r>
              <a:rPr lang="en-US" dirty="0">
                <a:latin typeface="Calibri" charset="0"/>
                <a:ea typeface="ＭＳ Ｐゴシック" charset="0"/>
                <a:cs typeface="ＭＳ Ｐゴシック" charset="0"/>
              </a:rPr>
              <a:t>materials and reading assignments, being on time, and arriving with a desire</a:t>
            </a:r>
          </a:p>
          <a:p>
            <a:pPr>
              <a:spcBef>
                <a:spcPct val="0"/>
              </a:spcBef>
            </a:pPr>
            <a:r>
              <a:rPr lang="en-US" dirty="0">
                <a:latin typeface="Calibri" charset="0"/>
                <a:ea typeface="ＭＳ Ｐゴシック" charset="0"/>
                <a:cs typeface="ＭＳ Ｐゴシック" charset="0"/>
              </a:rPr>
              <a:t>to learn. It</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 common for students to attend classes with the notion that</a:t>
            </a:r>
          </a:p>
          <a:p>
            <a:pPr>
              <a:spcBef>
                <a:spcPct val="0"/>
              </a:spcBef>
            </a:pPr>
            <a:r>
              <a:rPr lang="en-US" dirty="0">
                <a:latin typeface="Calibri" charset="0"/>
                <a:ea typeface="ＭＳ Ｐゴシック" charset="0"/>
                <a:cs typeface="ＭＳ Ｐゴシック" charset="0"/>
              </a:rPr>
              <a:t>they will learn by osmosis. They often </a:t>
            </a:r>
            <a:r>
              <a:rPr lang="en-US" dirty="0" err="1">
                <a:latin typeface="Calibri" charset="0"/>
                <a:ea typeface="ＭＳ Ｐゴシック" charset="0"/>
                <a:cs typeface="ＭＳ Ｐゴシック" charset="0"/>
              </a:rPr>
              <a:t>aren</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t aware of the energy and</a:t>
            </a:r>
          </a:p>
          <a:p>
            <a:pPr>
              <a:spcBef>
                <a:spcPct val="0"/>
              </a:spcBef>
            </a:pPr>
            <a:r>
              <a:rPr lang="en-US" dirty="0">
                <a:latin typeface="Calibri" charset="0"/>
                <a:ea typeface="ＭＳ Ｐゴシック" charset="0"/>
                <a:cs typeface="ＭＳ Ｐゴシック" charset="0"/>
              </a:rPr>
              <a:t>attention required.</a:t>
            </a:r>
          </a:p>
          <a:p>
            <a:pPr>
              <a:spcBef>
                <a:spcPct val="0"/>
              </a:spcBef>
            </a:pPr>
            <a:r>
              <a:rPr lang="en-US" b="1" dirty="0">
                <a:latin typeface="Calibri" charset="0"/>
                <a:ea typeface="ＭＳ Ｐゴシック" charset="0"/>
                <a:cs typeface="ＭＳ Ｐゴシック" charset="0"/>
              </a:rPr>
              <a:t>TRY NOT TO ASSUME YOU KNOW WHAT WILL BE SAID BFORE IT</a:t>
            </a:r>
          </a:p>
          <a:p>
            <a:pPr>
              <a:spcBef>
                <a:spcPct val="0"/>
              </a:spcBef>
            </a:pPr>
            <a:r>
              <a:rPr lang="en-US" b="1" dirty="0">
                <a:latin typeface="Calibri" charset="0"/>
                <a:ea typeface="ＭＳ Ｐゴシック" charset="0"/>
                <a:cs typeface="ＭＳ Ｐゴシック" charset="0"/>
              </a:rPr>
              <a:t>IS SAID.</a:t>
            </a:r>
          </a:p>
          <a:p>
            <a:pPr>
              <a:spcBef>
                <a:spcPct val="0"/>
              </a:spcBef>
            </a:pPr>
            <a:r>
              <a:rPr lang="en-US" dirty="0">
                <a:latin typeface="Calibri" charset="0"/>
                <a:ea typeface="ＭＳ Ｐゴシック" charset="0"/>
                <a:cs typeface="ＭＳ Ｐゴシック" charset="0"/>
              </a:rPr>
              <a:t>We often develop bad habits of not listening because we assume it will be of</a:t>
            </a:r>
          </a:p>
          <a:p>
            <a:pPr>
              <a:spcBef>
                <a:spcPct val="0"/>
              </a:spcBef>
            </a:pPr>
            <a:r>
              <a:rPr lang="en-US" dirty="0">
                <a:latin typeface="Calibri" charset="0"/>
                <a:ea typeface="ＭＳ Ｐゴシック" charset="0"/>
                <a:cs typeface="ＭＳ Ｐゴシック" charset="0"/>
              </a:rPr>
              <a:t>no interest or use to us. We also make prior judgments about the amount of</a:t>
            </a:r>
          </a:p>
          <a:p>
            <a:pPr>
              <a:spcBef>
                <a:spcPct val="0"/>
              </a:spcBef>
            </a:pPr>
            <a:r>
              <a:rPr lang="en-US" dirty="0">
                <a:latin typeface="Calibri" charset="0"/>
                <a:ea typeface="ＭＳ Ｐゴシック" charset="0"/>
                <a:cs typeface="ＭＳ Ｐゴシック" charset="0"/>
              </a:rPr>
              <a:t>resistance or approval we will get from someone. With these prior notions</a:t>
            </a:r>
          </a:p>
          <a:p>
            <a:pPr>
              <a:spcBef>
                <a:spcPct val="0"/>
              </a:spcBef>
            </a:pPr>
            <a:r>
              <a:rPr lang="en-US" dirty="0">
                <a:latin typeface="Calibri" charset="0"/>
                <a:ea typeface="ＭＳ Ｐゴシック" charset="0"/>
                <a:cs typeface="ＭＳ Ｐゴシック" charset="0"/>
              </a:rPr>
              <a:t>we act without hearing or waiting to hear the speaker. We could improve our</a:t>
            </a:r>
          </a:p>
          <a:p>
            <a:pPr>
              <a:spcBef>
                <a:spcPct val="0"/>
              </a:spcBef>
            </a:pPr>
            <a:r>
              <a:rPr lang="en-US" dirty="0">
                <a:latin typeface="Calibri" charset="0"/>
                <a:ea typeface="ＭＳ Ｐゴシック" charset="0"/>
                <a:cs typeface="ＭＳ Ｐゴシック" charset="0"/>
              </a:rPr>
              <a:t>listening skills significantly by exercising patience and, even if we think we</a:t>
            </a:r>
          </a:p>
          <a:p>
            <a:pPr>
              <a:spcBef>
                <a:spcPct val="0"/>
              </a:spcBef>
            </a:pPr>
            <a:r>
              <a:rPr lang="en-US" dirty="0">
                <a:latin typeface="Calibri" charset="0"/>
                <a:ea typeface="ＭＳ Ｐゴシック" charset="0"/>
                <a:cs typeface="ＭＳ Ｐゴシック" charset="0"/>
              </a:rPr>
              <a:t>know what will be said, allow the speaker to finish.</a:t>
            </a:r>
          </a:p>
          <a:p>
            <a:pPr>
              <a:spcBef>
                <a:spcPct val="0"/>
              </a:spcBef>
            </a:pPr>
            <a:r>
              <a:rPr lang="en-US" b="1" dirty="0">
                <a:latin typeface="Calibri" charset="0"/>
                <a:ea typeface="ＭＳ Ｐゴシック" charset="0"/>
                <a:cs typeface="ＭＳ Ｐゴシック" charset="0"/>
              </a:rPr>
              <a:t>TRY NOT TO LET YOUR BIASES CONTROL YOUR LISTENING.</a:t>
            </a:r>
          </a:p>
          <a:p>
            <a:pPr>
              <a:spcBef>
                <a:spcPct val="0"/>
              </a:spcBef>
            </a:pPr>
            <a:r>
              <a:rPr lang="en-US" dirty="0">
                <a:latin typeface="Calibri" charset="0"/>
                <a:ea typeface="ＭＳ Ｐゴシック" charset="0"/>
                <a:cs typeface="ＭＳ Ｐゴシック" charset="0"/>
              </a:rPr>
              <a:t>We all have certain prejudices and stereotypes that influence how we</a:t>
            </a:r>
          </a:p>
          <a:p>
            <a:pPr>
              <a:spcBef>
                <a:spcPct val="0"/>
              </a:spcBef>
            </a:pPr>
            <a:r>
              <a:rPr lang="en-US" dirty="0">
                <a:latin typeface="Calibri" charset="0"/>
                <a:ea typeface="ＭＳ Ｐゴシック" charset="0"/>
                <a:cs typeface="ＭＳ Ｐゴシック" charset="0"/>
              </a:rPr>
              <a:t>receive speakers. You may refuse to listen to someone because they are</a:t>
            </a:r>
          </a:p>
          <a:p>
            <a:pPr>
              <a:spcBef>
                <a:spcPct val="0"/>
              </a:spcBef>
            </a:pPr>
            <a:r>
              <a:rPr lang="en-US" dirty="0">
                <a:latin typeface="Calibri" charset="0"/>
                <a:ea typeface="ＭＳ Ｐゴシック" charset="0"/>
                <a:cs typeface="ＭＳ Ｐゴシック" charset="0"/>
              </a:rPr>
              <a:t>overdressed, foreign, overweight, too loud, too old, or even because they</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re</a:t>
            </a:r>
          </a:p>
          <a:p>
            <a:pPr>
              <a:spcBef>
                <a:spcPct val="0"/>
              </a:spcBef>
            </a:pPr>
            <a:r>
              <a:rPr lang="en-US" dirty="0">
                <a:latin typeface="Calibri" charset="0"/>
                <a:ea typeface="ＭＳ Ｐゴシック" charset="0"/>
                <a:cs typeface="ＭＳ Ｐゴシック" charset="0"/>
              </a:rPr>
              <a:t>opinionated. Attitudes such as this affect our listening habits by making us</a:t>
            </a:r>
          </a:p>
          <a:p>
            <a:pPr>
              <a:spcBef>
                <a:spcPct val="0"/>
              </a:spcBef>
            </a:pPr>
            <a:r>
              <a:rPr lang="en-US" dirty="0">
                <a:latin typeface="Calibri" charset="0"/>
                <a:ea typeface="ＭＳ Ｐゴシック" charset="0"/>
                <a:cs typeface="ＭＳ Ｐゴシック" charset="0"/>
              </a:rPr>
              <a:t>defensive and argumentative, or cause us to shut them out altogether.</a:t>
            </a:r>
          </a:p>
          <a:p>
            <a:pPr>
              <a:spcBef>
                <a:spcPct val="0"/>
              </a:spcBef>
            </a:pPr>
            <a:r>
              <a:rPr lang="en-US" b="1" dirty="0">
                <a:latin typeface="Calibri" charset="0"/>
                <a:ea typeface="ＭＳ Ｐゴシック" charset="0"/>
                <a:cs typeface="ＭＳ Ｐゴシック" charset="0"/>
              </a:rPr>
              <a:t>TRY TO MONITOR YOUR LISTENING THROUGH FEEDBACK.</a:t>
            </a:r>
          </a:p>
          <a:p>
            <a:pPr>
              <a:spcBef>
                <a:spcPct val="0"/>
              </a:spcBef>
            </a:pPr>
            <a:r>
              <a:rPr lang="en-US" dirty="0">
                <a:latin typeface="Calibri" charset="0"/>
                <a:ea typeface="ＭＳ Ｐゴシック" charset="0"/>
                <a:cs typeface="ＭＳ Ｐゴシック" charset="0"/>
              </a:rPr>
              <a:t>Whenever possible, ask clear and thoughtful questions. If these questions</a:t>
            </a:r>
          </a:p>
          <a:p>
            <a:pPr>
              <a:spcBef>
                <a:spcPct val="0"/>
              </a:spcBef>
            </a:pPr>
            <a:r>
              <a:rPr lang="en-US" dirty="0">
                <a:latin typeface="Calibri" charset="0"/>
                <a:ea typeface="ＭＳ Ｐゴシック" charset="0"/>
                <a:cs typeface="ＭＳ Ｐゴシック" charset="0"/>
              </a:rPr>
              <a:t>are asked in the right spirit the speaker has an opportunity to repeat,</a:t>
            </a:r>
          </a:p>
          <a:p>
            <a:pPr>
              <a:spcBef>
                <a:spcPct val="0"/>
              </a:spcBef>
            </a:pPr>
            <a:r>
              <a:rPr lang="en-US" dirty="0">
                <a:latin typeface="Calibri" charset="0"/>
                <a:ea typeface="ＭＳ Ｐゴシック" charset="0"/>
                <a:cs typeface="ＭＳ Ｐゴシック" charset="0"/>
              </a:rPr>
              <a:t>expand, or clarify his or her message. Remember that you</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re the other half</a:t>
            </a:r>
          </a:p>
          <a:p>
            <a:pPr>
              <a:spcBef>
                <a:spcPct val="0"/>
              </a:spcBef>
            </a:pPr>
            <a:r>
              <a:rPr lang="en-US" dirty="0">
                <a:latin typeface="Calibri" charset="0"/>
                <a:ea typeface="ＭＳ Ｐゴシック" charset="0"/>
                <a:cs typeface="ＭＳ Ｐゴシック" charset="0"/>
              </a:rPr>
              <a:t>of the communication process and your reactions are critical to producing</a:t>
            </a:r>
          </a:p>
          <a:p>
            <a:pPr>
              <a:spcBef>
                <a:spcPct val="0"/>
              </a:spcBef>
            </a:pPr>
            <a:r>
              <a:rPr lang="en-US" dirty="0">
                <a:latin typeface="Calibri" charset="0"/>
                <a:ea typeface="ＭＳ Ｐゴシック" charset="0"/>
                <a:cs typeface="ＭＳ Ｐゴシック" charset="0"/>
              </a:rPr>
              <a:t>good communication for both you and the speaker.</a:t>
            </a:r>
          </a:p>
          <a:p>
            <a:pPr>
              <a:spcBef>
                <a:spcPct val="0"/>
              </a:spcBef>
            </a:pPr>
            <a:r>
              <a:rPr lang="en-US" b="1" dirty="0">
                <a:latin typeface="Calibri" charset="0"/>
                <a:ea typeface="ＭＳ Ｐゴシック" charset="0"/>
                <a:cs typeface="ＭＳ Ｐゴシック" charset="0"/>
              </a:rPr>
              <a:t>LEARN TO LISTEN FOR THE SPEAKER</a:t>
            </a:r>
            <a:r>
              <a:rPr lang="ja-JP" altLang="en-US" b="1" dirty="0">
                <a:latin typeface="Calibri" charset="0"/>
                <a:ea typeface="ＭＳ Ｐゴシック" charset="0"/>
                <a:cs typeface="ＭＳ Ｐゴシック" charset="0"/>
              </a:rPr>
              <a:t>’</a:t>
            </a:r>
            <a:r>
              <a:rPr lang="en-US" b="1" dirty="0">
                <a:latin typeface="Calibri" charset="0"/>
                <a:ea typeface="ＭＳ Ｐゴシック" charset="0"/>
                <a:cs typeface="ＭＳ Ｐゴシック" charset="0"/>
              </a:rPr>
              <a:t>S PURPOSE.</a:t>
            </a:r>
          </a:p>
          <a:p>
            <a:pPr>
              <a:spcBef>
                <a:spcPct val="0"/>
              </a:spcBef>
            </a:pPr>
            <a:r>
              <a:rPr lang="en-US" dirty="0">
                <a:latin typeface="Calibri" charset="0"/>
                <a:ea typeface="ＭＳ Ｐゴシック" charset="0"/>
                <a:cs typeface="ＭＳ Ｐゴシック" charset="0"/>
              </a:rPr>
              <a:t>This purpose may be stated or unstated. It</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 the basic reason the speaker</a:t>
            </a:r>
          </a:p>
          <a:p>
            <a:pPr>
              <a:spcBef>
                <a:spcPct val="0"/>
              </a:spcBef>
            </a:pPr>
            <a:r>
              <a:rPr lang="en-US" dirty="0">
                <a:latin typeface="Calibri" charset="0"/>
                <a:ea typeface="ＭＳ Ｐゴシック" charset="0"/>
                <a:cs typeface="ＭＳ Ｐゴシック" charset="0"/>
              </a:rPr>
              <a:t>has for speaking. We often assume early on that some speakers don</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t know</a:t>
            </a:r>
          </a:p>
          <a:p>
            <a:pPr>
              <a:spcBef>
                <a:spcPct val="0"/>
              </a:spcBef>
            </a:pPr>
            <a:r>
              <a:rPr lang="en-US" dirty="0">
                <a:latin typeface="Calibri" charset="0"/>
                <a:ea typeface="ＭＳ Ｐゴシック" charset="0"/>
                <a:cs typeface="ＭＳ Ｐゴシック" charset="0"/>
              </a:rPr>
              <a:t>why they</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re speaking. Often this is true but lets not be took quick to judge.</a:t>
            </a:r>
          </a:p>
          <a:p>
            <a:pPr>
              <a:spcBef>
                <a:spcPct val="0"/>
              </a:spcBef>
            </a:pPr>
            <a:r>
              <a:rPr lang="en-US" dirty="0">
                <a:latin typeface="Calibri" charset="0"/>
                <a:ea typeface="ＭＳ Ｐゴシック" charset="0"/>
                <a:cs typeface="ＭＳ Ｐゴシック" charset="0"/>
              </a:rPr>
              <a:t>I have often found that a speaker who has some difficulty getting started,</a:t>
            </a:r>
          </a:p>
          <a:p>
            <a:pPr>
              <a:spcBef>
                <a:spcPct val="0"/>
              </a:spcBef>
            </a:pPr>
            <a:r>
              <a:rPr lang="en-US" dirty="0">
                <a:latin typeface="Calibri" charset="0"/>
                <a:ea typeface="ＭＳ Ｐゴシック" charset="0"/>
                <a:cs typeface="ＭＳ Ｐゴシック" charset="0"/>
              </a:rPr>
              <a:t>or who was a little disorganized, might recover and provide worthwhile</a:t>
            </a:r>
          </a:p>
          <a:p>
            <a:pPr>
              <a:spcBef>
                <a:spcPct val="0"/>
              </a:spcBef>
            </a:pPr>
            <a:r>
              <a:rPr lang="en-US" dirty="0">
                <a:latin typeface="Calibri" charset="0"/>
                <a:ea typeface="ＭＳ Ｐゴシック" charset="0"/>
                <a:cs typeface="ＭＳ Ｐゴシック" charset="0"/>
              </a:rPr>
              <a:t>information. Concentrate on what the speaker states as a purpose rather</a:t>
            </a:r>
          </a:p>
          <a:p>
            <a:pPr>
              <a:spcBef>
                <a:spcPct val="0"/>
              </a:spcBef>
            </a:pPr>
            <a:r>
              <a:rPr lang="en-US" dirty="0">
                <a:latin typeface="Calibri" charset="0"/>
                <a:ea typeface="ＭＳ Ｐゴシック" charset="0"/>
                <a:cs typeface="ＭＳ Ｐゴシック" charset="0"/>
              </a:rPr>
              <a:t>than what you have supposed is his or her purpose.</a:t>
            </a:r>
          </a:p>
          <a:p>
            <a:pPr>
              <a:spcBef>
                <a:spcPct val="0"/>
              </a:spcBef>
            </a:pPr>
            <a:r>
              <a:rPr lang="en-US" b="1" dirty="0">
                <a:latin typeface="Calibri" charset="0"/>
                <a:ea typeface="ＭＳ Ｐゴシック" charset="0"/>
                <a:cs typeface="ＭＳ Ｐゴシック" charset="0"/>
              </a:rPr>
              <a:t>DON</a:t>
            </a:r>
            <a:r>
              <a:rPr lang="ja-JP" altLang="en-US" b="1" dirty="0">
                <a:latin typeface="Calibri" charset="0"/>
                <a:ea typeface="ＭＳ Ｐゴシック" charset="0"/>
                <a:cs typeface="ＭＳ Ｐゴシック" charset="0"/>
              </a:rPr>
              <a:t>’</a:t>
            </a:r>
            <a:r>
              <a:rPr lang="en-US" b="1" dirty="0">
                <a:latin typeface="Calibri" charset="0"/>
                <a:ea typeface="ＭＳ Ｐゴシック" charset="0"/>
                <a:cs typeface="ＭＳ Ｐゴシック" charset="0"/>
              </a:rPr>
              <a:t>T YIELD TO DISTRACTIONS.</a:t>
            </a:r>
          </a:p>
          <a:p>
            <a:pPr>
              <a:spcBef>
                <a:spcPct val="0"/>
              </a:spcBef>
            </a:pPr>
            <a:r>
              <a:rPr lang="en-US" dirty="0">
                <a:latin typeface="Calibri" charset="0"/>
                <a:ea typeface="ＭＳ Ｐゴシック" charset="0"/>
                <a:cs typeface="ＭＳ Ｐゴシック" charset="0"/>
              </a:rPr>
              <a:t>Our lives are noisy and confusing but we </a:t>
            </a:r>
            <a:r>
              <a:rPr lang="en-US" dirty="0" err="1">
                <a:latin typeface="Calibri" charset="0"/>
                <a:ea typeface="ＭＳ Ｐゴシック" charset="0"/>
                <a:cs typeface="ＭＳ Ｐゴシック" charset="0"/>
              </a:rPr>
              <a:t>shouldn</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t use this as a convenient</a:t>
            </a:r>
          </a:p>
          <a:p>
            <a:pPr>
              <a:spcBef>
                <a:spcPct val="0"/>
              </a:spcBef>
            </a:pPr>
            <a:r>
              <a:rPr lang="en-US" dirty="0">
                <a:latin typeface="Calibri" charset="0"/>
                <a:ea typeface="ＭＳ Ｐゴシック" charset="0"/>
                <a:cs typeface="ＭＳ Ｐゴシック" charset="0"/>
              </a:rPr>
              <a:t>excuse for not listening. We can overcome some of the distraction by</a:t>
            </a:r>
          </a:p>
          <a:p>
            <a:pPr>
              <a:spcBef>
                <a:spcPct val="0"/>
              </a:spcBef>
            </a:pPr>
            <a:r>
              <a:rPr lang="en-US" dirty="0">
                <a:latin typeface="Calibri" charset="0"/>
                <a:ea typeface="ＭＳ Ｐゴシック" charset="0"/>
                <a:cs typeface="ＭＳ Ｐゴシック" charset="0"/>
              </a:rPr>
              <a:t>reducing noise and adjusting the listening environment. If we have no</a:t>
            </a:r>
          </a:p>
          <a:p>
            <a:pPr>
              <a:spcBef>
                <a:spcPct val="0"/>
              </a:spcBef>
            </a:pPr>
            <a:r>
              <a:rPr lang="en-US" dirty="0">
                <a:latin typeface="Calibri" charset="0"/>
                <a:ea typeface="ＭＳ Ｐゴシック" charset="0"/>
                <a:cs typeface="ＭＳ Ｐゴシック" charset="0"/>
              </a:rPr>
              <a:t>control over the distractions then we must rely on intense concentration to</a:t>
            </a:r>
          </a:p>
          <a:p>
            <a:pPr>
              <a:spcBef>
                <a:spcPct val="0"/>
              </a:spcBef>
            </a:pPr>
            <a:r>
              <a:rPr lang="en-US" dirty="0">
                <a:latin typeface="Calibri" charset="0"/>
                <a:ea typeface="ＭＳ Ｐゴシック" charset="0"/>
                <a:cs typeface="ＭＳ Ｐゴシック" charset="0"/>
              </a:rPr>
              <a:t>get as much as possible from the speaker.</a:t>
            </a:r>
          </a:p>
          <a:p>
            <a:pPr>
              <a:spcBef>
                <a:spcPct val="0"/>
              </a:spcBef>
            </a:pPr>
            <a:r>
              <a:rPr lang="en-US" b="1" dirty="0">
                <a:latin typeface="Calibri" charset="0"/>
                <a:ea typeface="ＭＳ Ｐゴシック" charset="0"/>
                <a:cs typeface="ＭＳ Ｐゴシック" charset="0"/>
              </a:rPr>
              <a:t>WHEN POSSIBLE, TAKE NOTES.</a:t>
            </a:r>
          </a:p>
          <a:p>
            <a:pPr>
              <a:spcBef>
                <a:spcPct val="0"/>
              </a:spcBef>
            </a:pPr>
            <a:r>
              <a:rPr lang="en-US" dirty="0">
                <a:latin typeface="Calibri" charset="0"/>
                <a:ea typeface="ＭＳ Ｐゴシック" charset="0"/>
                <a:cs typeface="ＭＳ Ｐゴシック" charset="0"/>
              </a:rPr>
              <a:t>If it is appropriate and it will not be distracting to the speaker, make a few</a:t>
            </a:r>
          </a:p>
          <a:p>
            <a:pPr>
              <a:spcBef>
                <a:spcPct val="0"/>
              </a:spcBef>
            </a:pPr>
            <a:r>
              <a:rPr lang="en-US" dirty="0">
                <a:latin typeface="Calibri" charset="0"/>
                <a:ea typeface="ＭＳ Ｐゴシック" charset="0"/>
                <a:cs typeface="ＭＳ Ｐゴシック" charset="0"/>
              </a:rPr>
              <a:t>notes as you listen. This will help you organize and frame the speaker</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a:t>
            </a:r>
          </a:p>
          <a:p>
            <a:pPr>
              <a:spcBef>
                <a:spcPct val="0"/>
              </a:spcBef>
            </a:pPr>
            <a:r>
              <a:rPr lang="en-US" dirty="0">
                <a:latin typeface="Calibri" charset="0"/>
                <a:ea typeface="ＭＳ Ｐゴシック" charset="0"/>
                <a:cs typeface="ＭＳ Ｐゴシック" charset="0"/>
              </a:rPr>
              <a:t>thoughts. It will also give you a reference to refer to at a later date if the</a:t>
            </a:r>
          </a:p>
          <a:p>
            <a:pPr>
              <a:spcBef>
                <a:spcPct val="0"/>
              </a:spcBef>
            </a:pPr>
            <a:r>
              <a:rPr lang="en-US" dirty="0">
                <a:latin typeface="Calibri" charset="0"/>
                <a:ea typeface="ＭＳ Ｐゴシック" charset="0"/>
                <a:cs typeface="ＭＳ Ｐゴシック" charset="0"/>
              </a:rPr>
              <a:t>material is technical or complex.</a:t>
            </a:r>
          </a:p>
          <a:p>
            <a:pPr>
              <a:spcBef>
                <a:spcPct val="0"/>
              </a:spcBef>
            </a:pPr>
            <a:r>
              <a:rPr lang="en-US" dirty="0">
                <a:latin typeface="Calibri" charset="0"/>
                <a:ea typeface="ＭＳ Ｐゴシック" charset="0"/>
                <a:cs typeface="ＭＳ Ｐゴシック" charset="0"/>
              </a:rPr>
              <a:t>There is no communication skill more important to a leader than listening,</a:t>
            </a:r>
          </a:p>
          <a:p>
            <a:pPr>
              <a:spcBef>
                <a:spcPct val="0"/>
              </a:spcBef>
            </a:pPr>
            <a:r>
              <a:rPr lang="en-US" dirty="0">
                <a:latin typeface="Calibri" charset="0"/>
                <a:ea typeface="ＭＳ Ｐゴシック" charset="0"/>
                <a:cs typeface="ＭＳ Ｐゴシック" charset="0"/>
              </a:rPr>
              <a:t>yet many persons aspiring to be leaders neglect this skill. It seems to take</a:t>
            </a:r>
          </a:p>
          <a:p>
            <a:pPr>
              <a:spcBef>
                <a:spcPct val="0"/>
              </a:spcBef>
            </a:pPr>
            <a:r>
              <a:rPr lang="en-US" dirty="0">
                <a:latin typeface="Calibri" charset="0"/>
                <a:ea typeface="ＭＳ Ｐゴシック" charset="0"/>
                <a:cs typeface="ＭＳ Ｐゴシック" charset="0"/>
              </a:rPr>
              <a:t>so little effort to hear a speaker</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 words, but this </a:t>
            </a:r>
            <a:r>
              <a:rPr lang="en-US" dirty="0" err="1">
                <a:latin typeface="Calibri" charset="0"/>
                <a:ea typeface="ＭＳ Ｐゴシック" charset="0"/>
                <a:cs typeface="ＭＳ Ｐゴシック" charset="0"/>
              </a:rPr>
              <a:t>isn</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t listening. The kind</a:t>
            </a:r>
          </a:p>
          <a:p>
            <a:pPr>
              <a:spcBef>
                <a:spcPct val="0"/>
              </a:spcBef>
            </a:pPr>
            <a:r>
              <a:rPr lang="en-US" dirty="0">
                <a:latin typeface="Calibri" charset="0"/>
                <a:ea typeface="ＭＳ Ｐゴシック" charset="0"/>
                <a:cs typeface="ＭＳ Ｐゴシック" charset="0"/>
              </a:rPr>
              <a:t>of practice we need in the techniques listed above will require that we</a:t>
            </a:r>
          </a:p>
          <a:p>
            <a:pPr>
              <a:spcBef>
                <a:spcPct val="0"/>
              </a:spcBef>
            </a:pPr>
            <a:r>
              <a:rPr lang="en-US" dirty="0">
                <a:latin typeface="Calibri" charset="0"/>
                <a:ea typeface="ＭＳ Ｐゴシック" charset="0"/>
                <a:cs typeface="ＭＳ Ｐゴシック" charset="0"/>
              </a:rPr>
              <a:t>monitor our habits and actively work to improve them.</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A6A148-4EA3-5A4D-B429-1A1B7DDF3D1F}" type="slidenum">
              <a:rPr lang="en-US" sz="1200">
                <a:latin typeface="Calibri" charset="0"/>
              </a:rPr>
              <a:pPr eaLnBrk="1" hangingPunct="1"/>
              <a:t>81</a:t>
            </a:fld>
            <a:endParaRPr lang="en-US" sz="1200">
              <a:latin typeface="Calibri" charset="0"/>
            </a:endParaRPr>
          </a:p>
        </p:txBody>
      </p:sp>
      <p:sp>
        <p:nvSpPr>
          <p:cNvPr id="76803"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Times New Roman" charset="0"/>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ea typeface="ＭＳ Ｐゴシック" charset="0"/>
                <a:cs typeface="ＭＳ Ｐゴシック" charset="0"/>
              </a:rPr>
              <a:t>Refer to meeting monsters handout and go through each one….</a:t>
            </a:r>
          </a:p>
        </p:txBody>
      </p:sp>
      <p:sp>
        <p:nvSpPr>
          <p:cNvPr id="4915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A0777E0-43B2-1C4A-BD1B-4368CFBED665}" type="slidenum">
              <a:rPr lang="en-US" sz="1200">
                <a:latin typeface="Calibri" charset="0"/>
              </a:rPr>
              <a:pPr eaLnBrk="1" hangingPunct="1"/>
              <a:t>87</a:t>
            </a:fld>
            <a:endParaRPr lang="en-US" sz="1200">
              <a:latin typeface="Calibri"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26"/>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7"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5"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Key Slide:</a:t>
            </a:r>
          </a:p>
          <a:p>
            <a:r>
              <a:rPr lang="en-US" dirty="0" smtClean="0"/>
              <a:t>Main</a:t>
            </a:r>
            <a:r>
              <a:rPr lang="en-US" baseline="0" dirty="0" smtClean="0"/>
              <a:t> Point #1: Step 0 is what we have spent most of the day discussing. </a:t>
            </a:r>
          </a:p>
          <a:p>
            <a:r>
              <a:rPr lang="en-US" baseline="0" dirty="0" smtClean="0"/>
              <a:t>Main Point #2: The remaining portions</a:t>
            </a:r>
            <a:endParaRPr lang="en-US" dirty="0" smtClean="0"/>
          </a:p>
        </p:txBody>
      </p:sp>
      <p:sp>
        <p:nvSpPr>
          <p:cNvPr id="4" name="Slide Number Placeholder 3"/>
          <p:cNvSpPr>
            <a:spLocks noGrp="1"/>
          </p:cNvSpPr>
          <p:nvPr>
            <p:ph type="sldNum" sz="quarter" idx="10"/>
          </p:nvPr>
        </p:nvSpPr>
        <p:spPr/>
        <p:txBody>
          <a:bodyPr/>
          <a:lstStyle/>
          <a:p>
            <a:fld id="{CB98F189-C919-E84D-8FFB-7FAA91BDFF6A}" type="slidenum">
              <a:rPr lang="en-US" smtClean="0"/>
              <a:pPr/>
              <a:t>95</a:t>
            </a:fld>
            <a:endParaRPr lang="en-US"/>
          </a:p>
        </p:txBody>
      </p:sp>
    </p:spTree>
    <p:extLst>
      <p:ext uri="{BB962C8B-B14F-4D97-AF65-F5344CB8AC3E}">
        <p14:creationId xmlns:p14="http://schemas.microsoft.com/office/powerpoint/2010/main" val="716399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Process activity: Examine KUD and Learning Scale. </a:t>
            </a:r>
          </a:p>
          <a:p>
            <a:r>
              <a:rPr lang="en-US" dirty="0" smtClean="0"/>
              <a:t>This was developed as a collaborative activity</a:t>
            </a:r>
            <a:r>
              <a:rPr lang="en-US" baseline="0" dirty="0" smtClean="0"/>
              <a:t> in which folks who run and participate in PLCs thought of all of the knowledge, skills and understanding that PLC facilitators need. You’ll notice that we focus on Professional Learning Communities, but this sets within other district priories of professional growth and standards-based instruction. This is a multi-dimensional KUD. That means that it includes more than one skill/understanding and knowledge base to develop. Facilitating is complex. </a:t>
            </a:r>
          </a:p>
          <a:p>
            <a:endParaRPr lang="en-US" baseline="0" dirty="0" smtClean="0"/>
          </a:p>
          <a:p>
            <a:r>
              <a:rPr lang="en-US" baseline="0" dirty="0" smtClean="0"/>
              <a:t>Please identify this slide In your participant notebook. Please highlight under the know…Definition of PLCs, Step 0, and Effective facilitator techniques. Under the understand, please highlight the purpose of….and how PLC work integrates all district focus areas….and under the do, please highlight PLC infrastructure plan. These represent our end in mind knowledge for today.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B98F189-C919-E84D-8FFB-7FAA91BDFF6A}" type="slidenum">
              <a:rPr lang="en-US" smtClean="0"/>
              <a:pPr/>
              <a:t>9</a:t>
            </a:fld>
            <a:endParaRPr lang="en-US"/>
          </a:p>
        </p:txBody>
      </p:sp>
    </p:spTree>
    <p:extLst>
      <p:ext uri="{BB962C8B-B14F-4D97-AF65-F5344CB8AC3E}">
        <p14:creationId xmlns:p14="http://schemas.microsoft.com/office/powerpoint/2010/main" val="3471013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Here</a:t>
            </a:r>
            <a:r>
              <a:rPr lang="en-US" baseline="0" dirty="0" smtClean="0"/>
              <a:t> is our scale for learning for our two day facilitator’s training. We developed this from our KUD to allow for participants to understand where they are relative to… There are likely things on here that you know, and can already demonstrate. There are also skills represented here that you have no background knowledge, and that is fine. That is what this training is for!</a:t>
            </a:r>
          </a:p>
          <a:p>
            <a:endParaRPr lang="en-US" baseline="0" dirty="0" smtClean="0"/>
          </a:p>
          <a:p>
            <a:r>
              <a:rPr lang="en-US" baseline="0" dirty="0" smtClean="0"/>
              <a:t>Process Activity on next slide</a:t>
            </a:r>
          </a:p>
        </p:txBody>
      </p:sp>
      <p:sp>
        <p:nvSpPr>
          <p:cNvPr id="4" name="Slide Number Placeholder 3"/>
          <p:cNvSpPr>
            <a:spLocks noGrp="1"/>
          </p:cNvSpPr>
          <p:nvPr>
            <p:ph type="sldNum" sz="quarter" idx="10"/>
          </p:nvPr>
        </p:nvSpPr>
        <p:spPr/>
        <p:txBody>
          <a:bodyPr/>
          <a:lstStyle/>
          <a:p>
            <a:fld id="{CB98F189-C919-E84D-8FFB-7FAA91BDFF6A}" type="slidenum">
              <a:rPr lang="en-US" smtClean="0"/>
              <a:pPr/>
              <a:t>10</a:t>
            </a:fld>
            <a:endParaRPr lang="en-US"/>
          </a:p>
        </p:txBody>
      </p:sp>
    </p:spTree>
    <p:extLst>
      <p:ext uri="{BB962C8B-B14F-4D97-AF65-F5344CB8AC3E}">
        <p14:creationId xmlns:p14="http://schemas.microsoft.com/office/powerpoint/2010/main" val="318719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 Pre rating should take 10 minutes. </a:t>
            </a:r>
          </a:p>
          <a:p>
            <a:r>
              <a:rPr lang="en-US" dirty="0" smtClean="0"/>
              <a:t>We</a:t>
            </a:r>
            <a:r>
              <a:rPr lang="en-US" baseline="0" dirty="0" smtClean="0"/>
              <a:t> will revisit this after our training to celebrate new knowledge, understanding and skills. </a:t>
            </a:r>
            <a:endParaRPr lang="en-US" dirty="0" smtClean="0"/>
          </a:p>
        </p:txBody>
      </p:sp>
      <p:sp>
        <p:nvSpPr>
          <p:cNvPr id="4" name="Slide Number Placeholder 3"/>
          <p:cNvSpPr>
            <a:spLocks noGrp="1"/>
          </p:cNvSpPr>
          <p:nvPr>
            <p:ph type="sldNum" sz="quarter" idx="10"/>
          </p:nvPr>
        </p:nvSpPr>
        <p:spPr/>
        <p:txBody>
          <a:bodyPr/>
          <a:lstStyle/>
          <a:p>
            <a:fld id="{CB98F189-C919-E84D-8FFB-7FAA91BDFF6A}" type="slidenum">
              <a:rPr lang="en-US" smtClean="0"/>
              <a:pPr/>
              <a:t>11</a:t>
            </a:fld>
            <a:endParaRPr lang="en-US"/>
          </a:p>
        </p:txBody>
      </p:sp>
    </p:spTree>
    <p:extLst>
      <p:ext uri="{BB962C8B-B14F-4D97-AF65-F5344CB8AC3E}">
        <p14:creationId xmlns:p14="http://schemas.microsoft.com/office/powerpoint/2010/main" val="1383352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a:t>
            </a:r>
            <a:r>
              <a:rPr lang="en-US" baseline="0" dirty="0" smtClean="0"/>
              <a:t> represents our learning map. </a:t>
            </a:r>
            <a:endParaRPr lang="en-US" dirty="0"/>
          </a:p>
        </p:txBody>
      </p:sp>
      <p:sp>
        <p:nvSpPr>
          <p:cNvPr id="4" name="Slide Number Placeholder 3"/>
          <p:cNvSpPr>
            <a:spLocks noGrp="1"/>
          </p:cNvSpPr>
          <p:nvPr>
            <p:ph type="sldNum" sz="quarter" idx="10"/>
          </p:nvPr>
        </p:nvSpPr>
        <p:spPr/>
        <p:txBody>
          <a:bodyPr/>
          <a:lstStyle/>
          <a:p>
            <a:fld id="{CB98F189-C919-E84D-8FFB-7FAA91BDFF6A}" type="slidenum">
              <a:rPr lang="en-US" smtClean="0"/>
              <a:pPr/>
              <a:t>12</a:t>
            </a:fld>
            <a:endParaRPr lang="en-US"/>
          </a:p>
        </p:txBody>
      </p:sp>
    </p:spTree>
    <p:extLst>
      <p:ext uri="{BB962C8B-B14F-4D97-AF65-F5344CB8AC3E}">
        <p14:creationId xmlns:p14="http://schemas.microsoft.com/office/powerpoint/2010/main" val="3678773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2"/>
            <a:ext cx="2133600" cy="365125"/>
          </a:xfrm>
          <a:prstGeom prst="rect">
            <a:avLst/>
          </a:prstGeom>
        </p:spPr>
        <p:txBody>
          <a:bodyPr/>
          <a:lstStyle/>
          <a:p>
            <a:fld id="{81EE18A4-C71A-F442-BC9A-6AFA9615386B}"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2" name="Title 1"/>
          <p:cNvSpPr>
            <a:spLocks noGrp="1"/>
          </p:cNvSpPr>
          <p:nvPr>
            <p:ph type="ctrTitle"/>
          </p:nvPr>
        </p:nvSpPr>
        <p:spPr>
          <a:xfrm>
            <a:off x="685800" y="2514601"/>
            <a:ext cx="7772400" cy="933451"/>
          </a:xfrm>
          <a:prstGeom prst="rect">
            <a:avLst/>
          </a:prstGeom>
        </p:spPr>
        <p:txBody>
          <a:bodyPr anchor="b">
            <a:normAutofit/>
          </a:bodyPr>
          <a:lstStyle>
            <a:lvl1pPr algn="l">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14828" y="3352800"/>
            <a:ext cx="6400800" cy="685800"/>
          </a:xfrm>
        </p:spPr>
        <p:txBody>
          <a:bodyPr>
            <a:norm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41754263"/>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17412459-044D-A04E-B366-7420281D7F31}"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6328689"/>
      </p:ext>
    </p:extLst>
  </p:cSld>
  <p:clrMapOvr>
    <a:masterClrMapping/>
  </p:clrMapOvr>
  <p:timing>
    <p:tnLst>
      <p:par>
        <p:cTn xmlns:p14="http://schemas.microsoft.com/office/powerpoint/2010/mai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6FF029-3910-D344-B247-B19BECE355F8}"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315273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18A753-05C3-744D-A4A6-51FED37F118C}"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60257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EE18A4-C71A-F442-BC9A-6AFA9615386B}"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33007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300261-35F7-6F40-B5D5-39A627550BD9}"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641794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4A3AE7-76E4-3149-9CB0-D5C8D1C6445D}"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261229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FF65BF-7A4B-E04E-955E-962E1C20FB62}"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493273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2F22EC-DFE2-2246-8870-1445E2C7EA8C}"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554493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5BFBD1-3029-1C4A-B9E3-0B1B11B46BDA}"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530707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12459-044D-A04E-B366-7420281D7F31}"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519719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C8734-DDCD-D742-858D-D3E5616B6B15}"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23121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49"/>
            <a:ext cx="2438400" cy="1162051"/>
          </a:xfrm>
          <a:prstGeom prst="rect">
            <a:avLst/>
          </a:prstGeo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05202" y="304800"/>
            <a:ext cx="5181599" cy="60198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914400" y="1447809"/>
            <a:ext cx="2438400" cy="48767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A54C8734-DDCD-D742-858D-D3E5616B6B15}"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99223796"/>
      </p:ext>
    </p:extLst>
  </p:cSld>
  <p:clrMapOvr>
    <a:masterClrMapping/>
  </p:clrMapOvr>
  <p:timing>
    <p:tnLst>
      <p:par>
        <p:cTn xmlns:p14="http://schemas.microsoft.com/office/powerpoint/2010/mai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20394F-3BB4-B841-9723-574DFF2521F6}"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837715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6FF029-3910-D344-B247-B19BECE355F8}"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315273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18A753-05C3-744D-A4A6-51FED37F118C}"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6025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24400"/>
            <a:ext cx="5486400" cy="566739"/>
          </a:xfrm>
          <a:prstGeom prst="rect">
            <a:avLst/>
          </a:prstGeo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4572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828800" y="52911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B620394F-3BB4-B841-9723-574DFF2521F6}"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13812774"/>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896FF029-3910-D344-B247-B19BECE355F8}"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8640181"/>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0"/>
            <a:ext cx="990600" cy="5851525"/>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7162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9E18A753-05C3-744D-A4A6-51FED37F118C}"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76251450"/>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6356352"/>
            <a:ext cx="2895600" cy="365125"/>
          </a:xfrm>
          <a:prstGeom prst="rect">
            <a:avLst/>
          </a:prstGeom>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9" name="Text Placeholder 8"/>
          <p:cNvSpPr>
            <a:spLocks noGrp="1"/>
          </p:cNvSpPr>
          <p:nvPr>
            <p:ph type="body" sz="quarter" idx="15"/>
          </p:nvPr>
        </p:nvSpPr>
        <p:spPr>
          <a:xfrm>
            <a:off x="3962400" y="15240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3962400" y="23622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3962400" y="32004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3962400" y="40386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92636357"/>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6356352"/>
            <a:ext cx="2895600" cy="365125"/>
          </a:xfrm>
          <a:prstGeom prst="rect">
            <a:avLst/>
          </a:prstGeom>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5" name="Content Placeholder 2"/>
          <p:cNvSpPr>
            <a:spLocks noGrp="1"/>
          </p:cNvSpPr>
          <p:nvPr>
            <p:ph sz="half" idx="1"/>
          </p:nvPr>
        </p:nvSpPr>
        <p:spPr>
          <a:xfrm>
            <a:off x="457200" y="1219008"/>
            <a:ext cx="3733800" cy="25898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343400" y="1219200"/>
            <a:ext cx="4495800" cy="25908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457200" y="3800714"/>
            <a:ext cx="3733800" cy="24476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4191000" y="3800714"/>
            <a:ext cx="4648200" cy="2447695"/>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5541004"/>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6356352"/>
            <a:ext cx="2895600" cy="365125"/>
          </a:xfrm>
          <a:prstGeom prst="rect">
            <a:avLst/>
          </a:prstGeom>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9" name="Content Placeholder 2"/>
          <p:cNvSpPr>
            <a:spLocks noGrp="1"/>
          </p:cNvSpPr>
          <p:nvPr>
            <p:ph sz="half" idx="1"/>
          </p:nvPr>
        </p:nvSpPr>
        <p:spPr>
          <a:xfrm>
            <a:off x="457200" y="3505209"/>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276600" y="3505209"/>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096000" y="3505209"/>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457203" y="1219200"/>
            <a:ext cx="2590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276611"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096006"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4549913"/>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57300" y="152400"/>
            <a:ext cx="7162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47800" y="1219200"/>
            <a:ext cx="36957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295900" y="1219200"/>
            <a:ext cx="3695700" cy="5486400"/>
          </a:xfrm>
        </p:spPr>
        <p:txBody>
          <a:bodyPr rtlCol="0">
            <a:normAutofit/>
          </a:bodyPr>
          <a:lstStyle/>
          <a:p>
            <a:pPr lvl="0"/>
            <a:endParaRPr lang="en-US" noProof="0" smtClean="0"/>
          </a:p>
        </p:txBody>
      </p:sp>
    </p:spTree>
    <p:extLst>
      <p:ext uri="{BB962C8B-B14F-4D97-AF65-F5344CB8AC3E}">
        <p14:creationId xmlns:p14="http://schemas.microsoft.com/office/powerpoint/2010/main" val="2018404004"/>
      </p:ext>
    </p:extLst>
  </p:cSld>
  <p:clrMapOvr>
    <a:masterClrMapping/>
  </p:clrMapOvr>
  <p:transition xmlns:p14="http://schemas.microsoft.com/office/powerpoint/2010/mai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Freeform 14"/>
          <p:cNvSpPr/>
          <p:nvPr userDrawn="1"/>
        </p:nvSpPr>
        <p:spPr>
          <a:xfrm rot="850510">
            <a:off x="-429739" y="1983300"/>
            <a:ext cx="9696971" cy="4696553"/>
          </a:xfrm>
          <a:custGeom>
            <a:avLst/>
            <a:gdLst/>
            <a:ahLst/>
            <a:cxnLst/>
            <a:rect l="l" t="t" r="r" b="b"/>
            <a:pathLst>
              <a:path w="9265988" h="4696553">
                <a:moveTo>
                  <a:pt x="8424786" y="0"/>
                </a:moveTo>
                <a:cubicBezTo>
                  <a:pt x="8418208" y="934213"/>
                  <a:pt x="8903176" y="1755605"/>
                  <a:pt x="9265988" y="2470615"/>
                </a:cubicBezTo>
                <a:lnTo>
                  <a:pt x="453109" y="4696553"/>
                </a:lnTo>
                <a:lnTo>
                  <a:pt x="0" y="2902615"/>
                </a:lnTo>
                <a:cubicBezTo>
                  <a:pt x="4778086" y="3603914"/>
                  <a:pt x="6901097" y="1877405"/>
                  <a:pt x="8424786"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6" name="Freeform 15"/>
          <p:cNvSpPr/>
          <p:nvPr userDrawn="1"/>
        </p:nvSpPr>
        <p:spPr>
          <a:xfrm>
            <a:off x="-14514" y="2037861"/>
            <a:ext cx="9173028" cy="4850967"/>
          </a:xfrm>
          <a:custGeom>
            <a:avLst/>
            <a:gdLst>
              <a:gd name="connsiteX0" fmla="*/ 9158514 w 9158514"/>
              <a:gd name="connsiteY0" fmla="*/ 0 h 4850966"/>
              <a:gd name="connsiteX1" fmla="*/ 9158514 w 9158514"/>
              <a:gd name="connsiteY1" fmla="*/ 3617251 h 4850966"/>
              <a:gd name="connsiteX2" fmla="*/ 0 w 9158514"/>
              <a:gd name="connsiteY2" fmla="*/ 4850966 h 4850966"/>
              <a:gd name="connsiteX3" fmla="*/ 14514 w 9158514"/>
              <a:gd name="connsiteY3" fmla="*/ 2540557 h 4850966"/>
              <a:gd name="connsiteX4" fmla="*/ 9158514 w 9158514"/>
              <a:gd name="connsiteY4" fmla="*/ 0 h 4850966"/>
              <a:gd name="connsiteX0" fmla="*/ 9158514 w 9173028"/>
              <a:gd name="connsiteY0" fmla="*/ 0 h 4850966"/>
              <a:gd name="connsiteX1" fmla="*/ 9173028 w 9173028"/>
              <a:gd name="connsiteY1" fmla="*/ 4850965 h 4850966"/>
              <a:gd name="connsiteX2" fmla="*/ 0 w 9173028"/>
              <a:gd name="connsiteY2" fmla="*/ 4850966 h 4850966"/>
              <a:gd name="connsiteX3" fmla="*/ 14514 w 9173028"/>
              <a:gd name="connsiteY3" fmla="*/ 2540557 h 4850966"/>
              <a:gd name="connsiteX4" fmla="*/ 9158514 w 9173028"/>
              <a:gd name="connsiteY4" fmla="*/ 0 h 4850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3028" h="4850966">
                <a:moveTo>
                  <a:pt x="9158514" y="0"/>
                </a:moveTo>
                <a:lnTo>
                  <a:pt x="9173028" y="4850965"/>
                </a:lnTo>
                <a:lnTo>
                  <a:pt x="0" y="4850966"/>
                </a:lnTo>
                <a:cubicBezTo>
                  <a:pt x="0" y="4492068"/>
                  <a:pt x="14514" y="2899455"/>
                  <a:pt x="14514" y="2540557"/>
                </a:cubicBezTo>
                <a:cubicBezTo>
                  <a:pt x="5238015" y="3566979"/>
                  <a:pt x="7552752" y="1907476"/>
                  <a:pt x="9158514" y="0"/>
                </a:cubicBezTo>
                <a:close/>
              </a:path>
            </a:pathLst>
          </a:custGeom>
          <a:gradFill>
            <a:gsLst>
              <a:gs pos="0">
                <a:schemeClr val="accent1">
                  <a:lumMod val="64000"/>
                  <a:lumOff val="36000"/>
                </a:schemeClr>
              </a:gs>
              <a:gs pos="100000">
                <a:schemeClr val="accent1">
                  <a:lumMod val="77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 name="Date Placeholder 3"/>
          <p:cNvSpPr>
            <a:spLocks noGrp="1"/>
          </p:cNvSpPr>
          <p:nvPr>
            <p:ph type="dt" sz="half" idx="10"/>
          </p:nvPr>
        </p:nvSpPr>
        <p:spPr/>
        <p:txBody>
          <a:bodyPr/>
          <a:lstStyle/>
          <a:p>
            <a:fld id="{4E943EBC-5450-5442-96AC-BBA193D58AAB}"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2" name="Title 1"/>
          <p:cNvSpPr>
            <a:spLocks noGrp="1"/>
          </p:cNvSpPr>
          <p:nvPr>
            <p:ph type="ctrTitle"/>
          </p:nvPr>
        </p:nvSpPr>
        <p:spPr>
          <a:xfrm>
            <a:off x="685800" y="2514600"/>
            <a:ext cx="7772400" cy="933451"/>
          </a:xfrm>
          <a:prstGeom prst="rect">
            <a:avLst/>
          </a:prstGeom>
        </p:spPr>
        <p:txBody>
          <a:bodyPr anchor="b">
            <a:normAutofit/>
          </a:bodyPr>
          <a:lstStyle>
            <a:lvl1pPr algn="l">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14828" y="3352800"/>
            <a:ext cx="6400800" cy="685800"/>
          </a:xfrm>
        </p:spPr>
        <p:txBody>
          <a:bodyPr>
            <a:norm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0074832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100"/>
                                        <p:tgtEl>
                                          <p:spTgt spid="16"/>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2"/>
            <a:ext cx="2133600" cy="365125"/>
          </a:xfrm>
          <a:prstGeom prst="rect">
            <a:avLst/>
          </a:prstGeom>
        </p:spPr>
        <p:txBody>
          <a:bodyPr/>
          <a:lstStyle/>
          <a:p>
            <a:fld id="{E2300261-35F7-6F40-B5D5-39A627550BD9}"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3"/>
          </p:nvPr>
        </p:nvSpPr>
        <p:spPr>
          <a:xfrm>
            <a:off x="457200" y="1295400"/>
            <a:ext cx="8229600" cy="4876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431909"/>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DE9D1A2-8EC6-5444-8EBD-6DDC71B9E926}"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3"/>
          </p:nvPr>
        </p:nvSpPr>
        <p:spPr>
          <a:xfrm>
            <a:off x="457200" y="1295400"/>
            <a:ext cx="8229600" cy="4876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176600"/>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e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9CA10DD-00A0-9441-89BD-855068D93A54}"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19693714"/>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A1B9F-AFE8-444B-A897-D99E324798BE}"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14"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15"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3" name="Content Placeholder 2"/>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52172523"/>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Alternate">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D0555-67E8-E443-A478-28D103CCBFBC}"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14"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15"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74137571"/>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4167188"/>
            <a:ext cx="7086600" cy="1362075"/>
          </a:xfrm>
          <a:prstGeom prst="rect">
            <a:avLst/>
          </a:prstGeom>
        </p:spPr>
        <p:txBody>
          <a:bodyPr anchor="t"/>
          <a:lstStyle>
            <a:lvl1pPr algn="l">
              <a:defRPr sz="4000" b="0" cap="all">
                <a:solidFill>
                  <a:schemeClr val="tx1">
                    <a:lumMod val="65000"/>
                    <a:lumOff val="3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19200" y="2667001"/>
            <a:ext cx="7086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CE8931-FEFE-4B4C-805F-AE06FFE09312}"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56492237"/>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295400"/>
            <a:ext cx="39624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88B6908A-20AB-2C4D-8E4B-782ACA039202}"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61648366"/>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3960844" cy="639763"/>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28802"/>
            <a:ext cx="3960844"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1219200"/>
            <a:ext cx="3962400" cy="639763"/>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1828802"/>
            <a:ext cx="3962400"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1F311A92-1462-0E4C-A29B-55287CECDE61}"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7668573"/>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B51F219-86BA-E247-ABCD-4928804468F1}"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1146386"/>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9528B-4EC5-9444-8510-4C817E323AFE}"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58723486"/>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49"/>
            <a:ext cx="2438400" cy="1162051"/>
          </a:xfrm>
          <a:prstGeom prst="rect">
            <a:avLst/>
          </a:prstGeo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05201" y="304800"/>
            <a:ext cx="5181599" cy="60198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914400" y="1447802"/>
            <a:ext cx="2438400" cy="48767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81DF13F-E2E4-9B45-81E6-66F16E56916C}"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3237768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400C1F8B-BB6C-8F4C-803F-6481686A3228}"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7503170"/>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24400"/>
            <a:ext cx="5486400" cy="566739"/>
          </a:xfrm>
          <a:prstGeom prst="rect">
            <a:avLst/>
          </a:prstGeo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4572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828800" y="52911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96C48C-5D85-1E4C-A401-6062D32DD631}"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5900545"/>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46E40-7656-4A4F-86FB-FBC39E2FB830}"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9118508"/>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0"/>
            <a:ext cx="990600" cy="5851525"/>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7162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6FEE467-7F3C-BE42-A577-33CB0FA2383F}"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03936574"/>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9" name="Text Placeholder 8"/>
          <p:cNvSpPr>
            <a:spLocks noGrp="1"/>
          </p:cNvSpPr>
          <p:nvPr>
            <p:ph type="body" sz="quarter" idx="15"/>
          </p:nvPr>
        </p:nvSpPr>
        <p:spPr>
          <a:xfrm>
            <a:off x="3962400" y="15240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3962400" y="23622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3962400" y="32004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3962400" y="40386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7714460"/>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5" name="Content Placeholder 2"/>
          <p:cNvSpPr>
            <a:spLocks noGrp="1"/>
          </p:cNvSpPr>
          <p:nvPr>
            <p:ph sz="half" idx="1"/>
          </p:nvPr>
        </p:nvSpPr>
        <p:spPr>
          <a:xfrm>
            <a:off x="457200" y="1219008"/>
            <a:ext cx="3733800" cy="25898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343400" y="1219200"/>
            <a:ext cx="4495800" cy="25908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457200" y="3800707"/>
            <a:ext cx="3733800" cy="24476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4191000" y="3800707"/>
            <a:ext cx="4648200" cy="2447695"/>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38634710"/>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9" name="Content Placeholder 2"/>
          <p:cNvSpPr>
            <a:spLocks noGrp="1"/>
          </p:cNvSpPr>
          <p:nvPr>
            <p:ph sz="half" idx="1"/>
          </p:nvPr>
        </p:nvSpPr>
        <p:spPr>
          <a:xfrm>
            <a:off x="457200" y="3505202"/>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276600" y="3505202"/>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096000" y="3505202"/>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457203" y="1219200"/>
            <a:ext cx="2590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276603"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096005"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7868347"/>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23F57D-F44D-8A47-ABFA-08EDF3B6A815}"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761325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4EB9C-85FA-C144-8C3B-B3C35AE5C160}"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827505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BF4F49-0D9B-EC4B-B2DC-95B0DEA6AF57}"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208013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95769A-0179-9E44-81A4-978B4B4E3739}"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9268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A236E-CFB1-E64D-8F0C-81918E215461}"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14"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15"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3" name="Content Placeholder 2"/>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08136597"/>
      </p:ext>
    </p:extLst>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768EC2-7A10-2440-B62F-D4240A97B3C7}"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379479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E64C65-C142-4146-9227-DB7E66FED46E}"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19453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1B896-A7C7-9445-AD68-602D3CFCFFE8}"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938530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1706F-2177-8C49-8E1F-C5341956CAA4}"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42565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C193AB-8E2E-D74E-BC5A-D9009C2A4A11}"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29588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56CE8D-A2DB-2B40-B53C-6232874FD2FC}"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293884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C0411B-30E4-404E-A389-19CD921B0E92}"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09474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C02CC8-B1E1-E042-B269-E64C439A8CF8}"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761325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0A7B0-B617-B84A-BF8A-300627267404}"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827505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DE4AA-1D27-3447-8E79-AA95F03B8500}"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2080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Alternate">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7BB5AD-3CD0-6641-8518-517E52681522}"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14"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15"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1386962"/>
      </p:ext>
    </p:extLst>
  </p:cSld>
  <p:clrMapOvr>
    <a:masterClrMapping/>
  </p:clrMapOvr>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2E0802-02FB-1742-B387-6DAAC503502C}"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92687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15217A-CD43-7746-ADAB-867C3DA642AC}"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379479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A040E8-442E-E344-85FB-EF88E50FF25F}"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194536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84544F-F48D-B14E-8909-00187BC33970}"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938530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1F7E6-761B-284D-A834-B306D0B570D6}"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42565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1FC296-D1EF-5B44-85B4-5E753696DE70}"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295888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700E8F-9F7D-0844-8757-B5CBD02B8A5F}"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293884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3A5ED-DC6F-564D-8CDD-98E2F9B6CB44}"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09474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A4BBB6-5483-8A4B-AEDD-C5EE928B143C}"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761325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9FE588-2CA2-944F-9170-E7C86255F558}"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8275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4167189"/>
            <a:ext cx="7086600" cy="1362075"/>
          </a:xfrm>
          <a:prstGeom prst="rect">
            <a:avLst/>
          </a:prstGeom>
        </p:spPr>
        <p:txBody>
          <a:bodyPr anchor="t"/>
          <a:lstStyle>
            <a:lvl1pPr algn="l">
              <a:defRPr sz="4000" b="0" cap="all">
                <a:solidFill>
                  <a:schemeClr val="tx1">
                    <a:lumMod val="65000"/>
                    <a:lumOff val="3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19200" y="2667001"/>
            <a:ext cx="7086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934A3AE7-76E4-3149-9CB0-D5C8D1C6445D}"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41855572"/>
      </p:ext>
    </p:extLst>
  </p:cSld>
  <p:clrMapOvr>
    <a:masterClrMapping/>
  </p:clrMapOvr>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6F1EC8-FD98-6F46-8871-CC4543EDBC6A}"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208013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52D80A-2190-A54C-8125-B21579968172}"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92687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3490AC-0811-2848-9AA3-B48351983087}"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379479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E9233D-7393-5B4C-9258-905AFBCDDAFE}"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194536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93D26-8F7E-0948-8F97-C3095EDBD3D3}"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938530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F1205-D64C-374D-B603-EBB8BE28E890}"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42565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845665-91F7-B445-ABB8-0EB8387C2B37}"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295888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9259F-2249-DE46-8AC4-DE03D9163315}"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293884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AEE27-B0D8-3942-982D-D05336FC9B9D}"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09474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EE18A4-C71A-F442-BC9A-6AFA9615386B}"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330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295400"/>
            <a:ext cx="39624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91FF65BF-7A4B-E04E-955E-962E1C20FB62}"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37916012"/>
      </p:ext>
    </p:extLst>
  </p:cSld>
  <p:clrMapOvr>
    <a:masterClrMapping/>
  </p:clrMapOvr>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300261-35F7-6F40-B5D5-39A627550BD9}"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641794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4A3AE7-76E4-3149-9CB0-D5C8D1C6445D}"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261229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FF65BF-7A4B-E04E-955E-962E1C20FB62}"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493273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2F22EC-DFE2-2246-8870-1445E2C7EA8C}"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55449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5BFBD1-3029-1C4A-B9E3-0B1B11B46BDA}"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530707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12459-044D-A04E-B366-7420281D7F31}"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519719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C8734-DDCD-D742-858D-D3E5616B6B15}"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231213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20394F-3BB4-B841-9723-574DFF2521F6}"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837715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6FF029-3910-D344-B247-B19BECE355F8}"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315273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18A753-05C3-744D-A4A6-51FED37F118C}"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6025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1"/>
            <a:ext cx="3960844" cy="639763"/>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28804"/>
            <a:ext cx="3960844"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1219201"/>
            <a:ext cx="3962400" cy="639763"/>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1828804"/>
            <a:ext cx="3962400"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762F22EC-DFE2-2246-8870-1445E2C7EA8C}"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792739"/>
      </p:ext>
    </p:extLst>
  </p:cSld>
  <p:clrMapOvr>
    <a:masterClrMapping/>
  </p:clrMapOvr>
  <p:timing>
    <p:tnLst>
      <p:par>
        <p:cTn xmlns:p14="http://schemas.microsoft.com/office/powerpoint/2010/mai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EE18A4-C71A-F442-BC9A-6AFA9615386B}"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33007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300261-35F7-6F40-B5D5-39A627550BD9}"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641794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4A3AE7-76E4-3149-9CB0-D5C8D1C6445D}"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261229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FF65BF-7A4B-E04E-955E-962E1C20FB62}"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49327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2F22EC-DFE2-2246-8870-1445E2C7EA8C}"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55449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5BFBD1-3029-1C4A-B9E3-0B1B11B46BDA}"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530707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12459-044D-A04E-B366-7420281D7F31}"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519719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C8734-DDCD-D742-858D-D3E5616B6B15}"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231213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20394F-3BB4-B841-9723-574DFF2521F6}"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837715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6FF029-3910-D344-B247-B19BECE355F8}"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31527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2"/>
            <a:ext cx="2133600" cy="365125"/>
          </a:xfrm>
          <a:prstGeom prst="rect">
            <a:avLst/>
          </a:prstGeom>
        </p:spPr>
        <p:txBody>
          <a:bodyPr/>
          <a:lstStyle/>
          <a:p>
            <a:fld id="{C05BFBD1-3029-1C4A-B9E3-0B1B11B46BDA}"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12783283"/>
      </p:ext>
    </p:extLst>
  </p:cSld>
  <p:clrMapOvr>
    <a:masterClrMapping/>
  </p:clrMapOvr>
  <p:timing>
    <p:tnLst>
      <p:par>
        <p:cTn xmlns:p14="http://schemas.microsoft.com/office/powerpoint/2010/mai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18A753-05C3-744D-A4A6-51FED37F118C}"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60257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EE18A4-C71A-F442-BC9A-6AFA9615386B}"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33007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300261-35F7-6F40-B5D5-39A627550BD9}"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641794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4A3AE7-76E4-3149-9CB0-D5C8D1C6445D}"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261229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FF65BF-7A4B-E04E-955E-962E1C20FB62}"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493273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2F22EC-DFE2-2246-8870-1445E2C7EA8C}"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55449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5BFBD1-3029-1C4A-B9E3-0B1B11B46BDA}"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530707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12459-044D-A04E-B366-7420281D7F31}"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519719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C8734-DDCD-D742-858D-D3E5616B6B15}"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231213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20394F-3BB4-B841-9723-574DFF2521F6}"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837715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slideLayout" Target="../slideLayouts/slideLayout31.xml"/><Relationship Id="rId14" Type="http://schemas.openxmlformats.org/officeDocument/2006/relationships/slideLayout" Target="../slideLayouts/slideLayout32.xml"/><Relationship Id="rId15" Type="http://schemas.openxmlformats.org/officeDocument/2006/relationships/slideLayout" Target="../slideLayouts/slideLayout33.xml"/><Relationship Id="rId16" Type="http://schemas.openxmlformats.org/officeDocument/2006/relationships/slideLayout" Target="../slideLayouts/slideLayout34.xml"/><Relationship Id="rId17" Type="http://schemas.openxmlformats.org/officeDocument/2006/relationships/slideLayout" Target="../slideLayouts/slideLayout35.xml"/><Relationship Id="rId18" Type="http://schemas.openxmlformats.org/officeDocument/2006/relationships/theme" Target="../theme/theme2.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3.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theme" Target="../theme/theme4.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theme" Target="../theme/theme5.xml"/><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theme" Target="../theme/theme6.xml"/><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0.xml"/><Relationship Id="rId12" Type="http://schemas.openxmlformats.org/officeDocument/2006/relationships/theme" Target="../theme/theme7.xml"/><Relationship Id="rId1" Type="http://schemas.openxmlformats.org/officeDocument/2006/relationships/slideLayout" Target="../slideLayouts/slideLayout80.xml"/><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 Id="rId9" Type="http://schemas.openxmlformats.org/officeDocument/2006/relationships/slideLayout" Target="../slideLayouts/slideLayout88.xml"/><Relationship Id="rId10"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1.xml"/><Relationship Id="rId12" Type="http://schemas.openxmlformats.org/officeDocument/2006/relationships/theme" Target="../theme/theme8.xml"/><Relationship Id="rId1" Type="http://schemas.openxmlformats.org/officeDocument/2006/relationships/slideLayout" Target="../slideLayouts/slideLayout91.xml"/><Relationship Id="rId2" Type="http://schemas.openxmlformats.org/officeDocument/2006/relationships/slideLayout" Target="../slideLayouts/slideLayout92.xml"/><Relationship Id="rId3" Type="http://schemas.openxmlformats.org/officeDocument/2006/relationships/slideLayout" Target="../slideLayouts/slideLayout93.xml"/><Relationship Id="rId4" Type="http://schemas.openxmlformats.org/officeDocument/2006/relationships/slideLayout" Target="../slideLayouts/slideLayout94.xml"/><Relationship Id="rId5" Type="http://schemas.openxmlformats.org/officeDocument/2006/relationships/slideLayout" Target="../slideLayouts/slideLayout95.xml"/><Relationship Id="rId6" Type="http://schemas.openxmlformats.org/officeDocument/2006/relationships/slideLayout" Target="../slideLayouts/slideLayout96.xml"/><Relationship Id="rId7" Type="http://schemas.openxmlformats.org/officeDocument/2006/relationships/slideLayout" Target="../slideLayouts/slideLayout97.xml"/><Relationship Id="rId8" Type="http://schemas.openxmlformats.org/officeDocument/2006/relationships/slideLayout" Target="../slideLayouts/slideLayout98.xml"/><Relationship Id="rId9" Type="http://schemas.openxmlformats.org/officeDocument/2006/relationships/slideLayout" Target="../slideLayouts/slideLayout99.xml"/><Relationship Id="rId10" Type="http://schemas.openxmlformats.org/officeDocument/2006/relationships/slideLayout" Target="../slideLayouts/slideLayout10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12.xml"/><Relationship Id="rId12" Type="http://schemas.openxmlformats.org/officeDocument/2006/relationships/theme" Target="../theme/theme9.xml"/><Relationship Id="rId1" Type="http://schemas.openxmlformats.org/officeDocument/2006/relationships/slideLayout" Target="../slideLayouts/slideLayout102.xml"/><Relationship Id="rId2" Type="http://schemas.openxmlformats.org/officeDocument/2006/relationships/slideLayout" Target="../slideLayouts/slideLayout103.xml"/><Relationship Id="rId3" Type="http://schemas.openxmlformats.org/officeDocument/2006/relationships/slideLayout" Target="../slideLayouts/slideLayout104.xml"/><Relationship Id="rId4" Type="http://schemas.openxmlformats.org/officeDocument/2006/relationships/slideLayout" Target="../slideLayouts/slideLayout105.xml"/><Relationship Id="rId5" Type="http://schemas.openxmlformats.org/officeDocument/2006/relationships/slideLayout" Target="../slideLayouts/slideLayout106.xml"/><Relationship Id="rId6" Type="http://schemas.openxmlformats.org/officeDocument/2006/relationships/slideLayout" Target="../slideLayouts/slideLayout107.xml"/><Relationship Id="rId7" Type="http://schemas.openxmlformats.org/officeDocument/2006/relationships/slideLayout" Target="../slideLayouts/slideLayout108.xml"/><Relationship Id="rId8" Type="http://schemas.openxmlformats.org/officeDocument/2006/relationships/slideLayout" Target="../slideLayouts/slideLayout109.xml"/><Relationship Id="rId9" Type="http://schemas.openxmlformats.org/officeDocument/2006/relationships/slideLayout" Target="../slideLayouts/slideLayout110.xml"/><Relationship Id="rId10"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2000"/>
                <a:lumOff val="18000"/>
              </a:schemeClr>
            </a:gs>
            <a:gs pos="85000">
              <a:schemeClr val="accent1">
                <a:lumMod val="48000"/>
                <a:lumOff val="52000"/>
              </a:schemeClr>
            </a:gs>
          </a:gsLst>
          <a:lin ang="5400000" scaled="0"/>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95400"/>
            <a:ext cx="8229600" cy="48767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5400" y="6470652"/>
            <a:ext cx="406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D99AA8B-2E7A-4BBC-8FDE-CA7CF71DD330}"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
        <p:nvSpPr>
          <p:cNvPr id="13" name="Title Placeholder 12"/>
          <p:cNvSpPr>
            <a:spLocks noGrp="1"/>
          </p:cNvSpPr>
          <p:nvPr>
            <p:ph type="title"/>
          </p:nvPr>
        </p:nvSpPr>
        <p:spPr>
          <a:xfrm>
            <a:off x="457200" y="274637"/>
            <a:ext cx="8229600" cy="944563"/>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4220046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2000"/>
                <a:lumOff val="18000"/>
              </a:schemeClr>
            </a:gs>
            <a:gs pos="85000">
              <a:schemeClr val="accent1">
                <a:lumMod val="48000"/>
                <a:lumOff val="52000"/>
              </a:schemeClr>
            </a:gs>
          </a:gsLst>
          <a:lin ang="5400000" scaled="0"/>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95400"/>
            <a:ext cx="8229600" cy="48767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DDA4142-5A99-0C4B-A93B-2ECB5F558A39}"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D99AA8B-2E7A-4BBC-8FDE-CA7CF71DD330}"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
        <p:nvSpPr>
          <p:cNvPr id="9" name="Freeform 8"/>
          <p:cNvSpPr/>
          <p:nvPr userDrawn="1"/>
        </p:nvSpPr>
        <p:spPr>
          <a:xfrm rot="850510">
            <a:off x="-1286960" y="3560037"/>
            <a:ext cx="10347304" cy="4598825"/>
          </a:xfrm>
          <a:custGeom>
            <a:avLst/>
            <a:gdLst/>
            <a:ahLst/>
            <a:cxnLst/>
            <a:rect l="l" t="t" r="r" b="b"/>
            <a:pathLst>
              <a:path w="9016862" h="4181170">
                <a:moveTo>
                  <a:pt x="8424786" y="0"/>
                </a:moveTo>
                <a:cubicBezTo>
                  <a:pt x="8419648" y="729616"/>
                  <a:pt x="8714332" y="1390416"/>
                  <a:pt x="9016862" y="1985277"/>
                </a:cubicBezTo>
                <a:lnTo>
                  <a:pt x="322935" y="4181170"/>
                </a:lnTo>
                <a:lnTo>
                  <a:pt x="0" y="2902615"/>
                </a:lnTo>
                <a:cubicBezTo>
                  <a:pt x="4778086" y="3603914"/>
                  <a:pt x="6901097" y="1877405"/>
                  <a:pt x="8424786"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0" name="Freeform 9"/>
          <p:cNvSpPr/>
          <p:nvPr userDrawn="1"/>
        </p:nvSpPr>
        <p:spPr>
          <a:xfrm>
            <a:off x="-2071" y="3886200"/>
            <a:ext cx="9154965" cy="2971800"/>
          </a:xfrm>
          <a:custGeom>
            <a:avLst/>
            <a:gdLst/>
            <a:ahLst/>
            <a:cxnLst/>
            <a:rect l="l" t="t" r="r" b="b"/>
            <a:pathLst>
              <a:path w="9154965" h="2971800">
                <a:moveTo>
                  <a:pt x="9146073" y="0"/>
                </a:moveTo>
                <a:lnTo>
                  <a:pt x="9154965" y="2971800"/>
                </a:lnTo>
                <a:lnTo>
                  <a:pt x="0" y="2971800"/>
                </a:lnTo>
                <a:cubicBezTo>
                  <a:pt x="1255" y="2780523"/>
                  <a:pt x="2073" y="2625768"/>
                  <a:pt x="2073" y="2540557"/>
                </a:cubicBezTo>
                <a:cubicBezTo>
                  <a:pt x="5225574" y="3566979"/>
                  <a:pt x="7540311" y="1907476"/>
                  <a:pt x="9146073" y="0"/>
                </a:cubicBezTo>
                <a:close/>
              </a:path>
            </a:pathLst>
          </a:custGeom>
          <a:gradFill>
            <a:gsLst>
              <a:gs pos="0">
                <a:schemeClr val="accent1">
                  <a:lumMod val="64000"/>
                  <a:lumOff val="36000"/>
                </a:schemeClr>
              </a:gs>
              <a:gs pos="100000">
                <a:schemeClr val="accent1">
                  <a:lumMod val="77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3" name="Title Placeholder 12"/>
          <p:cNvSpPr>
            <a:spLocks noGrp="1"/>
          </p:cNvSpPr>
          <p:nvPr>
            <p:ph type="title"/>
          </p:nvPr>
        </p:nvSpPr>
        <p:spPr>
          <a:xfrm>
            <a:off x="457200" y="274637"/>
            <a:ext cx="8229600" cy="944563"/>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35768716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100"/>
                                        <p:tgtEl>
                                          <p:spTgt spid="10"/>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hf hdr="0" ftr="0" dt="0"/>
  <p:txStyles>
    <p:titleStyle>
      <a:lvl1pPr algn="l" defTabSz="914400" rtl="0" eaLnBrk="1" latinLnBrk="0" hangingPunct="1">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6D45686-BD47-A74B-8F38-A78417E3F3F3}"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D99AA8B-2E7A-4BBC-8FDE-CA7CF71DD330}"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43244236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A92BE0A-D4CC-9E43-BA9C-DD644E0152AE}"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D99AA8B-2E7A-4BBC-8FDE-CA7CF71DD330}"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43244236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71D9DA4-A6DB-E64E-A992-016526FA9D66}" type="datetime1">
              <a:rPr lang="en-US" smtClean="0">
                <a:solidFill>
                  <a:prstClr val="black">
                    <a:tint val="75000"/>
                  </a:prstClr>
                </a:solidFill>
                <a:latin typeface="Calibri"/>
              </a:rPr>
              <a:t>7/24/13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D99AA8B-2E7A-4BBC-8FDE-CA7CF71DD330}"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43244236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49D03-C260-6C4E-840A-E8C49CF8FCCC}" type="datetimeFigureOut">
              <a:rPr lang="en-US" smtClean="0"/>
              <a:t>7/24/13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D99AA8B-2E7A-4BBC-8FDE-CA7CF71DD330}"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49031635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49D03-C260-6C4E-840A-E8C49CF8FCCC}" type="datetimeFigureOut">
              <a:rPr lang="en-US" smtClean="0"/>
              <a:t>7/24/13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D99AA8B-2E7A-4BBC-8FDE-CA7CF71DD330}"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49031635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49D03-C260-6C4E-840A-E8C49CF8FCCC}" type="datetimeFigureOut">
              <a:rPr lang="en-US" smtClean="0"/>
              <a:t>7/24/13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D99AA8B-2E7A-4BBC-8FDE-CA7CF71DD330}"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490316358"/>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49D03-C260-6C4E-840A-E8C49CF8FCCC}" type="datetimeFigureOut">
              <a:rPr lang="en-US" smtClean="0"/>
              <a:t>7/24/13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D99AA8B-2E7A-4BBC-8FDE-CA7CF71DD330}"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49031635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03.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hyperlink" Target="http://www.youtube.com/watch?v=xFs8P_TrAVQ"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www.youtube.com/watch?v=7-ErgtGzkh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3.xml"/><Relationship Id="rId3"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4.png"/><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image" Target="../media/image1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4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Word_Document2.docx"/><Relationship Id="rId5" Type="http://schemas.openxmlformats.org/officeDocument/2006/relationships/image" Target="../media/image16.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6.xml"/><Relationship Id="rId3" Type="http://schemas.openxmlformats.org/officeDocument/2006/relationships/image" Target="../media/image1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7.xml"/><Relationship Id="rId3" Type="http://schemas.openxmlformats.org/officeDocument/2006/relationships/image" Target="../media/image18.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4.png"/><Relationship Id="rId5" Type="http://schemas.openxmlformats.org/officeDocument/2006/relationships/oleObject" Target="../embeddings/oleObject1.bin"/><Relationship Id="rId6" Type="http://schemas.openxmlformats.org/officeDocument/2006/relationships/package" Target="../embeddings/Microsoft_Word_Document1.docx"/><Relationship Id="rId7"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9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2.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Welcome! </a:t>
            </a:r>
            <a:br>
              <a:rPr lang="en-US" dirty="0" smtClean="0"/>
            </a:br>
            <a:r>
              <a:rPr lang="en-US" dirty="0" smtClean="0"/>
              <a:t>PLC Facilitators Training</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Day 1</a:t>
            </a:r>
            <a:endParaRPr lang="en-US" dirty="0"/>
          </a:p>
          <a:p>
            <a:r>
              <a:rPr lang="en-US" dirty="0" smtClean="0"/>
              <a:t>Empowering Collaborative Teams</a:t>
            </a:r>
            <a:endParaRPr lang="en-US" dirty="0"/>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1</a:t>
            </a:fld>
            <a:endParaRPr lang="en-US">
              <a:solidFill>
                <a:prstClr val="black">
                  <a:tint val="75000"/>
                </a:prstClr>
              </a:solidFill>
              <a:latin typeface="Calibri"/>
            </a:endParaRPr>
          </a:p>
        </p:txBody>
      </p:sp>
    </p:spTree>
    <p:extLst>
      <p:ext uri="{BB962C8B-B14F-4D97-AF65-F5344CB8AC3E}">
        <p14:creationId xmlns:p14="http://schemas.microsoft.com/office/powerpoint/2010/main" val="24460015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088030" y="7"/>
            <a:ext cx="1028904" cy="865215"/>
          </a:xfrm>
          <a:prstGeom prst="rect">
            <a:avLst/>
          </a:prstGeom>
        </p:spPr>
      </p:pic>
      <p:pic>
        <p:nvPicPr>
          <p:cNvPr id="5" name="Picture 4"/>
          <p:cNvPicPr>
            <a:picLocks noChangeAspect="1"/>
          </p:cNvPicPr>
          <p:nvPr/>
        </p:nvPicPr>
        <p:blipFill>
          <a:blip r:embed="rId4"/>
          <a:stretch>
            <a:fillRect/>
          </a:stretch>
        </p:blipFill>
        <p:spPr>
          <a:xfrm>
            <a:off x="1346200" y="0"/>
            <a:ext cx="6430818" cy="6858000"/>
          </a:xfrm>
          <a:prstGeom prst="rect">
            <a:avLst/>
          </a:prstGeom>
        </p:spPr>
      </p:pic>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10</a:t>
            </a:fld>
            <a:endParaRPr lang="en-US">
              <a:solidFill>
                <a:prstClr val="black">
                  <a:tint val="75000"/>
                </a:prstClr>
              </a:solidFill>
              <a:latin typeface="Calibri"/>
            </a:endParaRPr>
          </a:p>
        </p:txBody>
      </p:sp>
    </p:spTree>
    <p:extLst>
      <p:ext uri="{BB962C8B-B14F-4D97-AF65-F5344CB8AC3E}">
        <p14:creationId xmlns:p14="http://schemas.microsoft.com/office/powerpoint/2010/main" val="5574747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 Pre Rating and Sharing</a:t>
            </a:r>
            <a:endParaRPr lang="en-US" dirty="0"/>
          </a:p>
        </p:txBody>
      </p:sp>
      <p:sp>
        <p:nvSpPr>
          <p:cNvPr id="3" name="Content Placeholder 2"/>
          <p:cNvSpPr>
            <a:spLocks noGrp="1"/>
          </p:cNvSpPr>
          <p:nvPr>
            <p:ph sz="quarter" idx="13"/>
          </p:nvPr>
        </p:nvSpPr>
        <p:spPr>
          <a:xfrm>
            <a:off x="153006" y="1600200"/>
            <a:ext cx="8797824" cy="4978584"/>
          </a:xfrm>
        </p:spPr>
        <p:txBody>
          <a:bodyPr>
            <a:normAutofit/>
          </a:bodyPr>
          <a:lstStyle/>
          <a:p>
            <a:pPr marL="514350" indent="-514350">
              <a:buAutoNum type="arabicPeriod"/>
            </a:pPr>
            <a:r>
              <a:rPr lang="en-US" u="sng" dirty="0" smtClean="0"/>
              <a:t>Independently</a:t>
            </a:r>
            <a:r>
              <a:rPr lang="en-US" dirty="0" smtClean="0"/>
              <a:t>:</a:t>
            </a:r>
          </a:p>
          <a:p>
            <a:pPr marL="342900" lvl="2" indent="-342900">
              <a:buFont typeface="Arial"/>
              <a:buChar char="•"/>
            </a:pPr>
            <a:r>
              <a:rPr lang="en-US" dirty="0" smtClean="0"/>
              <a:t>Rate (by highlighting) where you are on the “Facilitator Proficiency Scale” </a:t>
            </a:r>
          </a:p>
          <a:p>
            <a:pPr marL="1314450" lvl="2" indent="-514350"/>
            <a:r>
              <a:rPr lang="en-US" dirty="0" smtClean="0"/>
              <a:t>Note: This training is designed to prepare you for a Rating of “2”. Ratings of 3+ require practice implementing!</a:t>
            </a:r>
          </a:p>
          <a:p>
            <a:pPr marL="342900" indent="-342900">
              <a:buFont typeface="Arial"/>
              <a:buChar char="•"/>
            </a:pPr>
            <a:r>
              <a:rPr lang="en-US" dirty="0" smtClean="0"/>
              <a:t>Indicate an area that is a strength for you</a:t>
            </a:r>
          </a:p>
          <a:p>
            <a:endParaRPr lang="en-US" dirty="0" smtClean="0"/>
          </a:p>
          <a:p>
            <a:pPr marL="457200" indent="-457200">
              <a:buFont typeface="+mj-lt"/>
              <a:buAutoNum type="arabicPeriod" startAt="2"/>
            </a:pPr>
            <a:r>
              <a:rPr lang="en-US" u="sng" dirty="0" smtClean="0"/>
              <a:t>Share</a:t>
            </a:r>
            <a:r>
              <a:rPr lang="en-US" dirty="0" smtClean="0"/>
              <a:t> with your process partner </a:t>
            </a:r>
          </a:p>
          <a:p>
            <a:pPr marL="457200" indent="-457200">
              <a:buFont typeface="Arial"/>
              <a:buChar char="•"/>
            </a:pPr>
            <a:r>
              <a:rPr lang="en-US" dirty="0" smtClean="0"/>
              <a:t>What are the key differences among 2, 3 and 4 ratings?</a:t>
            </a:r>
          </a:p>
          <a:p>
            <a:pPr marL="457200" indent="-457200">
              <a:buFont typeface="Arial"/>
              <a:buChar char="•"/>
            </a:pPr>
            <a:r>
              <a:rPr lang="en-US" dirty="0" smtClean="0"/>
              <a:t>Why are you here at this training?</a:t>
            </a:r>
          </a:p>
          <a:p>
            <a:pPr marL="457200" indent="-457200">
              <a:buFont typeface="Arial"/>
              <a:buChar char="•"/>
            </a:pPr>
            <a:r>
              <a:rPr lang="en-US" dirty="0" smtClean="0"/>
              <a:t>What is your role?</a:t>
            </a:r>
          </a:p>
          <a:p>
            <a:endParaRPr lang="en-US" dirty="0" smtClean="0"/>
          </a:p>
          <a:p>
            <a:pPr marL="0" indent="0">
              <a:buNone/>
            </a:pPr>
            <a:endParaRPr lang="en-US" dirty="0"/>
          </a:p>
        </p:txBody>
      </p:sp>
      <p:sp>
        <p:nvSpPr>
          <p:cNvPr id="4" name="5-Point Star 3"/>
          <p:cNvSpPr/>
          <p:nvPr/>
        </p:nvSpPr>
        <p:spPr>
          <a:xfrm>
            <a:off x="416149" y="2799043"/>
            <a:ext cx="489618" cy="443687"/>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11</a:t>
            </a:fld>
            <a:endParaRPr lang="en-US">
              <a:solidFill>
                <a:prstClr val="black">
                  <a:tint val="75000"/>
                </a:prstClr>
              </a:solidFill>
              <a:latin typeface="Calibri"/>
            </a:endParaRPr>
          </a:p>
        </p:txBody>
      </p:sp>
    </p:spTree>
    <p:extLst>
      <p:ext uri="{BB962C8B-B14F-4D97-AF65-F5344CB8AC3E}">
        <p14:creationId xmlns:p14="http://schemas.microsoft.com/office/powerpoint/2010/main" val="30382076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50286" y="6126164"/>
            <a:ext cx="2793714" cy="7318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DQ #1:</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00737336"/>
              </p:ext>
            </p:extLst>
          </p:nvPr>
        </p:nvGraphicFramePr>
        <p:xfrm>
          <a:off x="107104" y="111844"/>
          <a:ext cx="9036896" cy="6749095"/>
        </p:xfrm>
        <a:graphic>
          <a:graphicData uri="http://schemas.openxmlformats.org/drawingml/2006/table">
            <a:tbl>
              <a:tblPr firstRow="1" bandRow="1">
                <a:tableStyleId>{5C22544A-7EE6-4342-B048-85BDC9FD1C3A}</a:tableStyleId>
              </a:tblPr>
              <a:tblGrid>
                <a:gridCol w="4518448"/>
                <a:gridCol w="4518448"/>
              </a:tblGrid>
              <a:tr h="751756">
                <a:tc gridSpan="2">
                  <a:txBody>
                    <a:bodyPr/>
                    <a:lstStyle/>
                    <a:p>
                      <a:pPr algn="ctr"/>
                      <a:r>
                        <a:rPr lang="en-US" sz="1900" dirty="0" smtClean="0"/>
                        <a:t>PLC</a:t>
                      </a:r>
                      <a:r>
                        <a:rPr lang="en-US" sz="1900" baseline="0" dirty="0" smtClean="0"/>
                        <a:t> Facilitator’s Training Learning Map</a:t>
                      </a:r>
                    </a:p>
                    <a:p>
                      <a:pPr algn="ctr"/>
                      <a:r>
                        <a:rPr lang="en-US" sz="1900" u="sng" baseline="0" dirty="0" smtClean="0"/>
                        <a:t>Goal for this Unit</a:t>
                      </a:r>
                      <a:r>
                        <a:rPr lang="en-US" sz="1900" u="none" baseline="0" dirty="0" smtClean="0"/>
                        <a:t>: Develop and Implement PLCs to Support District Focus Areas</a:t>
                      </a:r>
                      <a:endParaRPr lang="en-US" sz="1900" dirty="0"/>
                    </a:p>
                  </a:txBody>
                  <a:tcPr/>
                </a:tc>
                <a:tc hMerge="1">
                  <a:txBody>
                    <a:bodyPr/>
                    <a:lstStyle/>
                    <a:p>
                      <a:endParaRPr lang="en-US" dirty="0"/>
                    </a:p>
                  </a:txBody>
                  <a:tcPr/>
                </a:tc>
              </a:tr>
              <a:tr h="37400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b="1" i="0" u="none" strike="noStrike" dirty="0" smtClean="0">
                          <a:solidFill>
                            <a:srgbClr val="000000"/>
                          </a:solidFill>
                          <a:effectLst/>
                          <a:latin typeface="Arial"/>
                        </a:rPr>
                        <a:t>PLC Facilitator Training Day 1</a:t>
                      </a:r>
                      <a:endParaRPr lang="en-US" sz="1900" dirty="0" smtClean="0">
                        <a:effectLs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b="1" i="0" u="none" strike="noStrike" dirty="0" smtClean="0">
                          <a:solidFill>
                            <a:srgbClr val="000000"/>
                          </a:solidFill>
                          <a:effectLst/>
                          <a:latin typeface="Arial"/>
                        </a:rPr>
                        <a:t>PLC Facilitator Training Day 2</a:t>
                      </a:r>
                      <a:endParaRPr lang="en-US" sz="1900" dirty="0" smtClean="0">
                        <a:effectLst/>
                      </a:endParaRPr>
                    </a:p>
                  </a:txBody>
                  <a:tcPr/>
                </a:tc>
              </a:tr>
              <a:tr h="5616339">
                <a:tc>
                  <a:txBody>
                    <a:bodyPr/>
                    <a:lstStyle/>
                    <a:p>
                      <a:pPr rtl="0" fontAlgn="t">
                        <a:spcBef>
                          <a:spcPts val="0"/>
                        </a:spcBef>
                        <a:spcAft>
                          <a:spcPts val="0"/>
                        </a:spcAft>
                      </a:pPr>
                      <a:r>
                        <a:rPr lang="en-US" sz="1600" b="1" i="0" u="sng" dirty="0">
                          <a:solidFill>
                            <a:srgbClr val="000000"/>
                          </a:solidFill>
                          <a:effectLst/>
                          <a:latin typeface="Arial"/>
                        </a:rPr>
                        <a:t>Introduction and Background</a:t>
                      </a:r>
                      <a:endParaRPr lang="en-US" sz="1600" dirty="0">
                        <a:effectLst/>
                      </a:endParaRPr>
                    </a:p>
                    <a:p>
                      <a:pPr rtl="0" fontAlgn="base">
                        <a:spcBef>
                          <a:spcPts val="0"/>
                        </a:spcBef>
                        <a:spcAft>
                          <a:spcPts val="0"/>
                        </a:spcAft>
                        <a:buFont typeface="Arial"/>
                        <a:buChar char="•"/>
                      </a:pPr>
                      <a:r>
                        <a:rPr lang="en-US" sz="1600" b="0" i="0" u="none" strike="noStrike" dirty="0">
                          <a:solidFill>
                            <a:srgbClr val="000000"/>
                          </a:solidFill>
                          <a:effectLst/>
                          <a:latin typeface="Arial"/>
                        </a:rPr>
                        <a:t>Pasco’s Multi-Year PLC Plan</a:t>
                      </a:r>
                    </a:p>
                    <a:p>
                      <a:pPr rtl="0" fontAlgn="base">
                        <a:spcBef>
                          <a:spcPts val="0"/>
                        </a:spcBef>
                        <a:spcAft>
                          <a:spcPts val="0"/>
                        </a:spcAft>
                        <a:buFont typeface="Arial"/>
                        <a:buChar char="•"/>
                      </a:pPr>
                      <a:r>
                        <a:rPr lang="en-US" sz="1600" b="0" i="0" u="none" strike="noStrike" dirty="0">
                          <a:solidFill>
                            <a:srgbClr val="000000"/>
                          </a:solidFill>
                          <a:effectLst/>
                          <a:latin typeface="Arial"/>
                        </a:rPr>
                        <a:t>Connections to Objectives/Priorities and Mission/Values</a:t>
                      </a:r>
                    </a:p>
                    <a:p>
                      <a:pPr rtl="0" fontAlgn="base">
                        <a:spcBef>
                          <a:spcPts val="0"/>
                        </a:spcBef>
                        <a:spcAft>
                          <a:spcPts val="0"/>
                        </a:spcAft>
                        <a:buFont typeface="Arial"/>
                        <a:buChar char="•"/>
                      </a:pPr>
                      <a:r>
                        <a:rPr lang="en-US" sz="1600" b="0" i="0" u="none" strike="noStrike" dirty="0">
                          <a:solidFill>
                            <a:srgbClr val="000000"/>
                          </a:solidFill>
                          <a:effectLst/>
                          <a:latin typeface="Arial"/>
                        </a:rPr>
                        <a:t>How PLC work integrates all district </a:t>
                      </a:r>
                      <a:r>
                        <a:rPr lang="en-US" sz="1600" b="0" i="0" u="none" strike="noStrike" dirty="0" smtClean="0">
                          <a:solidFill>
                            <a:srgbClr val="000000"/>
                          </a:solidFill>
                          <a:effectLst/>
                          <a:latin typeface="Arial"/>
                        </a:rPr>
                        <a:t>focus</a:t>
                      </a:r>
                      <a:r>
                        <a:rPr lang="en-US" sz="1600" b="0" i="0" u="none" strike="noStrike" baseline="0" dirty="0" smtClean="0">
                          <a:solidFill>
                            <a:srgbClr val="000000"/>
                          </a:solidFill>
                          <a:effectLst/>
                          <a:latin typeface="Arial"/>
                        </a:rPr>
                        <a:t> </a:t>
                      </a:r>
                      <a:r>
                        <a:rPr lang="en-US" sz="1600" b="0" i="0" u="none" strike="noStrike" dirty="0" smtClean="0">
                          <a:solidFill>
                            <a:srgbClr val="000000"/>
                          </a:solidFill>
                          <a:effectLst/>
                          <a:latin typeface="Arial"/>
                        </a:rPr>
                        <a:t>areas</a:t>
                      </a:r>
                      <a:endParaRPr lang="en-US" sz="1600" b="0" i="0" u="none" strike="noStrike" dirty="0">
                        <a:solidFill>
                          <a:srgbClr val="000000"/>
                        </a:solidFill>
                        <a:effectLst/>
                        <a:latin typeface="Arial"/>
                      </a:endParaRPr>
                    </a:p>
                    <a:p>
                      <a:pPr rtl="0" fontAlgn="t">
                        <a:spcBef>
                          <a:spcPts val="0"/>
                        </a:spcBef>
                        <a:spcAft>
                          <a:spcPts val="0"/>
                        </a:spcAft>
                      </a:pPr>
                      <a:r>
                        <a:rPr lang="en-US" sz="1600" b="1" i="0" u="sng" dirty="0">
                          <a:solidFill>
                            <a:srgbClr val="000000"/>
                          </a:solidFill>
                          <a:effectLst/>
                          <a:latin typeface="Arial"/>
                        </a:rPr>
                        <a:t>PLCs</a:t>
                      </a:r>
                      <a:endParaRPr lang="en-US" sz="1600" dirty="0">
                        <a:effectLst/>
                      </a:endParaRPr>
                    </a:p>
                    <a:p>
                      <a:pPr rtl="0" fontAlgn="base">
                        <a:spcBef>
                          <a:spcPts val="0"/>
                        </a:spcBef>
                        <a:spcAft>
                          <a:spcPts val="0"/>
                        </a:spcAft>
                        <a:buFont typeface="Arial"/>
                        <a:buChar char="•"/>
                      </a:pPr>
                      <a:r>
                        <a:rPr lang="en-US" sz="1600" b="0" i="0" u="none" strike="noStrike" dirty="0">
                          <a:solidFill>
                            <a:srgbClr val="000000"/>
                          </a:solidFill>
                          <a:effectLst/>
                          <a:latin typeface="Arial"/>
                        </a:rPr>
                        <a:t>Definition of PLCs; Key Terms</a:t>
                      </a:r>
                    </a:p>
                    <a:p>
                      <a:pPr rtl="0" fontAlgn="base">
                        <a:spcBef>
                          <a:spcPts val="0"/>
                        </a:spcBef>
                        <a:spcAft>
                          <a:spcPts val="0"/>
                        </a:spcAft>
                        <a:buFont typeface="Arial"/>
                        <a:buChar char="•"/>
                      </a:pPr>
                      <a:r>
                        <a:rPr lang="en-US" sz="1600" b="0" i="0" u="none" strike="noStrike" dirty="0">
                          <a:solidFill>
                            <a:srgbClr val="000000"/>
                          </a:solidFill>
                          <a:effectLst/>
                          <a:latin typeface="Arial"/>
                        </a:rPr>
                        <a:t>Purpose of PLC work</a:t>
                      </a:r>
                    </a:p>
                    <a:p>
                      <a:pPr rtl="0" fontAlgn="base">
                        <a:spcBef>
                          <a:spcPts val="0"/>
                        </a:spcBef>
                        <a:spcAft>
                          <a:spcPts val="0"/>
                        </a:spcAft>
                        <a:buFont typeface="Arial"/>
                        <a:buChar char="•"/>
                      </a:pPr>
                      <a:r>
                        <a:rPr lang="en-US" sz="1600" b="0" i="0" u="none" strike="noStrike" dirty="0">
                          <a:solidFill>
                            <a:srgbClr val="000000"/>
                          </a:solidFill>
                          <a:effectLst/>
                          <a:latin typeface="Arial"/>
                        </a:rPr>
                        <a:t>5 Questions that drive PLCs</a:t>
                      </a:r>
                    </a:p>
                    <a:p>
                      <a:pPr rtl="0" fontAlgn="base">
                        <a:spcBef>
                          <a:spcPts val="0"/>
                        </a:spcBef>
                        <a:spcAft>
                          <a:spcPts val="0"/>
                        </a:spcAft>
                        <a:buFont typeface="Arial"/>
                        <a:buChar char="•"/>
                      </a:pPr>
                      <a:r>
                        <a:rPr lang="en-US" sz="1600" b="0" i="0" u="none" strike="noStrike" dirty="0">
                          <a:solidFill>
                            <a:srgbClr val="000000"/>
                          </a:solidFill>
                          <a:effectLst/>
                          <a:latin typeface="Arial"/>
                        </a:rPr>
                        <a:t>Inquiry Cycle</a:t>
                      </a:r>
                    </a:p>
                    <a:p>
                      <a:pPr rtl="0" fontAlgn="t">
                        <a:spcBef>
                          <a:spcPts val="0"/>
                        </a:spcBef>
                        <a:spcAft>
                          <a:spcPts val="0"/>
                        </a:spcAft>
                      </a:pPr>
                      <a:r>
                        <a:rPr lang="en-US" sz="1600" b="1" i="0" u="sng" dirty="0">
                          <a:solidFill>
                            <a:srgbClr val="000000"/>
                          </a:solidFill>
                          <a:effectLst/>
                          <a:latin typeface="Arial"/>
                        </a:rPr>
                        <a:t>Step 0 for PLCs</a:t>
                      </a:r>
                      <a:endParaRPr lang="en-US" sz="1600" dirty="0">
                        <a:effectLst/>
                      </a:endParaRPr>
                    </a:p>
                    <a:p>
                      <a:pPr rtl="0" fontAlgn="t">
                        <a:spcBef>
                          <a:spcPts val="0"/>
                        </a:spcBef>
                        <a:spcAft>
                          <a:spcPts val="0"/>
                        </a:spcAft>
                      </a:pPr>
                      <a:r>
                        <a:rPr lang="en-US" sz="1600" b="0" i="0" u="none" strike="noStrike" dirty="0">
                          <a:solidFill>
                            <a:srgbClr val="000000"/>
                          </a:solidFill>
                          <a:effectLst/>
                          <a:latin typeface="Arial"/>
                        </a:rPr>
                        <a:t>PLC infrastructure planning</a:t>
                      </a:r>
                      <a:endParaRPr lang="en-US" sz="1600" dirty="0">
                        <a:effectLst/>
                      </a:endParaRPr>
                    </a:p>
                    <a:p>
                      <a:pPr rtl="0" fontAlgn="base">
                        <a:spcBef>
                          <a:spcPts val="0"/>
                        </a:spcBef>
                        <a:spcAft>
                          <a:spcPts val="0"/>
                        </a:spcAft>
                        <a:buFont typeface="Arial"/>
                        <a:buChar char="•"/>
                      </a:pPr>
                      <a:r>
                        <a:rPr lang="en-US" sz="1600" b="0" i="0" u="none" strike="noStrike" dirty="0">
                          <a:solidFill>
                            <a:srgbClr val="000000"/>
                          </a:solidFill>
                          <a:effectLst/>
                          <a:latin typeface="Arial"/>
                        </a:rPr>
                        <a:t>Organization of Teams/Meeting Structures</a:t>
                      </a:r>
                    </a:p>
                    <a:p>
                      <a:pPr rtl="0" fontAlgn="base">
                        <a:spcBef>
                          <a:spcPts val="0"/>
                        </a:spcBef>
                        <a:spcAft>
                          <a:spcPts val="0"/>
                        </a:spcAft>
                        <a:buFont typeface="Arial"/>
                        <a:buChar char="•"/>
                      </a:pPr>
                      <a:r>
                        <a:rPr lang="en-US" sz="1600" b="0" i="0" u="none" strike="noStrike" dirty="0">
                          <a:solidFill>
                            <a:srgbClr val="000000"/>
                          </a:solidFill>
                          <a:effectLst/>
                          <a:latin typeface="Arial"/>
                        </a:rPr>
                        <a:t>Norms/Roles</a:t>
                      </a:r>
                    </a:p>
                    <a:p>
                      <a:pPr rtl="0" fontAlgn="base">
                        <a:spcBef>
                          <a:spcPts val="0"/>
                        </a:spcBef>
                        <a:spcAft>
                          <a:spcPts val="0"/>
                        </a:spcAft>
                        <a:buFont typeface="Arial"/>
                        <a:buChar char="•"/>
                      </a:pPr>
                      <a:r>
                        <a:rPr lang="en-US" sz="1600" b="0" i="0" u="none" strike="noStrike" dirty="0">
                          <a:solidFill>
                            <a:srgbClr val="000000"/>
                          </a:solidFill>
                          <a:effectLst/>
                          <a:latin typeface="Arial"/>
                        </a:rPr>
                        <a:t>Climate/Culture</a:t>
                      </a:r>
                    </a:p>
                    <a:p>
                      <a:pPr rtl="0" fontAlgn="base">
                        <a:spcBef>
                          <a:spcPts val="0"/>
                        </a:spcBef>
                        <a:spcAft>
                          <a:spcPts val="0"/>
                        </a:spcAft>
                        <a:buFont typeface="Arial"/>
                        <a:buChar char="•"/>
                      </a:pPr>
                      <a:r>
                        <a:rPr lang="en-US" sz="1600" b="0" i="0" u="none" strike="noStrike" dirty="0">
                          <a:solidFill>
                            <a:srgbClr val="000000"/>
                          </a:solidFill>
                          <a:effectLst/>
                          <a:latin typeface="Arial"/>
                        </a:rPr>
                        <a:t>Scheduling/Protective Time</a:t>
                      </a:r>
                    </a:p>
                    <a:p>
                      <a:pPr rtl="0" fontAlgn="base">
                        <a:spcBef>
                          <a:spcPts val="0"/>
                        </a:spcBef>
                        <a:spcAft>
                          <a:spcPts val="0"/>
                        </a:spcAft>
                        <a:buFont typeface="Arial"/>
                        <a:buChar char="•"/>
                      </a:pPr>
                      <a:r>
                        <a:rPr lang="en-US" sz="1600" b="0" i="0" u="none" strike="noStrike" dirty="0">
                          <a:solidFill>
                            <a:srgbClr val="000000"/>
                          </a:solidFill>
                          <a:effectLst/>
                          <a:latin typeface="Arial"/>
                        </a:rPr>
                        <a:t>Establishing and Communicating Clear Expectations</a:t>
                      </a:r>
                    </a:p>
                    <a:p>
                      <a:pPr rtl="0" fontAlgn="base">
                        <a:spcBef>
                          <a:spcPts val="0"/>
                        </a:spcBef>
                        <a:spcAft>
                          <a:spcPts val="0"/>
                        </a:spcAft>
                        <a:buFont typeface="Arial"/>
                        <a:buChar char="•"/>
                      </a:pPr>
                      <a:r>
                        <a:rPr lang="en-US" sz="1600" b="0" i="0" u="none" strike="noStrike" dirty="0">
                          <a:solidFill>
                            <a:srgbClr val="000000"/>
                          </a:solidFill>
                          <a:effectLst/>
                          <a:latin typeface="Arial"/>
                        </a:rPr>
                        <a:t>Common Assessments/Assessment Mapping</a:t>
                      </a:r>
                    </a:p>
                    <a:p>
                      <a:pPr rtl="0" fontAlgn="t">
                        <a:spcBef>
                          <a:spcPts val="0"/>
                        </a:spcBef>
                        <a:spcAft>
                          <a:spcPts val="0"/>
                        </a:spcAft>
                      </a:pPr>
                      <a:r>
                        <a:rPr lang="en-US" sz="1600" b="1" i="0" u="sng" dirty="0">
                          <a:solidFill>
                            <a:srgbClr val="000000"/>
                          </a:solidFill>
                          <a:effectLst/>
                          <a:latin typeface="Arial"/>
                        </a:rPr>
                        <a:t>Effective Facilitation Techniques</a:t>
                      </a:r>
                      <a:endParaRPr lang="en-US" sz="1600" dirty="0">
                        <a:effectLst/>
                      </a:endParaRPr>
                    </a:p>
                    <a:p>
                      <a:pPr rtl="0" fontAlgn="base">
                        <a:spcBef>
                          <a:spcPts val="0"/>
                        </a:spcBef>
                        <a:spcAft>
                          <a:spcPts val="0"/>
                        </a:spcAft>
                        <a:buFont typeface="Arial"/>
                        <a:buChar char="•"/>
                      </a:pPr>
                      <a:r>
                        <a:rPr lang="en-US" sz="1600" b="0" i="0" u="none" strike="noStrike" dirty="0">
                          <a:solidFill>
                            <a:srgbClr val="000000"/>
                          </a:solidFill>
                          <a:effectLst/>
                          <a:latin typeface="Arial"/>
                        </a:rPr>
                        <a:t>Characteristics of a Professional Facilitator</a:t>
                      </a:r>
                    </a:p>
                  </a:txBody>
                  <a:tcPr marL="88900" marR="88900" marT="88900" marB="88900"/>
                </a:tc>
                <a:tc>
                  <a:txBody>
                    <a:bodyPr/>
                    <a:lstStyle/>
                    <a:p>
                      <a:pPr rtl="0" fontAlgn="t">
                        <a:spcBef>
                          <a:spcPts val="0"/>
                        </a:spcBef>
                        <a:spcAft>
                          <a:spcPts val="0"/>
                        </a:spcAft>
                      </a:pPr>
                      <a:r>
                        <a:rPr lang="en-US" sz="1600" b="1" i="0" u="sng" dirty="0">
                          <a:solidFill>
                            <a:srgbClr val="000000"/>
                          </a:solidFill>
                          <a:effectLst/>
                          <a:latin typeface="Arial"/>
                        </a:rPr>
                        <a:t>Review of Previous Work </a:t>
                      </a:r>
                      <a:endParaRPr lang="en-US" sz="1600" dirty="0">
                        <a:effectLst/>
                      </a:endParaRPr>
                    </a:p>
                    <a:p>
                      <a:pPr rtl="0" fontAlgn="base">
                        <a:spcBef>
                          <a:spcPts val="0"/>
                        </a:spcBef>
                        <a:spcAft>
                          <a:spcPts val="0"/>
                        </a:spcAft>
                        <a:buFont typeface="Arial"/>
                        <a:buChar char="•"/>
                      </a:pPr>
                      <a:r>
                        <a:rPr lang="en-US" sz="1600" b="0" i="0" u="none" strike="noStrike" dirty="0">
                          <a:solidFill>
                            <a:srgbClr val="000000"/>
                          </a:solidFill>
                          <a:effectLst/>
                          <a:latin typeface="Arial"/>
                        </a:rPr>
                        <a:t>Purpose of PLC work</a:t>
                      </a:r>
                    </a:p>
                    <a:p>
                      <a:pPr rtl="0" fontAlgn="base">
                        <a:spcBef>
                          <a:spcPts val="0"/>
                        </a:spcBef>
                        <a:spcAft>
                          <a:spcPts val="0"/>
                        </a:spcAft>
                        <a:buFont typeface="Arial"/>
                        <a:buChar char="•"/>
                      </a:pPr>
                      <a:r>
                        <a:rPr lang="en-US" sz="1600" b="0" i="0" u="none" strike="noStrike" dirty="0">
                          <a:solidFill>
                            <a:srgbClr val="000000"/>
                          </a:solidFill>
                          <a:effectLst/>
                          <a:latin typeface="Arial"/>
                        </a:rPr>
                        <a:t>Facilitation Techniques</a:t>
                      </a:r>
                    </a:p>
                    <a:p>
                      <a:pPr rtl="0" fontAlgn="t">
                        <a:spcBef>
                          <a:spcPts val="0"/>
                        </a:spcBef>
                        <a:spcAft>
                          <a:spcPts val="0"/>
                        </a:spcAft>
                      </a:pPr>
                      <a:r>
                        <a:rPr lang="en-US" sz="1600" b="1" i="0" u="sng" dirty="0">
                          <a:solidFill>
                            <a:srgbClr val="000000"/>
                          </a:solidFill>
                          <a:effectLst/>
                          <a:latin typeface="Arial"/>
                        </a:rPr>
                        <a:t>5 questions that drive PLCs</a:t>
                      </a:r>
                      <a:endParaRPr lang="en-US" sz="1600" dirty="0">
                        <a:effectLst/>
                      </a:endParaRPr>
                    </a:p>
                    <a:p>
                      <a:pPr rtl="0" fontAlgn="base">
                        <a:spcBef>
                          <a:spcPts val="0"/>
                        </a:spcBef>
                        <a:spcAft>
                          <a:spcPts val="0"/>
                        </a:spcAft>
                        <a:buFont typeface="Arial"/>
                        <a:buChar char="•"/>
                      </a:pPr>
                      <a:r>
                        <a:rPr lang="en-US" sz="1600" b="0" i="0" u="none" strike="noStrike" dirty="0">
                          <a:solidFill>
                            <a:srgbClr val="000000"/>
                          </a:solidFill>
                          <a:effectLst/>
                          <a:latin typeface="Arial"/>
                        </a:rPr>
                        <a:t>What do we want </a:t>
                      </a:r>
                      <a:r>
                        <a:rPr lang="en-US" sz="1600" b="0" i="0" u="none" strike="noStrike" dirty="0" smtClean="0">
                          <a:solidFill>
                            <a:srgbClr val="000000"/>
                          </a:solidFill>
                          <a:effectLst/>
                          <a:latin typeface="Arial"/>
                        </a:rPr>
                        <a:t>all students </a:t>
                      </a:r>
                      <a:r>
                        <a:rPr lang="en-US" sz="1600" b="0" i="0" u="none" strike="noStrike" dirty="0">
                          <a:solidFill>
                            <a:srgbClr val="000000"/>
                          </a:solidFill>
                          <a:effectLst/>
                          <a:latin typeface="Arial"/>
                        </a:rPr>
                        <a:t>to learn? (Unpacking Standards, Creating Learning </a:t>
                      </a:r>
                      <a:r>
                        <a:rPr lang="en-US" sz="1600" b="0" i="0" u="none" strike="noStrike" dirty="0" smtClean="0">
                          <a:solidFill>
                            <a:srgbClr val="000000"/>
                          </a:solidFill>
                          <a:effectLst/>
                          <a:latin typeface="Arial"/>
                        </a:rPr>
                        <a:t>Goals and Scales)</a:t>
                      </a:r>
                      <a:endParaRPr lang="en-US" sz="1600" b="0" i="0" u="none" strike="noStrike" dirty="0">
                        <a:solidFill>
                          <a:srgbClr val="000000"/>
                        </a:solidFill>
                        <a:effectLst/>
                        <a:latin typeface="Arial"/>
                      </a:endParaRPr>
                    </a:p>
                    <a:p>
                      <a:pPr rtl="0" fontAlgn="base">
                        <a:spcBef>
                          <a:spcPts val="0"/>
                        </a:spcBef>
                        <a:spcAft>
                          <a:spcPts val="0"/>
                        </a:spcAft>
                        <a:buFont typeface="Arial"/>
                        <a:buChar char="•"/>
                      </a:pPr>
                      <a:r>
                        <a:rPr lang="en-US" sz="1600" b="0" i="0" u="none" strike="noStrike" dirty="0">
                          <a:solidFill>
                            <a:srgbClr val="000000"/>
                          </a:solidFill>
                          <a:effectLst/>
                          <a:latin typeface="Arial"/>
                        </a:rPr>
                        <a:t>How will we know </a:t>
                      </a:r>
                      <a:r>
                        <a:rPr lang="en-US" sz="1600" b="0" i="0" u="none" strike="noStrike" dirty="0" smtClean="0">
                          <a:solidFill>
                            <a:srgbClr val="000000"/>
                          </a:solidFill>
                          <a:effectLst/>
                          <a:latin typeface="Arial"/>
                        </a:rPr>
                        <a:t>if and when </a:t>
                      </a:r>
                      <a:r>
                        <a:rPr lang="en-US" sz="1600" b="0" i="0" u="none" strike="noStrike" dirty="0">
                          <a:solidFill>
                            <a:srgbClr val="000000"/>
                          </a:solidFill>
                          <a:effectLst/>
                          <a:latin typeface="Arial"/>
                        </a:rPr>
                        <a:t>they have learned it? (Scales/Rubrics)</a:t>
                      </a:r>
                    </a:p>
                    <a:p>
                      <a:pPr rtl="0" fontAlgn="base">
                        <a:spcBef>
                          <a:spcPts val="0"/>
                        </a:spcBef>
                        <a:spcAft>
                          <a:spcPts val="0"/>
                        </a:spcAft>
                        <a:buFont typeface="Arial"/>
                        <a:buChar char="•"/>
                      </a:pPr>
                      <a:r>
                        <a:rPr lang="en-US" sz="1600" b="0" i="0" u="none" strike="noStrike" dirty="0">
                          <a:solidFill>
                            <a:srgbClr val="000000"/>
                          </a:solidFill>
                          <a:effectLst/>
                          <a:latin typeface="Arial"/>
                        </a:rPr>
                        <a:t>How will we teach it? (Prioritized instructional practices, </a:t>
                      </a:r>
                      <a:r>
                        <a:rPr lang="en-US" sz="1600" b="0" i="0" u="none" strike="noStrike" dirty="0" err="1">
                          <a:solidFill>
                            <a:srgbClr val="000000"/>
                          </a:solidFill>
                          <a:effectLst/>
                          <a:latin typeface="Arial"/>
                        </a:rPr>
                        <a:t>Marzano</a:t>
                      </a:r>
                      <a:r>
                        <a:rPr lang="en-US" sz="1600" b="0" i="0" u="none" strike="noStrike" dirty="0">
                          <a:solidFill>
                            <a:srgbClr val="000000"/>
                          </a:solidFill>
                          <a:effectLst/>
                          <a:latin typeface="Arial"/>
                        </a:rPr>
                        <a:t> Connections, Prioritized Shifts)</a:t>
                      </a:r>
                    </a:p>
                    <a:p>
                      <a:pPr rtl="0" fontAlgn="base">
                        <a:spcBef>
                          <a:spcPts val="0"/>
                        </a:spcBef>
                        <a:spcAft>
                          <a:spcPts val="0"/>
                        </a:spcAft>
                        <a:buFont typeface="Arial"/>
                        <a:buChar char="•"/>
                      </a:pPr>
                      <a:r>
                        <a:rPr lang="en-US" sz="1600" b="0" i="0" u="none" strike="noStrike" dirty="0">
                          <a:solidFill>
                            <a:srgbClr val="000000"/>
                          </a:solidFill>
                          <a:effectLst/>
                          <a:latin typeface="Arial"/>
                        </a:rPr>
                        <a:t>How we will respond if </a:t>
                      </a:r>
                      <a:r>
                        <a:rPr lang="en-US" sz="1600" b="0" i="0" u="none" strike="noStrike" dirty="0" smtClean="0">
                          <a:solidFill>
                            <a:srgbClr val="000000"/>
                          </a:solidFill>
                          <a:effectLst/>
                          <a:latin typeface="Arial"/>
                        </a:rPr>
                        <a:t>some</a:t>
                      </a:r>
                      <a:r>
                        <a:rPr lang="en-US" sz="1600" b="0" i="0" u="none" strike="noStrike" baseline="0" dirty="0" smtClean="0">
                          <a:solidFill>
                            <a:srgbClr val="000000"/>
                          </a:solidFill>
                          <a:effectLst/>
                          <a:latin typeface="Arial"/>
                        </a:rPr>
                        <a:t> </a:t>
                      </a:r>
                      <a:r>
                        <a:rPr lang="en-US" sz="1600" b="0" i="0" u="none" strike="noStrike" dirty="0" smtClean="0">
                          <a:solidFill>
                            <a:srgbClr val="000000"/>
                          </a:solidFill>
                          <a:effectLst/>
                          <a:latin typeface="Arial"/>
                        </a:rPr>
                        <a:t>students </a:t>
                      </a:r>
                      <a:r>
                        <a:rPr lang="en-US" sz="1600" b="0" i="0" u="none" strike="noStrike" dirty="0">
                          <a:solidFill>
                            <a:srgbClr val="000000"/>
                          </a:solidFill>
                          <a:effectLst/>
                          <a:latin typeface="Arial"/>
                        </a:rPr>
                        <a:t>do not learn and How </a:t>
                      </a:r>
                      <a:r>
                        <a:rPr lang="en-US" sz="1600" b="0" i="0" u="none" strike="noStrike" dirty="0" smtClean="0">
                          <a:solidFill>
                            <a:srgbClr val="000000"/>
                          </a:solidFill>
                          <a:effectLst/>
                          <a:latin typeface="Arial"/>
                        </a:rPr>
                        <a:t>will </a:t>
                      </a:r>
                      <a:r>
                        <a:rPr lang="en-US" sz="1600" b="0" i="0" u="none" strike="noStrike" dirty="0">
                          <a:solidFill>
                            <a:srgbClr val="000000"/>
                          </a:solidFill>
                          <a:effectLst/>
                          <a:latin typeface="Arial"/>
                        </a:rPr>
                        <a:t>we respond if the students have already learned? </a:t>
                      </a:r>
                      <a:endParaRPr lang="en-US" sz="1600" b="0" i="0" u="none" strike="noStrike" dirty="0" smtClean="0">
                        <a:solidFill>
                          <a:srgbClr val="000000"/>
                        </a:solidFill>
                        <a:effectLst/>
                        <a:latin typeface="Arial"/>
                      </a:endParaRPr>
                    </a:p>
                    <a:p>
                      <a:pPr rtl="0" fontAlgn="base">
                        <a:spcBef>
                          <a:spcPts val="0"/>
                        </a:spcBef>
                        <a:spcAft>
                          <a:spcPts val="0"/>
                        </a:spcAft>
                        <a:buFont typeface="Arial"/>
                        <a:buNone/>
                      </a:pPr>
                      <a:r>
                        <a:rPr lang="en-US" sz="1600" b="1" i="0" u="sng" dirty="0" smtClean="0">
                          <a:solidFill>
                            <a:srgbClr val="000000"/>
                          </a:solidFill>
                          <a:effectLst/>
                          <a:latin typeface="Arial"/>
                        </a:rPr>
                        <a:t>PLC </a:t>
                      </a:r>
                      <a:r>
                        <a:rPr lang="en-US" sz="1600" b="1" i="0" u="sng" dirty="0">
                          <a:solidFill>
                            <a:srgbClr val="000000"/>
                          </a:solidFill>
                          <a:effectLst/>
                          <a:latin typeface="Arial"/>
                        </a:rPr>
                        <a:t>Action Plan Development</a:t>
                      </a:r>
                      <a:endParaRPr lang="en-US" sz="1600" dirty="0">
                        <a:effectLst/>
                      </a:endParaRPr>
                    </a:p>
                    <a:p>
                      <a:pPr rtl="0" fontAlgn="base">
                        <a:spcBef>
                          <a:spcPts val="0"/>
                        </a:spcBef>
                        <a:spcAft>
                          <a:spcPts val="0"/>
                        </a:spcAft>
                        <a:buFont typeface="Arial"/>
                        <a:buChar char="•"/>
                      </a:pPr>
                      <a:r>
                        <a:rPr lang="en-US" sz="1600" b="0" i="0" u="none" strike="noStrike" dirty="0">
                          <a:solidFill>
                            <a:srgbClr val="000000"/>
                          </a:solidFill>
                          <a:effectLst/>
                          <a:latin typeface="Arial"/>
                        </a:rPr>
                        <a:t>Step 0 with Grade/Content/Subject Teams</a:t>
                      </a:r>
                      <a:endParaRPr lang="en-US" sz="1600" b="1" i="0" u="none" strike="noStrike" dirty="0">
                        <a:solidFill>
                          <a:srgbClr val="000000"/>
                        </a:solidFill>
                        <a:effectLst/>
                        <a:latin typeface="Arial"/>
                      </a:endParaRPr>
                    </a:p>
                    <a:p>
                      <a:pPr rtl="0" fontAlgn="base">
                        <a:spcBef>
                          <a:spcPts val="0"/>
                        </a:spcBef>
                        <a:spcAft>
                          <a:spcPts val="0"/>
                        </a:spcAft>
                        <a:buFont typeface="Arial"/>
                        <a:buChar char="•"/>
                      </a:pPr>
                      <a:r>
                        <a:rPr lang="en-US" sz="1600" b="0" i="0" u="none" strike="noStrike" dirty="0">
                          <a:solidFill>
                            <a:srgbClr val="000000"/>
                          </a:solidFill>
                          <a:effectLst/>
                          <a:latin typeface="Arial"/>
                        </a:rPr>
                        <a:t>PLC driving Questions with Grade/Content/Subject Teams</a:t>
                      </a:r>
                      <a:endParaRPr lang="en-US" sz="1600" b="1" i="0" u="none" strike="noStrike" dirty="0">
                        <a:solidFill>
                          <a:srgbClr val="000000"/>
                        </a:solidFill>
                        <a:effectLst/>
                        <a:latin typeface="Arial"/>
                      </a:endParaRPr>
                    </a:p>
                    <a:p>
                      <a:pPr rtl="0" fontAlgn="base">
                        <a:spcBef>
                          <a:spcPts val="0"/>
                        </a:spcBef>
                        <a:spcAft>
                          <a:spcPts val="0"/>
                        </a:spcAft>
                        <a:buFont typeface="Arial"/>
                        <a:buChar char="•"/>
                      </a:pPr>
                      <a:r>
                        <a:rPr lang="en-US" sz="1600" b="0" i="0" u="none" strike="noStrike" dirty="0">
                          <a:solidFill>
                            <a:srgbClr val="000000"/>
                          </a:solidFill>
                          <a:effectLst/>
                          <a:latin typeface="Arial"/>
                        </a:rPr>
                        <a:t>Facilitator Support Plan</a:t>
                      </a:r>
                      <a:endParaRPr lang="en-US" sz="1600" b="1" i="0" u="none" strike="noStrike" dirty="0">
                        <a:solidFill>
                          <a:srgbClr val="000000"/>
                        </a:solidFill>
                        <a:effectLst/>
                        <a:latin typeface="Arial"/>
                      </a:endParaRPr>
                    </a:p>
                  </a:txBody>
                  <a:tcPr marL="88900" marR="88900" marT="88900" marB="88900"/>
                </a:tc>
              </a:tr>
            </a:tbl>
          </a:graphicData>
        </a:graphic>
      </p:graphicFrame>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12</a:t>
            </a:fld>
            <a:endParaRPr lang="en-US">
              <a:solidFill>
                <a:prstClr val="black">
                  <a:tint val="75000"/>
                </a:prstClr>
              </a:solidFill>
              <a:latin typeface="Calibri"/>
            </a:endParaRPr>
          </a:p>
        </p:txBody>
      </p:sp>
    </p:spTree>
    <p:extLst>
      <p:ext uri="{BB962C8B-B14F-4D97-AF65-F5344CB8AC3E}">
        <p14:creationId xmlns:p14="http://schemas.microsoft.com/office/powerpoint/2010/main" val="15028016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Day 1: Key Content and Learning Goals</a:t>
            </a:r>
            <a:endParaRPr lang="en-US" dirty="0"/>
          </a:p>
        </p:txBody>
      </p:sp>
      <p:sp>
        <p:nvSpPr>
          <p:cNvPr id="3" name="Content Placeholder 2"/>
          <p:cNvSpPr>
            <a:spLocks noGrp="1"/>
          </p:cNvSpPr>
          <p:nvPr>
            <p:ph sz="quarter" idx="13"/>
          </p:nvPr>
        </p:nvSpPr>
        <p:spPr>
          <a:xfrm>
            <a:off x="457200" y="1309521"/>
            <a:ext cx="8229600" cy="4525963"/>
          </a:xfrm>
        </p:spPr>
        <p:txBody>
          <a:bodyPr/>
          <a:lstStyle/>
          <a:p>
            <a:pPr marL="514350" indent="-514350">
              <a:buAutoNum type="arabicPeriod"/>
            </a:pPr>
            <a:r>
              <a:rPr lang="en-US" dirty="0" smtClean="0"/>
              <a:t>Introduction and Background</a:t>
            </a:r>
          </a:p>
          <a:p>
            <a:pPr marL="514350" indent="-514350">
              <a:buAutoNum type="arabicPeriod"/>
            </a:pPr>
            <a:r>
              <a:rPr lang="en-US" dirty="0" smtClean="0"/>
              <a:t>PLCs </a:t>
            </a:r>
          </a:p>
          <a:p>
            <a:pPr marL="514350" indent="-514350">
              <a:buAutoNum type="arabicPeriod"/>
            </a:pPr>
            <a:r>
              <a:rPr lang="en-US" dirty="0" smtClean="0"/>
              <a:t>Step 0 for </a:t>
            </a:r>
            <a:r>
              <a:rPr lang="en-US" dirty="0" err="1" smtClean="0"/>
              <a:t>PLCs</a:t>
            </a:r>
            <a:endParaRPr lang="en-US" dirty="0" smtClean="0"/>
          </a:p>
          <a:p>
            <a:pPr marL="514350" indent="-514350">
              <a:buAutoNum type="arabicPeriod"/>
            </a:pPr>
            <a:r>
              <a:rPr lang="en-US" dirty="0" smtClean="0"/>
              <a:t>Effective Facilitation Techniques</a:t>
            </a:r>
          </a:p>
          <a:p>
            <a:pPr marL="0" indent="0">
              <a:buNone/>
            </a:pPr>
            <a:endParaRPr lang="en-US" dirty="0" smtClean="0"/>
          </a:p>
        </p:txBody>
      </p:sp>
      <p:sp>
        <p:nvSpPr>
          <p:cNvPr id="4" name="TextBox 3"/>
          <p:cNvSpPr txBox="1"/>
          <p:nvPr/>
        </p:nvSpPr>
        <p:spPr>
          <a:xfrm>
            <a:off x="457200" y="4950909"/>
            <a:ext cx="8686800" cy="830997"/>
          </a:xfrm>
          <a:prstGeom prst="rect">
            <a:avLst/>
          </a:prstGeom>
          <a:noFill/>
        </p:spPr>
        <p:txBody>
          <a:bodyPr wrap="square" rtlCol="0">
            <a:spAutoFit/>
          </a:bodyPr>
          <a:lstStyle/>
          <a:p>
            <a:r>
              <a:rPr lang="en-US" sz="2400" b="1" dirty="0" smtClean="0"/>
              <a:t>Today’s Learning Goal</a:t>
            </a:r>
            <a:r>
              <a:rPr lang="en-US" sz="2400" dirty="0" smtClean="0"/>
              <a:t>:</a:t>
            </a:r>
          </a:p>
          <a:p>
            <a:r>
              <a:rPr lang="en-US" sz="2400" dirty="0" smtClean="0"/>
              <a:t>To </a:t>
            </a:r>
            <a:r>
              <a:rPr lang="en-US" sz="2400" u="sng" dirty="0" smtClean="0"/>
              <a:t>develop/refine</a:t>
            </a:r>
            <a:r>
              <a:rPr lang="en-US" sz="2400" dirty="0"/>
              <a:t> </a:t>
            </a:r>
            <a:r>
              <a:rPr lang="en-US" sz="2400" dirty="0" smtClean="0"/>
              <a:t>and </a:t>
            </a:r>
            <a:r>
              <a:rPr lang="en-US" sz="2400" u="sng" dirty="0" smtClean="0"/>
              <a:t>communicate</a:t>
            </a:r>
            <a:r>
              <a:rPr lang="en-US" sz="2400" dirty="0" smtClean="0"/>
              <a:t> your PLC Infrastructure plans</a:t>
            </a:r>
          </a:p>
        </p:txBody>
      </p:sp>
      <p:sp>
        <p:nvSpPr>
          <p:cNvPr id="7" name="TextBox 6"/>
          <p:cNvSpPr txBox="1"/>
          <p:nvPr/>
        </p:nvSpPr>
        <p:spPr>
          <a:xfrm>
            <a:off x="457200" y="3948467"/>
            <a:ext cx="8686800" cy="830997"/>
          </a:xfrm>
          <a:prstGeom prst="rect">
            <a:avLst/>
          </a:prstGeom>
          <a:noFill/>
        </p:spPr>
        <p:txBody>
          <a:bodyPr wrap="square" rtlCol="0">
            <a:spAutoFit/>
          </a:bodyPr>
          <a:lstStyle/>
          <a:p>
            <a:r>
              <a:rPr lang="en-US" sz="2400" b="1" dirty="0" smtClean="0"/>
              <a:t>Unit Learning Goal: </a:t>
            </a:r>
            <a:r>
              <a:rPr lang="en-US" sz="2400" u="sng" dirty="0"/>
              <a:t>D</a:t>
            </a:r>
            <a:r>
              <a:rPr lang="en-US" sz="2400" u="sng" dirty="0" smtClean="0"/>
              <a:t>evelop</a:t>
            </a:r>
            <a:r>
              <a:rPr lang="en-US" sz="2400" dirty="0" smtClean="0"/>
              <a:t> and </a:t>
            </a:r>
            <a:r>
              <a:rPr lang="en-US" sz="2400" u="sng" dirty="0" smtClean="0"/>
              <a:t>implement</a:t>
            </a:r>
            <a:r>
              <a:rPr lang="en-US" sz="2400" dirty="0" smtClean="0"/>
              <a:t> PLCs to support CCSS, Professional Learning, and Professional Growth</a:t>
            </a:r>
            <a:endParaRPr lang="en-US" sz="2400" dirty="0"/>
          </a:p>
        </p:txBody>
      </p:sp>
      <p:cxnSp>
        <p:nvCxnSpPr>
          <p:cNvPr id="8" name="Straight Arrow Connector 7"/>
          <p:cNvCxnSpPr/>
          <p:nvPr/>
        </p:nvCxnSpPr>
        <p:spPr>
          <a:xfrm flipV="1">
            <a:off x="4238256" y="4748869"/>
            <a:ext cx="0" cy="361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13</a:t>
            </a:fld>
            <a:endParaRPr lang="en-US">
              <a:solidFill>
                <a:prstClr val="black">
                  <a:tint val="75000"/>
                </a:prstClr>
              </a:solidFill>
              <a:latin typeface="Calibri"/>
            </a:endParaRPr>
          </a:p>
        </p:txBody>
      </p:sp>
    </p:spTree>
    <p:extLst>
      <p:ext uri="{BB962C8B-B14F-4D97-AF65-F5344CB8AC3E}">
        <p14:creationId xmlns:p14="http://schemas.microsoft.com/office/powerpoint/2010/main" val="23535236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921150"/>
            <a:ext cx="7772400" cy="1470025"/>
          </a:xfrm>
        </p:spPr>
        <p:txBody>
          <a:bodyPr/>
          <a:lstStyle/>
          <a:p>
            <a:r>
              <a:rPr lang="en-US" dirty="0" smtClean="0"/>
              <a:t>Setting the Context and Focusing our Lens</a:t>
            </a:r>
            <a:endParaRPr lang="en-US" dirty="0"/>
          </a:p>
        </p:txBody>
      </p:sp>
      <p:sp>
        <p:nvSpPr>
          <p:cNvPr id="5" name="Subtitle 4"/>
          <p:cNvSpPr>
            <a:spLocks noGrp="1"/>
          </p:cNvSpPr>
          <p:nvPr>
            <p:ph type="subTitle" idx="1"/>
          </p:nvPr>
        </p:nvSpPr>
        <p:spPr>
          <a:xfrm>
            <a:off x="1371600" y="4642961"/>
            <a:ext cx="6400800" cy="1752600"/>
          </a:xfrm>
        </p:spPr>
        <p:txBody>
          <a:bodyPr>
            <a:normAutofit/>
          </a:bodyPr>
          <a:lstStyle/>
          <a:p>
            <a:r>
              <a:rPr lang="en-US" dirty="0"/>
              <a:t>Our new journey will lead us to shared leadership, shared decision-making, and reciprocal accountability. </a:t>
            </a:r>
          </a:p>
          <a:p>
            <a:endParaRPr lang="en-US" dirty="0"/>
          </a:p>
        </p:txBody>
      </p:sp>
      <p:pic>
        <p:nvPicPr>
          <p:cNvPr id="2" name="Picture 1"/>
          <p:cNvPicPr>
            <a:picLocks noChangeAspect="1"/>
          </p:cNvPicPr>
          <p:nvPr/>
        </p:nvPicPr>
        <p:blipFill>
          <a:blip r:embed="rId3"/>
          <a:stretch>
            <a:fillRect/>
          </a:stretch>
        </p:blipFill>
        <p:spPr>
          <a:xfrm>
            <a:off x="2111477" y="2666113"/>
            <a:ext cx="5015876" cy="1839155"/>
          </a:xfrm>
          <a:prstGeom prst="rect">
            <a:avLst/>
          </a:prstGeom>
        </p:spPr>
      </p:pic>
      <p:sp>
        <p:nvSpPr>
          <p:cNvPr id="3" name="Slide Number Placeholder 2"/>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14</a:t>
            </a:fld>
            <a:endParaRPr lang="en-US">
              <a:solidFill>
                <a:prstClr val="black">
                  <a:tint val="75000"/>
                </a:prstClr>
              </a:solidFill>
              <a:latin typeface="Calibri"/>
            </a:endParaRPr>
          </a:p>
        </p:txBody>
      </p:sp>
    </p:spTree>
    <p:extLst>
      <p:ext uri="{BB962C8B-B14F-4D97-AF65-F5344CB8AC3E}">
        <p14:creationId xmlns:p14="http://schemas.microsoft.com/office/powerpoint/2010/main" val="4759071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a:spLocks noChangeAspect="1"/>
          </p:cNvSpPr>
          <p:nvPr/>
        </p:nvSpPr>
        <p:spPr>
          <a:xfrm>
            <a:off x="2123678" y="1667644"/>
            <a:ext cx="4807503" cy="4783071"/>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679255" y="2175695"/>
            <a:ext cx="3746376" cy="3727337"/>
          </a:xfrm>
          <a:prstGeom prst="ellipse">
            <a:avLst/>
          </a:prstGeom>
          <a:solidFill>
            <a:srgbClr val="FF0000">
              <a:alpha val="7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a:spLocks noChangeAspect="1"/>
          </p:cNvSpPr>
          <p:nvPr/>
        </p:nvSpPr>
        <p:spPr>
          <a:xfrm>
            <a:off x="3550096" y="2937499"/>
            <a:ext cx="2094600" cy="2083956"/>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"Why" </a:t>
            </a:r>
          </a:p>
        </p:txBody>
      </p:sp>
      <p:sp>
        <p:nvSpPr>
          <p:cNvPr id="2" name="Title 1"/>
          <p:cNvSpPr>
            <a:spLocks noGrp="1"/>
          </p:cNvSpPr>
          <p:nvPr>
            <p:ph type="title"/>
          </p:nvPr>
        </p:nvSpPr>
        <p:spPr>
          <a:xfrm>
            <a:off x="457200" y="86380"/>
            <a:ext cx="8229600" cy="678597"/>
          </a:xfrm>
        </p:spPr>
        <p:txBody>
          <a:bodyPr>
            <a:normAutofit fontScale="90000"/>
          </a:bodyPr>
          <a:lstStyle/>
          <a:p>
            <a:pPr algn="ctr"/>
            <a:r>
              <a:rPr lang="en-US" dirty="0" smtClean="0"/>
              <a:t>Building our “Why”</a:t>
            </a:r>
            <a:endParaRPr lang="en-US" dirty="0"/>
          </a:p>
        </p:txBody>
      </p:sp>
      <p:sp>
        <p:nvSpPr>
          <p:cNvPr id="4" name="Rectangle 3"/>
          <p:cNvSpPr/>
          <p:nvPr/>
        </p:nvSpPr>
        <p:spPr>
          <a:xfrm>
            <a:off x="336613" y="760111"/>
            <a:ext cx="8350188" cy="1384995"/>
          </a:xfrm>
          <a:prstGeom prst="rect">
            <a:avLst/>
          </a:prstGeom>
        </p:spPr>
        <p:txBody>
          <a:bodyPr wrap="square">
            <a:spAutoFit/>
          </a:bodyPr>
          <a:lstStyle/>
          <a:p>
            <a:r>
              <a:rPr lang="en-US" sz="2800" dirty="0"/>
              <a:t>"There are leaders and there are those who lead. Leaders hold a position of power or authority, but those who lead </a:t>
            </a:r>
            <a:r>
              <a:rPr lang="en-US" sz="2800" i="1" dirty="0"/>
              <a:t>inspire</a:t>
            </a:r>
            <a:r>
              <a:rPr lang="en-US" sz="2800" dirty="0"/>
              <a:t> us. </a:t>
            </a:r>
            <a:r>
              <a:rPr lang="en-US" sz="2800" dirty="0" smtClean="0"/>
              <a:t>It's </a:t>
            </a:r>
            <a:r>
              <a:rPr lang="en-US" sz="2800" dirty="0"/>
              <a:t>those who start </a:t>
            </a:r>
            <a:r>
              <a:rPr lang="en-US" sz="2800" dirty="0" smtClean="0"/>
              <a:t>with… </a:t>
            </a:r>
          </a:p>
        </p:txBody>
      </p:sp>
      <p:sp>
        <p:nvSpPr>
          <p:cNvPr id="12" name="TextBox 11"/>
          <p:cNvSpPr txBox="1"/>
          <p:nvPr/>
        </p:nvSpPr>
        <p:spPr>
          <a:xfrm>
            <a:off x="457201" y="5394582"/>
            <a:ext cx="8229600" cy="1661993"/>
          </a:xfrm>
          <a:prstGeom prst="rect">
            <a:avLst/>
          </a:prstGeom>
          <a:noFill/>
        </p:spPr>
        <p:txBody>
          <a:bodyPr wrap="square" rtlCol="0">
            <a:spAutoFit/>
          </a:bodyPr>
          <a:lstStyle/>
          <a:p>
            <a:endParaRPr lang="en-US" sz="2800" dirty="0" smtClean="0"/>
          </a:p>
          <a:p>
            <a:r>
              <a:rPr lang="en-US" sz="2800" dirty="0" smtClean="0"/>
              <a:t>…that </a:t>
            </a:r>
            <a:r>
              <a:rPr lang="en-US" sz="2800" dirty="0"/>
              <a:t>have the ability to </a:t>
            </a:r>
            <a:r>
              <a:rPr lang="en-US" sz="2800" u="sng" dirty="0"/>
              <a:t>inspire</a:t>
            </a:r>
            <a:r>
              <a:rPr lang="en-US" sz="2800" dirty="0"/>
              <a:t> those around them. </a:t>
            </a:r>
            <a:endParaRPr lang="en-US" sz="2800" dirty="0" smtClean="0"/>
          </a:p>
          <a:p>
            <a:r>
              <a:rPr lang="en-US" sz="2800" dirty="0" smtClean="0"/>
              <a:t>People </a:t>
            </a:r>
            <a:r>
              <a:rPr lang="en-US" sz="2800" dirty="0"/>
              <a:t>don't buy what you do, they buy why you do it.”</a:t>
            </a:r>
          </a:p>
          <a:p>
            <a:endParaRPr lang="en-US" dirty="0"/>
          </a:p>
        </p:txBody>
      </p:sp>
      <p:sp>
        <p:nvSpPr>
          <p:cNvPr id="3" name="Slide Number Placeholder 2"/>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15</a:t>
            </a:fld>
            <a:endParaRPr lang="en-US">
              <a:solidFill>
                <a:prstClr val="black">
                  <a:tint val="75000"/>
                </a:prstClr>
              </a:solidFill>
              <a:latin typeface="Calibri"/>
            </a:endParaRPr>
          </a:p>
        </p:txBody>
      </p:sp>
    </p:spTree>
    <p:extLst>
      <p:ext uri="{BB962C8B-B14F-4D97-AF65-F5344CB8AC3E}">
        <p14:creationId xmlns:p14="http://schemas.microsoft.com/office/powerpoint/2010/main" val="3451123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4592808" y="3152509"/>
            <a:ext cx="4508500" cy="155733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rgbClr val="353232"/>
                </a:solidFill>
                <a:latin typeface="Times New Roman"/>
                <a:cs typeface="Times New Roman"/>
              </a:rPr>
              <a:t>The WHY: Fulfilling the Promise College, Career, and Life Readiness for Each and Every Student</a:t>
            </a:r>
            <a:endParaRPr lang="en-US" sz="3600" dirty="0">
              <a:solidFill>
                <a:srgbClr val="353232"/>
              </a:solidFill>
              <a:latin typeface="Times New Roman"/>
              <a:cs typeface="Times New Roman"/>
            </a:endParaRPr>
          </a:p>
        </p:txBody>
      </p:sp>
      <p:pic>
        <p:nvPicPr>
          <p:cNvPr id="13" name="Picture 12"/>
          <p:cNvPicPr>
            <a:picLocks noChangeAspect="1"/>
          </p:cNvPicPr>
          <p:nvPr/>
        </p:nvPicPr>
        <p:blipFill>
          <a:blip r:embed="rId3"/>
          <a:stretch>
            <a:fillRect/>
          </a:stretch>
        </p:blipFill>
        <p:spPr>
          <a:xfrm>
            <a:off x="104941" y="1818977"/>
            <a:ext cx="4530561" cy="3852571"/>
          </a:xfrm>
          <a:prstGeom prst="rect">
            <a:avLst/>
          </a:prstGeom>
        </p:spPr>
      </p:pic>
      <p:cxnSp>
        <p:nvCxnSpPr>
          <p:cNvPr id="6" name="Straight Arrow Connector 5"/>
          <p:cNvCxnSpPr/>
          <p:nvPr/>
        </p:nvCxnSpPr>
        <p:spPr>
          <a:xfrm flipH="1">
            <a:off x="1305432" y="5374633"/>
            <a:ext cx="659770" cy="2969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itle 4"/>
          <p:cNvSpPr txBox="1">
            <a:spLocks/>
          </p:cNvSpPr>
          <p:nvPr/>
        </p:nvSpPr>
        <p:spPr>
          <a:xfrm>
            <a:off x="-16933" y="1"/>
            <a:ext cx="8991600" cy="944563"/>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4F4B4B"/>
                </a:solidFill>
              </a:rPr>
              <a:t>PASCO’S INTEGRATED SYSTEM: </a:t>
            </a:r>
            <a:r>
              <a:rPr lang="en-US" u="sng" dirty="0" smtClean="0">
                <a:solidFill>
                  <a:srgbClr val="4F4B4B"/>
                </a:solidFill>
              </a:rPr>
              <a:t>Why</a:t>
            </a:r>
            <a:endParaRPr lang="en-US" sz="2200" dirty="0">
              <a:solidFill>
                <a:srgbClr val="4F4B4B"/>
              </a:solidFill>
            </a:endParaRPr>
          </a:p>
        </p:txBody>
      </p:sp>
      <p:grpSp>
        <p:nvGrpSpPr>
          <p:cNvPr id="9" name="Group 9"/>
          <p:cNvGrpSpPr>
            <a:grpSpLocks/>
          </p:cNvGrpSpPr>
          <p:nvPr/>
        </p:nvGrpSpPr>
        <p:grpSpPr bwMode="auto">
          <a:xfrm>
            <a:off x="49053" y="4722217"/>
            <a:ext cx="2049717" cy="2001049"/>
            <a:chOff x="2899237" y="2448719"/>
            <a:chExt cx="3598863" cy="3333750"/>
          </a:xfrm>
        </p:grpSpPr>
        <p:sp>
          <p:nvSpPr>
            <p:cNvPr id="10" name="Oval 9"/>
            <p:cNvSpPr>
              <a:spLocks noChangeArrowheads="1"/>
            </p:cNvSpPr>
            <p:nvPr/>
          </p:nvSpPr>
          <p:spPr bwMode="auto">
            <a:xfrm rot="21430783">
              <a:off x="2899237" y="2448719"/>
              <a:ext cx="3598863" cy="3333750"/>
            </a:xfrm>
            <a:prstGeom prst="ellipse">
              <a:avLst/>
            </a:prstGeom>
            <a:solidFill>
              <a:srgbClr val="FFFFFF"/>
            </a:solidFill>
            <a:ln w="19050">
              <a:solidFill>
                <a:srgbClr val="000000"/>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latin typeface="Arial" pitchFamily="-111" charset="0"/>
                <a:ea typeface="Arial" pitchFamily="-111" charset="0"/>
                <a:cs typeface="Arial" pitchFamily="-111" charset="0"/>
              </a:endParaRPr>
            </a:p>
          </p:txBody>
        </p:sp>
        <p:sp>
          <p:nvSpPr>
            <p:cNvPr id="11" name="Oval 10"/>
            <p:cNvSpPr>
              <a:spLocks noChangeArrowheads="1"/>
            </p:cNvSpPr>
            <p:nvPr/>
          </p:nvSpPr>
          <p:spPr bwMode="auto">
            <a:xfrm rot="21430783">
              <a:off x="3545350" y="3032919"/>
              <a:ext cx="2306637" cy="2166938"/>
            </a:xfrm>
            <a:prstGeom prst="ellipse">
              <a:avLst/>
            </a:prstGeom>
            <a:solidFill>
              <a:srgbClr val="FF0000"/>
            </a:solidFill>
            <a:ln w="19050">
              <a:solidFill>
                <a:schemeClr val="tx1"/>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dirty="0">
                <a:latin typeface="Arial" pitchFamily="-111" charset="0"/>
                <a:ea typeface="Arial" pitchFamily="-111" charset="0"/>
                <a:cs typeface="Arial" pitchFamily="-111" charset="0"/>
              </a:endParaRPr>
            </a:p>
          </p:txBody>
        </p:sp>
        <p:sp>
          <p:nvSpPr>
            <p:cNvPr id="14" name="Oval 13"/>
            <p:cNvSpPr>
              <a:spLocks noChangeArrowheads="1"/>
            </p:cNvSpPr>
            <p:nvPr/>
          </p:nvSpPr>
          <p:spPr bwMode="auto">
            <a:xfrm rot="20477334">
              <a:off x="4174625" y="3590132"/>
              <a:ext cx="1108075" cy="1000125"/>
            </a:xfrm>
            <a:prstGeom prst="ellipse">
              <a:avLst/>
            </a:prstGeom>
            <a:solidFill>
              <a:schemeClr val="bg1"/>
            </a:solidFill>
            <a:ln w="19050">
              <a:solidFill>
                <a:schemeClr val="tx1"/>
              </a:solidFill>
              <a:round/>
              <a:headEnd/>
              <a:tailEnd/>
            </a:ln>
            <a:effectLst>
              <a:outerShdw blurRad="38100" dist="25400" dir="5400000" algn="ctr" rotWithShape="0">
                <a:srgbClr val="000000">
                  <a:alpha val="35001"/>
                </a:srgbClr>
              </a:outerShdw>
            </a:effectLst>
          </p:spPr>
          <p:txBody>
            <a:bodyPr tIns="91440" bIns="91440" anchor="ctr">
              <a:prstTxWarp prst="textNoShape">
                <a:avLst/>
              </a:prstTxWarp>
            </a:bodyPr>
            <a:lstStyle/>
            <a:p>
              <a:pPr>
                <a:defRPr/>
              </a:pPr>
              <a:endParaRPr lang="en-US" sz="2000" b="1" dirty="0">
                <a:ea typeface="Arial" pitchFamily="-111" charset="0"/>
                <a:cs typeface="Apple Casual"/>
              </a:endParaRPr>
            </a:p>
          </p:txBody>
        </p:sp>
        <p:sp>
          <p:nvSpPr>
            <p:cNvPr id="15" name="TextBox 16"/>
            <p:cNvSpPr txBox="1">
              <a:spLocks noChangeArrowheads="1"/>
            </p:cNvSpPr>
            <p:nvPr/>
          </p:nvSpPr>
          <p:spPr bwMode="auto">
            <a:xfrm rot="20307147">
              <a:off x="4238274" y="3093366"/>
              <a:ext cx="184666" cy="666584"/>
            </a:xfrm>
            <a:prstGeom prst="rect">
              <a:avLst/>
            </a:prstGeom>
            <a:noFill/>
            <a:ln w="9525">
              <a:noFill/>
              <a:miter lim="800000"/>
              <a:headEnd/>
              <a:tailEnd/>
            </a:ln>
          </p:spPr>
          <p:txBody>
            <a:bodyPr wrap="square">
              <a:prstTxWarp prst="textNoShape">
                <a:avLst/>
              </a:prstTxWarp>
              <a:spAutoFit/>
            </a:bodyPr>
            <a:lstStyle/>
            <a:p>
              <a:endParaRPr lang="en-US" sz="2000" b="1" dirty="0">
                <a:ea typeface="Apple Casual" charset="0"/>
                <a:cs typeface="Apple Casual" charset="0"/>
              </a:endParaRPr>
            </a:p>
          </p:txBody>
        </p:sp>
        <p:sp>
          <p:nvSpPr>
            <p:cNvPr id="16" name="TextBox 17"/>
            <p:cNvSpPr txBox="1">
              <a:spLocks noChangeArrowheads="1"/>
            </p:cNvSpPr>
            <p:nvPr/>
          </p:nvSpPr>
          <p:spPr bwMode="auto">
            <a:xfrm rot="1304833">
              <a:off x="4121325" y="3697250"/>
              <a:ext cx="1717126" cy="666584"/>
            </a:xfrm>
            <a:prstGeom prst="rect">
              <a:avLst/>
            </a:prstGeom>
            <a:noFill/>
            <a:ln w="9525">
              <a:noFill/>
              <a:miter lim="800000"/>
              <a:headEnd/>
              <a:tailEnd/>
            </a:ln>
          </p:spPr>
          <p:txBody>
            <a:bodyPr wrap="square">
              <a:prstTxWarp prst="textNoShape">
                <a:avLst/>
              </a:prstTxWarp>
              <a:spAutoFit/>
            </a:bodyPr>
            <a:lstStyle/>
            <a:p>
              <a:r>
                <a:rPr lang="en-US" sz="2000" b="1" dirty="0" smtClean="0">
                  <a:ea typeface="Apple Casual" charset="0"/>
                  <a:cs typeface="Apple Casual" charset="0"/>
                </a:rPr>
                <a:t>Why?</a:t>
              </a:r>
              <a:endParaRPr lang="en-US" sz="2000" b="1" dirty="0">
                <a:ea typeface="Apple Casual" charset="0"/>
                <a:cs typeface="Apple Casual" charset="0"/>
              </a:endParaRPr>
            </a:p>
          </p:txBody>
        </p:sp>
      </p:grpSp>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16</a:t>
            </a:fld>
            <a:endParaRPr lang="en-US">
              <a:solidFill>
                <a:prstClr val="black">
                  <a:tint val="75000"/>
                </a:prstClr>
              </a:solidFill>
              <a:latin typeface="Calibri"/>
            </a:endParaRPr>
          </a:p>
        </p:txBody>
      </p:sp>
    </p:spTree>
    <p:extLst>
      <p:ext uri="{BB962C8B-B14F-4D97-AF65-F5344CB8AC3E}">
        <p14:creationId xmlns:p14="http://schemas.microsoft.com/office/powerpoint/2010/main" val="7775278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a:spLocks/>
          </p:cNvSpPr>
          <p:nvPr/>
        </p:nvSpPr>
        <p:spPr>
          <a:xfrm>
            <a:off x="94787" y="1117561"/>
            <a:ext cx="9049213" cy="5711901"/>
          </a:xfrm>
          <a:prstGeom prst="ellipse">
            <a:avLst/>
          </a:prstGeom>
          <a:solidFill>
            <a:schemeClr val="accent1">
              <a:lumMod val="20000"/>
              <a:lumOff val="80000"/>
              <a:alpha val="50000"/>
            </a:schemeClr>
          </a:solidFill>
          <a:ln>
            <a:solidFill>
              <a:srgbClr val="000000"/>
            </a:solidFill>
          </a:ln>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10" name="Oval 9"/>
          <p:cNvSpPr/>
          <p:nvPr/>
        </p:nvSpPr>
        <p:spPr>
          <a:xfrm>
            <a:off x="2514600" y="2197239"/>
            <a:ext cx="3588750" cy="2619443"/>
          </a:xfrm>
          <a:prstGeom prst="ellipse">
            <a:avLst/>
          </a:prstGeom>
          <a:solidFill>
            <a:schemeClr val="tx2">
              <a:lumMod val="40000"/>
              <a:lumOff val="60000"/>
              <a:alpha val="50000"/>
            </a:schemeClr>
          </a:solidFill>
          <a:ln>
            <a:solidFill>
              <a:schemeClr val="tx1"/>
            </a:solidFill>
          </a:ln>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11" name="Oval 10"/>
          <p:cNvSpPr/>
          <p:nvPr/>
        </p:nvSpPr>
        <p:spPr>
          <a:xfrm>
            <a:off x="3192792" y="2225720"/>
            <a:ext cx="2275526" cy="1319167"/>
          </a:xfrm>
          <a:prstGeom prst="ellipse">
            <a:avLst/>
          </a:prstGeom>
          <a:solidFill>
            <a:schemeClr val="tx2">
              <a:lumMod val="20000"/>
              <a:lumOff val="80000"/>
              <a:alpha val="32157"/>
            </a:schemeClr>
          </a:solidFill>
          <a:ln>
            <a:solidFill>
              <a:schemeClr val="tx1"/>
            </a:solidFill>
          </a:ln>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12" name="Oval 11"/>
          <p:cNvSpPr/>
          <p:nvPr/>
        </p:nvSpPr>
        <p:spPr>
          <a:xfrm>
            <a:off x="1995804" y="2149399"/>
            <a:ext cx="4689657" cy="3862387"/>
          </a:xfrm>
          <a:prstGeom prst="ellipse">
            <a:avLst/>
          </a:prstGeom>
          <a:solidFill>
            <a:schemeClr val="accent1">
              <a:lumMod val="60000"/>
              <a:lumOff val="40000"/>
              <a:alpha val="49804"/>
            </a:schemeClr>
          </a:solidFill>
          <a:ln>
            <a:solidFill>
              <a:schemeClr val="tx1"/>
            </a:solidFill>
          </a:ln>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grpSp>
        <p:nvGrpSpPr>
          <p:cNvPr id="13" name="Group 12"/>
          <p:cNvGrpSpPr/>
          <p:nvPr/>
        </p:nvGrpSpPr>
        <p:grpSpPr>
          <a:xfrm>
            <a:off x="107011" y="2231138"/>
            <a:ext cx="2141550" cy="2181186"/>
            <a:chOff x="-111416" y="1900567"/>
            <a:chExt cx="2505614" cy="1628315"/>
          </a:xfrm>
        </p:grpSpPr>
        <p:sp>
          <p:nvSpPr>
            <p:cNvPr id="14" name="Rectangle 13"/>
            <p:cNvSpPr/>
            <p:nvPr/>
          </p:nvSpPr>
          <p:spPr>
            <a:xfrm>
              <a:off x="76194" y="1905006"/>
              <a:ext cx="2318004" cy="1623876"/>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angle 14"/>
            <p:cNvSpPr/>
            <p:nvPr/>
          </p:nvSpPr>
          <p:spPr>
            <a:xfrm>
              <a:off x="-111416" y="1900567"/>
              <a:ext cx="2318004" cy="1623876"/>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000" kern="1200" dirty="0" smtClean="0">
                  <a:latin typeface="Arial" pitchFamily="34" charset="0"/>
                  <a:cs typeface="Arial" pitchFamily="34" charset="0"/>
                </a:rPr>
                <a:t>Professional Growth System</a:t>
              </a:r>
              <a:endParaRPr lang="en-US" sz="2000" kern="1200" dirty="0">
                <a:latin typeface="Arial" pitchFamily="34" charset="0"/>
                <a:cs typeface="Arial" pitchFamily="34" charset="0"/>
              </a:endParaRPr>
            </a:p>
          </p:txBody>
        </p:sp>
      </p:grpSp>
      <p:grpSp>
        <p:nvGrpSpPr>
          <p:cNvPr id="16" name="Group 15"/>
          <p:cNvGrpSpPr/>
          <p:nvPr/>
        </p:nvGrpSpPr>
        <p:grpSpPr>
          <a:xfrm>
            <a:off x="6144797" y="1839912"/>
            <a:ext cx="2650207" cy="1623876"/>
            <a:chOff x="6068604" y="2057407"/>
            <a:chExt cx="2650207" cy="1623876"/>
          </a:xfrm>
        </p:grpSpPr>
        <p:sp>
          <p:nvSpPr>
            <p:cNvPr id="17" name="Rectangle 16"/>
            <p:cNvSpPr/>
            <p:nvPr/>
          </p:nvSpPr>
          <p:spPr>
            <a:xfrm>
              <a:off x="6400807" y="2057407"/>
              <a:ext cx="2318004" cy="1623876"/>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Rectangle 17"/>
            <p:cNvSpPr/>
            <p:nvPr/>
          </p:nvSpPr>
          <p:spPr>
            <a:xfrm>
              <a:off x="6068604" y="2057407"/>
              <a:ext cx="2013204" cy="1623876"/>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000" kern="1200" dirty="0" smtClean="0">
                  <a:latin typeface="Arial" pitchFamily="34" charset="0"/>
                  <a:cs typeface="Arial" pitchFamily="34" charset="0"/>
                </a:rPr>
                <a:t>Standards-Based Instruction</a:t>
              </a:r>
              <a:endParaRPr lang="en-US" sz="2000" kern="1200" dirty="0">
                <a:latin typeface="Arial" pitchFamily="34" charset="0"/>
                <a:cs typeface="Arial" pitchFamily="34" charset="0"/>
              </a:endParaRPr>
            </a:p>
          </p:txBody>
        </p:sp>
      </p:grpSp>
      <p:grpSp>
        <p:nvGrpSpPr>
          <p:cNvPr id="19" name="Group 18"/>
          <p:cNvGrpSpPr/>
          <p:nvPr/>
        </p:nvGrpSpPr>
        <p:grpSpPr>
          <a:xfrm>
            <a:off x="1524000" y="3111640"/>
            <a:ext cx="5909635" cy="3593960"/>
            <a:chOff x="1371593" y="5105402"/>
            <a:chExt cx="5909635" cy="3593960"/>
          </a:xfrm>
        </p:grpSpPr>
        <p:sp>
          <p:nvSpPr>
            <p:cNvPr id="20" name="Rectangle 19"/>
            <p:cNvSpPr/>
            <p:nvPr/>
          </p:nvSpPr>
          <p:spPr>
            <a:xfrm>
              <a:off x="1371593" y="5105402"/>
              <a:ext cx="5909635" cy="861872"/>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20"/>
            <p:cNvSpPr/>
            <p:nvPr/>
          </p:nvSpPr>
          <p:spPr>
            <a:xfrm>
              <a:off x="1371593" y="7837490"/>
              <a:ext cx="5909635" cy="861872"/>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000" kern="1200" dirty="0" smtClean="0">
                  <a:latin typeface="Arial" pitchFamily="34" charset="0"/>
                  <a:cs typeface="Arial" pitchFamily="34" charset="0"/>
                </a:rPr>
                <a:t>Professional </a:t>
              </a:r>
              <a:r>
                <a:rPr lang="en-US" sz="2000" kern="1200" dirty="0">
                  <a:latin typeface="Arial" pitchFamily="34" charset="0"/>
                  <a:cs typeface="Arial" pitchFamily="34" charset="0"/>
                </a:rPr>
                <a:t>Learning </a:t>
              </a:r>
              <a:endParaRPr lang="en-US" sz="2000" kern="1200" dirty="0" smtClean="0">
                <a:latin typeface="Arial" pitchFamily="34" charset="0"/>
                <a:cs typeface="Arial" pitchFamily="34" charset="0"/>
              </a:endParaRPr>
            </a:p>
          </p:txBody>
        </p:sp>
      </p:grpSp>
      <p:sp>
        <p:nvSpPr>
          <p:cNvPr id="22" name="Title 5"/>
          <p:cNvSpPr txBox="1">
            <a:spLocks/>
          </p:cNvSpPr>
          <p:nvPr/>
        </p:nvSpPr>
        <p:spPr>
          <a:xfrm>
            <a:off x="152400" y="6183312"/>
            <a:ext cx="8534400" cy="52228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2" name="TextBox 1"/>
          <p:cNvSpPr txBox="1"/>
          <p:nvPr/>
        </p:nvSpPr>
        <p:spPr>
          <a:xfrm>
            <a:off x="464494" y="1456951"/>
            <a:ext cx="8382000" cy="830997"/>
          </a:xfrm>
          <a:prstGeom prst="rect">
            <a:avLst/>
          </a:prstGeom>
          <a:noFill/>
        </p:spPr>
        <p:txBody>
          <a:bodyPr wrap="square" rtlCol="0">
            <a:spAutoFit/>
          </a:bodyPr>
          <a:lstStyle/>
          <a:p>
            <a:pPr algn="ctr"/>
            <a:r>
              <a:rPr lang="en-US" sz="2400" dirty="0" smtClean="0">
                <a:latin typeface="Arial" pitchFamily="34" charset="0"/>
                <a:cs typeface="Arial" pitchFamily="34" charset="0"/>
              </a:rPr>
              <a:t> </a:t>
            </a:r>
            <a:r>
              <a:rPr lang="en-US" sz="2400" b="1" dirty="0" smtClean="0">
                <a:latin typeface="Arial" pitchFamily="34" charset="0"/>
                <a:cs typeface="Arial" pitchFamily="34" charset="0"/>
              </a:rPr>
              <a:t>MTSS: One Integrated Framework</a:t>
            </a:r>
            <a:r>
              <a:rPr lang="en-US" sz="2400" b="1" dirty="0">
                <a:latin typeface="Arial" pitchFamily="34" charset="0"/>
                <a:cs typeface="Arial" pitchFamily="34" charset="0"/>
              </a:rPr>
              <a:t/>
            </a:r>
            <a:br>
              <a:rPr lang="en-US" sz="2400" b="1" dirty="0">
                <a:latin typeface="Arial" pitchFamily="34" charset="0"/>
                <a:cs typeface="Arial" pitchFamily="34" charset="0"/>
              </a:rPr>
            </a:br>
            <a:endParaRPr lang="en-US" sz="2400" b="1" dirty="0"/>
          </a:p>
        </p:txBody>
      </p:sp>
      <p:sp>
        <p:nvSpPr>
          <p:cNvPr id="3" name="TextBox 2"/>
          <p:cNvSpPr txBox="1"/>
          <p:nvPr/>
        </p:nvSpPr>
        <p:spPr>
          <a:xfrm>
            <a:off x="3869099" y="2419773"/>
            <a:ext cx="879981" cy="923330"/>
          </a:xfrm>
          <a:prstGeom prst="rect">
            <a:avLst/>
          </a:prstGeom>
          <a:noFill/>
        </p:spPr>
        <p:txBody>
          <a:bodyPr wrap="none" rtlCol="0">
            <a:spAutoFit/>
          </a:bodyPr>
          <a:lstStyle/>
          <a:p>
            <a:pPr algn="ctr"/>
            <a:r>
              <a:rPr lang="en-US" dirty="0" smtClean="0"/>
              <a:t>*CCSS </a:t>
            </a:r>
          </a:p>
          <a:p>
            <a:pPr algn="ctr"/>
            <a:r>
              <a:rPr lang="en-US" dirty="0" smtClean="0"/>
              <a:t>and </a:t>
            </a:r>
          </a:p>
          <a:p>
            <a:pPr algn="ctr"/>
            <a:r>
              <a:rPr lang="en-US" dirty="0" smtClean="0"/>
              <a:t>NGSSS</a:t>
            </a:r>
            <a:endParaRPr lang="en-US" dirty="0"/>
          </a:p>
        </p:txBody>
      </p:sp>
      <p:sp>
        <p:nvSpPr>
          <p:cNvPr id="4" name="TextBox 3"/>
          <p:cNvSpPr txBox="1"/>
          <p:nvPr/>
        </p:nvSpPr>
        <p:spPr>
          <a:xfrm>
            <a:off x="4051353" y="4937226"/>
            <a:ext cx="697727" cy="461665"/>
          </a:xfrm>
          <a:prstGeom prst="rect">
            <a:avLst/>
          </a:prstGeom>
          <a:noFill/>
        </p:spPr>
        <p:txBody>
          <a:bodyPr wrap="none" rtlCol="0">
            <a:spAutoFit/>
          </a:bodyPr>
          <a:lstStyle/>
          <a:p>
            <a:pPr algn="ctr"/>
            <a:r>
              <a:rPr lang="en-US" sz="2400" dirty="0" smtClean="0"/>
              <a:t>PLC</a:t>
            </a:r>
            <a:endParaRPr lang="en-US" sz="2400" dirty="0"/>
          </a:p>
        </p:txBody>
      </p:sp>
      <p:sp>
        <p:nvSpPr>
          <p:cNvPr id="7" name="TextBox 6"/>
          <p:cNvSpPr txBox="1"/>
          <p:nvPr/>
        </p:nvSpPr>
        <p:spPr>
          <a:xfrm>
            <a:off x="3086954" y="3622332"/>
            <a:ext cx="2434284" cy="923330"/>
          </a:xfrm>
          <a:prstGeom prst="rect">
            <a:avLst/>
          </a:prstGeom>
          <a:noFill/>
        </p:spPr>
        <p:txBody>
          <a:bodyPr wrap="square" rtlCol="0">
            <a:spAutoFit/>
          </a:bodyPr>
          <a:lstStyle/>
          <a:p>
            <a:pPr algn="ctr"/>
            <a:r>
              <a:rPr lang="en-US" dirty="0" smtClean="0"/>
              <a:t>Effective  Instruction</a:t>
            </a:r>
          </a:p>
          <a:p>
            <a:pPr algn="ctr"/>
            <a:r>
              <a:rPr lang="en-US" dirty="0" smtClean="0"/>
              <a:t> and</a:t>
            </a:r>
          </a:p>
          <a:p>
            <a:pPr algn="ctr"/>
            <a:r>
              <a:rPr lang="en-US" dirty="0" smtClean="0"/>
              <a:t>Leadership</a:t>
            </a:r>
            <a:endParaRPr lang="en-US" dirty="0"/>
          </a:p>
        </p:txBody>
      </p:sp>
      <p:sp>
        <p:nvSpPr>
          <p:cNvPr id="5" name="Title 4"/>
          <p:cNvSpPr>
            <a:spLocks noGrp="1"/>
          </p:cNvSpPr>
          <p:nvPr>
            <p:ph type="title"/>
          </p:nvPr>
        </p:nvSpPr>
        <p:spPr>
          <a:xfrm>
            <a:off x="-16933" y="270928"/>
            <a:ext cx="8991600" cy="944562"/>
          </a:xfrm>
        </p:spPr>
        <p:txBody>
          <a:bodyPr>
            <a:normAutofit fontScale="90000"/>
          </a:bodyPr>
          <a:lstStyle/>
          <a:p>
            <a:r>
              <a:rPr lang="en-US" sz="4400" dirty="0" smtClean="0">
                <a:solidFill>
                  <a:srgbClr val="4F4B4B"/>
                </a:solidFill>
              </a:rPr>
              <a:t>PASCO’S INTEGRATED SYSTEM: </a:t>
            </a:r>
            <a:r>
              <a:rPr lang="en-US" sz="4400" u="sng" dirty="0" smtClean="0">
                <a:solidFill>
                  <a:srgbClr val="4F4B4B"/>
                </a:solidFill>
              </a:rPr>
              <a:t>What </a:t>
            </a:r>
            <a:endParaRPr lang="en-US" sz="2200" u="sng" dirty="0">
              <a:solidFill>
                <a:srgbClr val="4F4B4B"/>
              </a:solidFill>
            </a:endParaRPr>
          </a:p>
        </p:txBody>
      </p:sp>
      <p:grpSp>
        <p:nvGrpSpPr>
          <p:cNvPr id="23" name="Group 9"/>
          <p:cNvGrpSpPr>
            <a:grpSpLocks/>
          </p:cNvGrpSpPr>
          <p:nvPr/>
        </p:nvGrpSpPr>
        <p:grpSpPr bwMode="auto">
          <a:xfrm>
            <a:off x="49053" y="4722217"/>
            <a:ext cx="2049717" cy="2001049"/>
            <a:chOff x="2899237" y="2448719"/>
            <a:chExt cx="3598863" cy="3333750"/>
          </a:xfrm>
        </p:grpSpPr>
        <p:sp>
          <p:nvSpPr>
            <p:cNvPr id="24" name="Oval 23"/>
            <p:cNvSpPr>
              <a:spLocks noChangeArrowheads="1"/>
            </p:cNvSpPr>
            <p:nvPr/>
          </p:nvSpPr>
          <p:spPr bwMode="auto">
            <a:xfrm rot="21430783">
              <a:off x="2899237" y="2448719"/>
              <a:ext cx="3598863" cy="3333750"/>
            </a:xfrm>
            <a:prstGeom prst="ellipse">
              <a:avLst/>
            </a:prstGeom>
            <a:solidFill>
              <a:srgbClr val="FFFFFF"/>
            </a:solidFill>
            <a:ln w="19050">
              <a:solidFill>
                <a:srgbClr val="000000"/>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latin typeface="Arial" pitchFamily="-111" charset="0"/>
                <a:ea typeface="Arial" pitchFamily="-111" charset="0"/>
                <a:cs typeface="Arial" pitchFamily="-111" charset="0"/>
              </a:endParaRPr>
            </a:p>
          </p:txBody>
        </p:sp>
        <p:sp>
          <p:nvSpPr>
            <p:cNvPr id="25" name="Oval 24"/>
            <p:cNvSpPr>
              <a:spLocks noChangeArrowheads="1"/>
            </p:cNvSpPr>
            <p:nvPr/>
          </p:nvSpPr>
          <p:spPr bwMode="auto">
            <a:xfrm rot="21430783">
              <a:off x="3545350" y="3032919"/>
              <a:ext cx="2306637" cy="2166938"/>
            </a:xfrm>
            <a:prstGeom prst="ellipse">
              <a:avLst/>
            </a:prstGeom>
            <a:solidFill>
              <a:srgbClr val="FF0000"/>
            </a:solidFill>
            <a:ln w="19050">
              <a:solidFill>
                <a:schemeClr val="tx1"/>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dirty="0">
                <a:latin typeface="Arial" pitchFamily="-111" charset="0"/>
                <a:ea typeface="Arial" pitchFamily="-111" charset="0"/>
                <a:cs typeface="Arial" pitchFamily="-111" charset="0"/>
              </a:endParaRPr>
            </a:p>
          </p:txBody>
        </p:sp>
        <p:sp>
          <p:nvSpPr>
            <p:cNvPr id="26" name="Oval 25"/>
            <p:cNvSpPr>
              <a:spLocks noChangeArrowheads="1"/>
            </p:cNvSpPr>
            <p:nvPr/>
          </p:nvSpPr>
          <p:spPr bwMode="auto">
            <a:xfrm rot="20477334">
              <a:off x="4174625" y="3590132"/>
              <a:ext cx="1108075" cy="1000125"/>
            </a:xfrm>
            <a:prstGeom prst="ellipse">
              <a:avLst/>
            </a:prstGeom>
            <a:solidFill>
              <a:schemeClr val="bg1"/>
            </a:solidFill>
            <a:ln w="19050">
              <a:solidFill>
                <a:schemeClr val="tx1"/>
              </a:solidFill>
              <a:round/>
              <a:headEnd/>
              <a:tailEnd/>
            </a:ln>
            <a:effectLst>
              <a:outerShdw blurRad="38100" dist="25400" dir="5400000" algn="ctr" rotWithShape="0">
                <a:srgbClr val="000000">
                  <a:alpha val="35001"/>
                </a:srgbClr>
              </a:outerShdw>
            </a:effectLst>
          </p:spPr>
          <p:txBody>
            <a:bodyPr tIns="91440" bIns="91440" anchor="ctr">
              <a:prstTxWarp prst="textNoShape">
                <a:avLst/>
              </a:prstTxWarp>
            </a:bodyPr>
            <a:lstStyle/>
            <a:p>
              <a:pPr>
                <a:defRPr/>
              </a:pPr>
              <a:endParaRPr lang="en-US" sz="2000" b="1" dirty="0">
                <a:ea typeface="Arial" pitchFamily="-111" charset="0"/>
                <a:cs typeface="Apple Casual"/>
              </a:endParaRPr>
            </a:p>
          </p:txBody>
        </p:sp>
        <p:sp>
          <p:nvSpPr>
            <p:cNvPr id="27" name="TextBox 16"/>
            <p:cNvSpPr txBox="1">
              <a:spLocks noChangeArrowheads="1"/>
            </p:cNvSpPr>
            <p:nvPr/>
          </p:nvSpPr>
          <p:spPr bwMode="auto">
            <a:xfrm rot="20307147">
              <a:off x="4238274" y="3093366"/>
              <a:ext cx="184666" cy="666584"/>
            </a:xfrm>
            <a:prstGeom prst="rect">
              <a:avLst/>
            </a:prstGeom>
            <a:noFill/>
            <a:ln w="9525">
              <a:noFill/>
              <a:miter lim="800000"/>
              <a:headEnd/>
              <a:tailEnd/>
            </a:ln>
          </p:spPr>
          <p:txBody>
            <a:bodyPr wrap="square">
              <a:prstTxWarp prst="textNoShape">
                <a:avLst/>
              </a:prstTxWarp>
              <a:spAutoFit/>
            </a:bodyPr>
            <a:lstStyle/>
            <a:p>
              <a:endParaRPr lang="en-US" sz="2000" b="1" dirty="0">
                <a:ea typeface="Apple Casual" charset="0"/>
                <a:cs typeface="Apple Casual" charset="0"/>
              </a:endParaRPr>
            </a:p>
          </p:txBody>
        </p:sp>
        <p:sp>
          <p:nvSpPr>
            <p:cNvPr id="28" name="TextBox 17"/>
            <p:cNvSpPr txBox="1">
              <a:spLocks noChangeArrowheads="1"/>
            </p:cNvSpPr>
            <p:nvPr/>
          </p:nvSpPr>
          <p:spPr bwMode="auto">
            <a:xfrm rot="1304833">
              <a:off x="4381964" y="3037725"/>
              <a:ext cx="1717126" cy="666584"/>
            </a:xfrm>
            <a:prstGeom prst="rect">
              <a:avLst/>
            </a:prstGeom>
            <a:noFill/>
            <a:ln w="9525">
              <a:noFill/>
              <a:miter lim="800000"/>
              <a:headEnd/>
              <a:tailEnd/>
            </a:ln>
          </p:spPr>
          <p:txBody>
            <a:bodyPr wrap="square">
              <a:prstTxWarp prst="textNoShape">
                <a:avLst/>
              </a:prstTxWarp>
              <a:spAutoFit/>
            </a:bodyPr>
            <a:lstStyle/>
            <a:p>
              <a:r>
                <a:rPr lang="en-US" sz="2000" b="1" dirty="0" smtClean="0">
                  <a:ea typeface="Apple Casual" charset="0"/>
                  <a:cs typeface="Apple Casual" charset="0"/>
                </a:rPr>
                <a:t>What?</a:t>
              </a:r>
              <a:endParaRPr lang="en-US" sz="2000" b="1" dirty="0">
                <a:ea typeface="Apple Casual" charset="0"/>
                <a:cs typeface="Apple Casual" charset="0"/>
              </a:endParaRPr>
            </a:p>
          </p:txBody>
        </p:sp>
      </p:grpSp>
    </p:spTree>
    <p:extLst>
      <p:ext uri="{BB962C8B-B14F-4D97-AF65-F5344CB8AC3E}">
        <p14:creationId xmlns:p14="http://schemas.microsoft.com/office/powerpoint/2010/main" val="18743058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16933" y="270929"/>
            <a:ext cx="8991600" cy="944563"/>
          </a:xfrm>
        </p:spPr>
        <p:txBody>
          <a:bodyPr>
            <a:normAutofit fontScale="90000"/>
          </a:bodyPr>
          <a:lstStyle/>
          <a:p>
            <a:r>
              <a:rPr lang="en-US" sz="4400" dirty="0" smtClean="0">
                <a:solidFill>
                  <a:srgbClr val="4F4B4B"/>
                </a:solidFill>
              </a:rPr>
              <a:t>PASCO’S INTEGRATED SYSTEM: </a:t>
            </a:r>
            <a:r>
              <a:rPr lang="en-US" sz="4400" u="sng" dirty="0" smtClean="0">
                <a:solidFill>
                  <a:srgbClr val="4F4B4B"/>
                </a:solidFill>
              </a:rPr>
              <a:t>How</a:t>
            </a:r>
            <a:endParaRPr lang="en-US" sz="2200" dirty="0">
              <a:solidFill>
                <a:srgbClr val="4F4B4B"/>
              </a:solidFill>
            </a:endParaRPr>
          </a:p>
        </p:txBody>
      </p:sp>
      <p:grpSp>
        <p:nvGrpSpPr>
          <p:cNvPr id="7" name="Group 9"/>
          <p:cNvGrpSpPr>
            <a:grpSpLocks/>
          </p:cNvGrpSpPr>
          <p:nvPr/>
        </p:nvGrpSpPr>
        <p:grpSpPr bwMode="auto">
          <a:xfrm>
            <a:off x="49053" y="4722217"/>
            <a:ext cx="2049717" cy="2001049"/>
            <a:chOff x="2899237" y="2448719"/>
            <a:chExt cx="3598863" cy="3333750"/>
          </a:xfrm>
        </p:grpSpPr>
        <p:sp>
          <p:nvSpPr>
            <p:cNvPr id="9" name="Oval 8"/>
            <p:cNvSpPr>
              <a:spLocks noChangeArrowheads="1"/>
            </p:cNvSpPr>
            <p:nvPr/>
          </p:nvSpPr>
          <p:spPr bwMode="auto">
            <a:xfrm rot="21430783">
              <a:off x="2899237" y="2448719"/>
              <a:ext cx="3598863" cy="3333750"/>
            </a:xfrm>
            <a:prstGeom prst="ellipse">
              <a:avLst/>
            </a:prstGeom>
            <a:solidFill>
              <a:srgbClr val="FFFFFF"/>
            </a:solidFill>
            <a:ln w="19050">
              <a:solidFill>
                <a:srgbClr val="000000"/>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latin typeface="Arial" pitchFamily="-111" charset="0"/>
                <a:ea typeface="Arial" pitchFamily="-111" charset="0"/>
                <a:cs typeface="Arial" pitchFamily="-111" charset="0"/>
              </a:endParaRPr>
            </a:p>
          </p:txBody>
        </p:sp>
        <p:sp>
          <p:nvSpPr>
            <p:cNvPr id="10" name="Oval 9"/>
            <p:cNvSpPr>
              <a:spLocks noChangeArrowheads="1"/>
            </p:cNvSpPr>
            <p:nvPr/>
          </p:nvSpPr>
          <p:spPr bwMode="auto">
            <a:xfrm rot="21430783">
              <a:off x="3545350" y="3032919"/>
              <a:ext cx="2306637" cy="2166938"/>
            </a:xfrm>
            <a:prstGeom prst="ellipse">
              <a:avLst/>
            </a:prstGeom>
            <a:solidFill>
              <a:srgbClr val="FF0000"/>
            </a:solidFill>
            <a:ln w="19050">
              <a:solidFill>
                <a:schemeClr val="tx1"/>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dirty="0">
                <a:latin typeface="Arial" pitchFamily="-111" charset="0"/>
                <a:ea typeface="Arial" pitchFamily="-111" charset="0"/>
                <a:cs typeface="Arial" pitchFamily="-111" charset="0"/>
              </a:endParaRPr>
            </a:p>
          </p:txBody>
        </p:sp>
        <p:sp>
          <p:nvSpPr>
            <p:cNvPr id="11" name="Oval 10"/>
            <p:cNvSpPr>
              <a:spLocks noChangeArrowheads="1"/>
            </p:cNvSpPr>
            <p:nvPr/>
          </p:nvSpPr>
          <p:spPr bwMode="auto">
            <a:xfrm rot="20477334">
              <a:off x="4174625" y="3590132"/>
              <a:ext cx="1108075" cy="1000125"/>
            </a:xfrm>
            <a:prstGeom prst="ellipse">
              <a:avLst/>
            </a:prstGeom>
            <a:solidFill>
              <a:schemeClr val="bg1"/>
            </a:solidFill>
            <a:ln w="19050">
              <a:solidFill>
                <a:schemeClr val="tx1"/>
              </a:solidFill>
              <a:round/>
              <a:headEnd/>
              <a:tailEnd/>
            </a:ln>
            <a:effectLst>
              <a:outerShdw blurRad="38100" dist="25400" dir="5400000" algn="ctr" rotWithShape="0">
                <a:srgbClr val="000000">
                  <a:alpha val="35001"/>
                </a:srgbClr>
              </a:outerShdw>
            </a:effectLst>
          </p:spPr>
          <p:txBody>
            <a:bodyPr tIns="91440" bIns="91440" anchor="ctr">
              <a:prstTxWarp prst="textNoShape">
                <a:avLst/>
              </a:prstTxWarp>
            </a:bodyPr>
            <a:lstStyle/>
            <a:p>
              <a:pPr>
                <a:defRPr/>
              </a:pPr>
              <a:endParaRPr lang="en-US" sz="2000" b="1" dirty="0">
                <a:ea typeface="Arial" pitchFamily="-111" charset="0"/>
                <a:cs typeface="Apple Casual"/>
              </a:endParaRPr>
            </a:p>
          </p:txBody>
        </p:sp>
        <p:sp>
          <p:nvSpPr>
            <p:cNvPr id="12" name="TextBox 16"/>
            <p:cNvSpPr txBox="1">
              <a:spLocks noChangeArrowheads="1"/>
            </p:cNvSpPr>
            <p:nvPr/>
          </p:nvSpPr>
          <p:spPr bwMode="auto">
            <a:xfrm rot="20307147">
              <a:off x="4238274" y="3093366"/>
              <a:ext cx="184666" cy="666584"/>
            </a:xfrm>
            <a:prstGeom prst="rect">
              <a:avLst/>
            </a:prstGeom>
            <a:noFill/>
            <a:ln w="9525">
              <a:noFill/>
              <a:miter lim="800000"/>
              <a:headEnd/>
              <a:tailEnd/>
            </a:ln>
          </p:spPr>
          <p:txBody>
            <a:bodyPr wrap="square">
              <a:prstTxWarp prst="textNoShape">
                <a:avLst/>
              </a:prstTxWarp>
              <a:spAutoFit/>
            </a:bodyPr>
            <a:lstStyle/>
            <a:p>
              <a:endParaRPr lang="en-US" sz="2000" b="1" dirty="0">
                <a:ea typeface="Apple Casual" charset="0"/>
                <a:cs typeface="Apple Casual" charset="0"/>
              </a:endParaRPr>
            </a:p>
          </p:txBody>
        </p:sp>
        <p:sp>
          <p:nvSpPr>
            <p:cNvPr id="13" name="TextBox 17"/>
            <p:cNvSpPr txBox="1">
              <a:spLocks noChangeArrowheads="1"/>
            </p:cNvSpPr>
            <p:nvPr/>
          </p:nvSpPr>
          <p:spPr bwMode="auto">
            <a:xfrm rot="1304833">
              <a:off x="4671564" y="2625505"/>
              <a:ext cx="1717126" cy="666584"/>
            </a:xfrm>
            <a:prstGeom prst="rect">
              <a:avLst/>
            </a:prstGeom>
            <a:noFill/>
            <a:ln w="9525">
              <a:noFill/>
              <a:miter lim="800000"/>
              <a:headEnd/>
              <a:tailEnd/>
            </a:ln>
          </p:spPr>
          <p:txBody>
            <a:bodyPr wrap="square">
              <a:prstTxWarp prst="textNoShape">
                <a:avLst/>
              </a:prstTxWarp>
              <a:spAutoFit/>
            </a:bodyPr>
            <a:lstStyle/>
            <a:p>
              <a:r>
                <a:rPr lang="en-US" sz="2000" b="1" dirty="0" smtClean="0">
                  <a:ea typeface="Apple Casual" charset="0"/>
                  <a:cs typeface="Apple Casual" charset="0"/>
                </a:rPr>
                <a:t>How?</a:t>
              </a:r>
              <a:endParaRPr lang="en-US" sz="2000" b="1" dirty="0">
                <a:ea typeface="Apple Casual" charset="0"/>
                <a:cs typeface="Apple Casual" charset="0"/>
              </a:endParaRPr>
            </a:p>
          </p:txBody>
        </p:sp>
      </p:grpSp>
      <p:pic>
        <p:nvPicPr>
          <p:cNvPr id="2" name="Picture 1"/>
          <p:cNvPicPr>
            <a:picLocks noChangeAspect="1"/>
          </p:cNvPicPr>
          <p:nvPr/>
        </p:nvPicPr>
        <p:blipFill>
          <a:blip r:embed="rId3"/>
          <a:stretch>
            <a:fillRect/>
          </a:stretch>
        </p:blipFill>
        <p:spPr>
          <a:xfrm>
            <a:off x="1903372" y="1371600"/>
            <a:ext cx="7105490" cy="5486400"/>
          </a:xfrm>
          <a:prstGeom prst="rect">
            <a:avLst/>
          </a:prstGeom>
        </p:spPr>
      </p:pic>
      <p:pic>
        <p:nvPicPr>
          <p:cNvPr id="14" name="Picture 13"/>
          <p:cNvPicPr>
            <a:picLocks noChangeAspect="1"/>
          </p:cNvPicPr>
          <p:nvPr/>
        </p:nvPicPr>
        <p:blipFill>
          <a:blip r:embed="rId4"/>
          <a:stretch>
            <a:fillRect/>
          </a:stretch>
        </p:blipFill>
        <p:spPr>
          <a:xfrm>
            <a:off x="8115096" y="865222"/>
            <a:ext cx="1028904" cy="865215"/>
          </a:xfrm>
          <a:prstGeom prst="rect">
            <a:avLst/>
          </a:prstGeom>
        </p:spPr>
      </p:pic>
      <p:sp>
        <p:nvSpPr>
          <p:cNvPr id="3" name="Slide Number Placeholder 2"/>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18</a:t>
            </a:fld>
            <a:endParaRPr lang="en-US">
              <a:solidFill>
                <a:prstClr val="black">
                  <a:tint val="75000"/>
                </a:prstClr>
              </a:solidFill>
              <a:latin typeface="Calibri"/>
            </a:endParaRPr>
          </a:p>
        </p:txBody>
      </p:sp>
    </p:spTree>
    <p:extLst>
      <p:ext uri="{BB962C8B-B14F-4D97-AF65-F5344CB8AC3E}">
        <p14:creationId xmlns:p14="http://schemas.microsoft.com/office/powerpoint/2010/main" val="26692450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sz="half" idx="1"/>
          </p:nvPr>
        </p:nvSpPr>
        <p:spPr/>
        <p:txBody>
          <a:bodyPr/>
          <a:lstStyle/>
          <a:p>
            <a:endParaRPr lang="en-US"/>
          </a:p>
        </p:txBody>
      </p:sp>
      <p:sp>
        <p:nvSpPr>
          <p:cNvPr id="16" name="Content Placeholder 15"/>
          <p:cNvSpPr>
            <a:spLocks noGrp="1"/>
          </p:cNvSpPr>
          <p:nvPr>
            <p:ph sz="half" idx="2"/>
          </p:nvPr>
        </p:nvSpPr>
        <p:spPr/>
        <p:txBody>
          <a:bodyPr/>
          <a:lstStyle/>
          <a:p>
            <a:endParaRPr lang="en-US"/>
          </a:p>
        </p:txBody>
      </p:sp>
      <p:sp>
        <p:nvSpPr>
          <p:cNvPr id="2" name="Title 1"/>
          <p:cNvSpPr>
            <a:spLocks noGrp="1"/>
          </p:cNvSpPr>
          <p:nvPr>
            <p:ph type="title"/>
          </p:nvPr>
        </p:nvSpPr>
        <p:spPr>
          <a:xfrm>
            <a:off x="0" y="-605888"/>
            <a:ext cx="9144000" cy="944563"/>
          </a:xfrm>
          <a:solidFill>
            <a:srgbClr val="FFFFFF"/>
          </a:solidFill>
        </p:spPr>
        <p:txBody>
          <a:bodyPr>
            <a:noAutofit/>
          </a:bodyPr>
          <a:lstStyle/>
          <a:p>
            <a:pPr algn="ctr"/>
            <a:r>
              <a:rPr lang="en-US" sz="2000" dirty="0" smtClean="0"/>
              <a:t>2012 FCAT 2.0: Implications for Pasco (Source: http//</a:t>
            </a:r>
            <a:r>
              <a:rPr lang="en-US" sz="2000" dirty="0" err="1" smtClean="0"/>
              <a:t>fcat.fldoe.org</a:t>
            </a:r>
            <a:r>
              <a:rPr lang="en-US" sz="2000" dirty="0"/>
              <a:t>)</a:t>
            </a:r>
          </a:p>
        </p:txBody>
      </p:sp>
      <p:graphicFrame>
        <p:nvGraphicFramePr>
          <p:cNvPr id="4" name="Table 3"/>
          <p:cNvGraphicFramePr>
            <a:graphicFrameLocks noGrp="1"/>
          </p:cNvGraphicFramePr>
          <p:nvPr>
            <p:extLst>
              <p:ext uri="{D42A27DB-BD31-4B8C-83A1-F6EECF244321}">
                <p14:modId xmlns:p14="http://schemas.microsoft.com/office/powerpoint/2010/main" val="3852469696"/>
              </p:ext>
            </p:extLst>
          </p:nvPr>
        </p:nvGraphicFramePr>
        <p:xfrm>
          <a:off x="1" y="604860"/>
          <a:ext cx="9144000" cy="2188801"/>
        </p:xfrm>
        <a:graphic>
          <a:graphicData uri="http://schemas.openxmlformats.org/drawingml/2006/table">
            <a:tbl>
              <a:tblPr firstRow="1" bandRow="1">
                <a:tableStyleId>{5C22544A-7EE6-4342-B048-85BDC9FD1C3A}</a:tableStyleId>
              </a:tblPr>
              <a:tblGrid>
                <a:gridCol w="2465452"/>
                <a:gridCol w="1076681"/>
                <a:gridCol w="1106066"/>
                <a:gridCol w="1203338"/>
                <a:gridCol w="1295139"/>
                <a:gridCol w="905036"/>
                <a:gridCol w="1092288"/>
              </a:tblGrid>
              <a:tr h="538140">
                <a:tc>
                  <a:txBody>
                    <a:bodyPr/>
                    <a:lstStyle/>
                    <a:p>
                      <a:pPr algn="ctr"/>
                      <a:r>
                        <a:rPr lang="en-US" sz="2000" dirty="0" smtClean="0"/>
                        <a:t>Reading</a:t>
                      </a:r>
                      <a:endParaRPr lang="en-US" sz="2000" dirty="0"/>
                    </a:p>
                  </a:txBody>
                  <a:tcPr/>
                </a:tc>
                <a:tc>
                  <a:txBody>
                    <a:bodyPr/>
                    <a:lstStyle/>
                    <a:p>
                      <a:pPr algn="ctr"/>
                      <a:r>
                        <a:rPr lang="en-US" sz="2000" dirty="0" smtClean="0"/>
                        <a:t>3rd</a:t>
                      </a:r>
                      <a:endParaRPr lang="en-US" sz="2000" dirty="0"/>
                    </a:p>
                  </a:txBody>
                  <a:tcPr/>
                </a:tc>
                <a:tc>
                  <a:txBody>
                    <a:bodyPr/>
                    <a:lstStyle/>
                    <a:p>
                      <a:pPr algn="ctr"/>
                      <a:r>
                        <a:rPr lang="en-US" sz="2000" dirty="0" smtClean="0"/>
                        <a:t>4th</a:t>
                      </a:r>
                      <a:endParaRPr lang="en-US" sz="2000" dirty="0"/>
                    </a:p>
                  </a:txBody>
                  <a:tcPr/>
                </a:tc>
                <a:tc>
                  <a:txBody>
                    <a:bodyPr/>
                    <a:lstStyle/>
                    <a:p>
                      <a:pPr algn="ctr"/>
                      <a:r>
                        <a:rPr lang="en-US" sz="2000" dirty="0" smtClean="0"/>
                        <a:t>5th</a:t>
                      </a:r>
                      <a:endParaRPr lang="en-US" sz="2000" dirty="0"/>
                    </a:p>
                  </a:txBody>
                  <a:tcPr/>
                </a:tc>
                <a:tc>
                  <a:txBody>
                    <a:bodyPr/>
                    <a:lstStyle/>
                    <a:p>
                      <a:pPr algn="ctr"/>
                      <a:r>
                        <a:rPr lang="en-US" sz="2000" dirty="0" smtClean="0"/>
                        <a:t>6th</a:t>
                      </a:r>
                      <a:endParaRPr lang="en-US" sz="2000" dirty="0"/>
                    </a:p>
                  </a:txBody>
                  <a:tcPr/>
                </a:tc>
                <a:tc>
                  <a:txBody>
                    <a:bodyPr/>
                    <a:lstStyle/>
                    <a:p>
                      <a:pPr algn="ctr"/>
                      <a:r>
                        <a:rPr lang="en-US" sz="2000" dirty="0" smtClean="0"/>
                        <a:t>7</a:t>
                      </a:r>
                      <a:r>
                        <a:rPr lang="en-US" sz="2000" baseline="30000" dirty="0" smtClean="0"/>
                        <a:t>th</a:t>
                      </a:r>
                      <a:r>
                        <a:rPr lang="en-US" sz="2000" baseline="0" dirty="0" smtClean="0"/>
                        <a:t> </a:t>
                      </a:r>
                      <a:endParaRPr lang="en-US" sz="2000" dirty="0"/>
                    </a:p>
                  </a:txBody>
                  <a:tcPr/>
                </a:tc>
                <a:tc>
                  <a:txBody>
                    <a:bodyPr/>
                    <a:lstStyle/>
                    <a:p>
                      <a:pPr algn="ctr"/>
                      <a:r>
                        <a:rPr lang="en-US" sz="2000" dirty="0" smtClean="0"/>
                        <a:t>8</a:t>
                      </a:r>
                      <a:r>
                        <a:rPr lang="en-US" sz="2000" baseline="30000" dirty="0" smtClean="0"/>
                        <a:t>th</a:t>
                      </a:r>
                      <a:r>
                        <a:rPr lang="en-US" sz="2000" dirty="0" smtClean="0"/>
                        <a:t> </a:t>
                      </a:r>
                      <a:endParaRPr lang="en-US" sz="2000" dirty="0"/>
                    </a:p>
                  </a:txBody>
                  <a:tcPr/>
                </a:tc>
              </a:tr>
              <a:tr h="548640">
                <a:tc>
                  <a:txBody>
                    <a:bodyPr/>
                    <a:lstStyle/>
                    <a:p>
                      <a:pPr algn="l"/>
                      <a:r>
                        <a:rPr lang="en-US" sz="1500" b="1" dirty="0" smtClean="0"/>
                        <a:t>%  of Pasco Students 3 and Above </a:t>
                      </a:r>
                      <a:r>
                        <a:rPr lang="en-US" sz="1500" b="1" baseline="0" dirty="0" smtClean="0">
                          <a:solidFill>
                            <a:srgbClr val="FF0000"/>
                          </a:solidFill>
                        </a:rPr>
                        <a:t>/ (State Average)</a:t>
                      </a:r>
                      <a:endParaRPr lang="en-US" sz="1500" b="1" dirty="0">
                        <a:solidFill>
                          <a:srgbClr val="FF0000"/>
                        </a:solidFill>
                      </a:endParaRPr>
                    </a:p>
                  </a:txBody>
                  <a:tcPr/>
                </a:tc>
                <a:tc>
                  <a:txBody>
                    <a:bodyPr/>
                    <a:lstStyle/>
                    <a:p>
                      <a:pPr algn="ctr"/>
                      <a:r>
                        <a:rPr lang="en-US" sz="1500" b="1" dirty="0" smtClean="0"/>
                        <a:t>57%</a:t>
                      </a:r>
                    </a:p>
                    <a:p>
                      <a:pPr algn="ctr"/>
                      <a:r>
                        <a:rPr lang="en-US" sz="1500" b="1" dirty="0" smtClean="0">
                          <a:solidFill>
                            <a:srgbClr val="FF0000"/>
                          </a:solidFill>
                        </a:rPr>
                        <a:t>(56%)</a:t>
                      </a:r>
                      <a:endParaRPr lang="en-US" sz="1500" b="1" dirty="0">
                        <a:solidFill>
                          <a:srgbClr val="FF0000"/>
                        </a:solidFill>
                      </a:endParaRPr>
                    </a:p>
                  </a:txBody>
                  <a:tcPr>
                    <a:solidFill>
                      <a:srgbClr val="91C6F7"/>
                    </a:solidFill>
                  </a:tcPr>
                </a:tc>
                <a:tc>
                  <a:txBody>
                    <a:bodyPr/>
                    <a:lstStyle/>
                    <a:p>
                      <a:pPr algn="ctr"/>
                      <a:r>
                        <a:rPr lang="en-US" sz="1500" b="1" dirty="0" smtClean="0"/>
                        <a:t>62%</a:t>
                      </a:r>
                    </a:p>
                    <a:p>
                      <a:pPr algn="ctr"/>
                      <a:r>
                        <a:rPr lang="en-US" sz="1500" b="1" dirty="0" smtClean="0">
                          <a:solidFill>
                            <a:srgbClr val="FF0000"/>
                          </a:solidFill>
                        </a:rPr>
                        <a:t>(62%)</a:t>
                      </a:r>
                      <a:endParaRPr lang="en-US" sz="1500" b="1" dirty="0">
                        <a:solidFill>
                          <a:srgbClr val="FF0000"/>
                        </a:solidFill>
                      </a:endParaRPr>
                    </a:p>
                  </a:txBody>
                  <a:tcPr>
                    <a:solidFill>
                      <a:srgbClr val="91C6F7"/>
                    </a:solidFill>
                  </a:tcPr>
                </a:tc>
                <a:tc>
                  <a:txBody>
                    <a:bodyPr/>
                    <a:lstStyle/>
                    <a:p>
                      <a:pPr algn="ctr"/>
                      <a:r>
                        <a:rPr lang="en-US" sz="1500" b="1" dirty="0" smtClean="0"/>
                        <a:t>59%</a:t>
                      </a:r>
                    </a:p>
                    <a:p>
                      <a:pPr algn="ctr"/>
                      <a:r>
                        <a:rPr lang="en-US" sz="1500" b="1" dirty="0" smtClean="0">
                          <a:solidFill>
                            <a:srgbClr val="FF0000"/>
                          </a:solidFill>
                        </a:rPr>
                        <a:t>(61%)</a:t>
                      </a:r>
                      <a:endParaRPr lang="en-US" sz="1500" b="1" dirty="0">
                        <a:solidFill>
                          <a:srgbClr val="FF0000"/>
                        </a:solidFill>
                      </a:endParaRPr>
                    </a:p>
                  </a:txBody>
                  <a:tcPr>
                    <a:solidFill>
                      <a:srgbClr val="91C6F7"/>
                    </a:solidFill>
                  </a:tcPr>
                </a:tc>
                <a:tc>
                  <a:txBody>
                    <a:bodyPr/>
                    <a:lstStyle/>
                    <a:p>
                      <a:pPr algn="ctr"/>
                      <a:r>
                        <a:rPr lang="en-US" sz="1500" b="1" dirty="0" smtClean="0"/>
                        <a:t>59%</a:t>
                      </a:r>
                    </a:p>
                    <a:p>
                      <a:pPr algn="ctr"/>
                      <a:r>
                        <a:rPr lang="en-US" sz="1500" b="1" dirty="0" smtClean="0">
                          <a:solidFill>
                            <a:srgbClr val="FF0000"/>
                          </a:solidFill>
                        </a:rPr>
                        <a:t>(57%)</a:t>
                      </a:r>
                      <a:endParaRPr lang="en-US" sz="1500" b="1" dirty="0">
                        <a:solidFill>
                          <a:srgbClr val="FF0000"/>
                        </a:solidFill>
                      </a:endParaRPr>
                    </a:p>
                  </a:txBody>
                  <a:tcPr>
                    <a:solidFill>
                      <a:srgbClr val="91C6F7"/>
                    </a:solidFill>
                  </a:tcPr>
                </a:tc>
                <a:tc>
                  <a:txBody>
                    <a:bodyPr/>
                    <a:lstStyle/>
                    <a:p>
                      <a:pPr algn="ctr"/>
                      <a:r>
                        <a:rPr lang="en-US" sz="1500" b="1" dirty="0" smtClean="0"/>
                        <a:t>61%</a:t>
                      </a:r>
                    </a:p>
                    <a:p>
                      <a:pPr algn="ctr"/>
                      <a:r>
                        <a:rPr lang="en-US" sz="1500" b="1" dirty="0" smtClean="0">
                          <a:solidFill>
                            <a:srgbClr val="FF0000"/>
                          </a:solidFill>
                        </a:rPr>
                        <a:t>(58%)</a:t>
                      </a:r>
                      <a:endParaRPr lang="en-US" sz="1500" b="1" dirty="0">
                        <a:solidFill>
                          <a:srgbClr val="FF0000"/>
                        </a:solidFill>
                      </a:endParaRPr>
                    </a:p>
                  </a:txBody>
                  <a:tcPr/>
                </a:tc>
                <a:tc>
                  <a:txBody>
                    <a:bodyPr/>
                    <a:lstStyle/>
                    <a:p>
                      <a:pPr algn="ctr"/>
                      <a:r>
                        <a:rPr lang="en-US" sz="1500" b="1" dirty="0" smtClean="0"/>
                        <a:t>55%</a:t>
                      </a:r>
                    </a:p>
                    <a:p>
                      <a:pPr algn="ctr"/>
                      <a:r>
                        <a:rPr lang="en-US" sz="1500" b="1" dirty="0" smtClean="0">
                          <a:solidFill>
                            <a:srgbClr val="FF0000"/>
                          </a:solidFill>
                        </a:rPr>
                        <a:t>(55%)</a:t>
                      </a:r>
                      <a:endParaRPr lang="en-US" sz="1500" b="1" dirty="0">
                        <a:solidFill>
                          <a:srgbClr val="FF0000"/>
                        </a:solidFill>
                      </a:endParaRPr>
                    </a:p>
                  </a:txBody>
                  <a:tcPr>
                    <a:solidFill>
                      <a:srgbClr val="91C6F7"/>
                    </a:solidFill>
                  </a:tcPr>
                </a:tc>
              </a:tr>
              <a:tr h="548640">
                <a:tc>
                  <a:txBody>
                    <a:bodyPr/>
                    <a:lstStyle/>
                    <a:p>
                      <a:pPr algn="l"/>
                      <a:r>
                        <a:rPr lang="en-US" sz="1500" b="1" dirty="0" smtClean="0"/>
                        <a:t>% of Pasco Schools </a:t>
                      </a:r>
                      <a:r>
                        <a:rPr lang="en-US" sz="1500" b="1" u="sng" dirty="0" smtClean="0"/>
                        <a:t>BELOW</a:t>
                      </a:r>
                      <a:r>
                        <a:rPr lang="en-US" sz="1500" b="1" baseline="0" dirty="0" smtClean="0"/>
                        <a:t> </a:t>
                      </a:r>
                      <a:r>
                        <a:rPr lang="en-US" sz="1500" b="1" dirty="0" smtClean="0"/>
                        <a:t>State Average 2012</a:t>
                      </a:r>
                      <a:endParaRPr lang="en-US" sz="1500" b="1" dirty="0">
                        <a:solidFill>
                          <a:srgbClr val="FF0000"/>
                        </a:solidFill>
                      </a:endParaRPr>
                    </a:p>
                  </a:txBody>
                  <a:tcPr/>
                </a:tc>
                <a:tc>
                  <a:txBody>
                    <a:bodyPr/>
                    <a:lstStyle/>
                    <a:p>
                      <a:pPr algn="ctr"/>
                      <a:r>
                        <a:rPr lang="en-US" sz="1500" b="1" dirty="0" smtClean="0"/>
                        <a:t>52%</a:t>
                      </a:r>
                      <a:endParaRPr lang="en-US" sz="1500" b="1" dirty="0"/>
                    </a:p>
                  </a:txBody>
                  <a:tcPr anchor="ctr">
                    <a:solidFill>
                      <a:srgbClr val="91C6F7"/>
                    </a:solidFill>
                  </a:tcPr>
                </a:tc>
                <a:tc>
                  <a:txBody>
                    <a:bodyPr/>
                    <a:lstStyle/>
                    <a:p>
                      <a:pPr algn="ctr"/>
                      <a:r>
                        <a:rPr lang="en-US" sz="1500" b="1" dirty="0" smtClean="0">
                          <a:solidFill>
                            <a:srgbClr val="FF0000"/>
                          </a:solidFill>
                        </a:rPr>
                        <a:t>57%</a:t>
                      </a:r>
                      <a:endParaRPr lang="en-US" sz="1500" b="1" dirty="0">
                        <a:solidFill>
                          <a:srgbClr val="FF0000"/>
                        </a:solidFill>
                      </a:endParaRPr>
                    </a:p>
                  </a:txBody>
                  <a:tcPr anchor="ctr">
                    <a:solidFill>
                      <a:srgbClr val="91C6F7"/>
                    </a:solidFill>
                  </a:tcPr>
                </a:tc>
                <a:tc>
                  <a:txBody>
                    <a:bodyPr/>
                    <a:lstStyle/>
                    <a:p>
                      <a:pPr algn="ctr"/>
                      <a:r>
                        <a:rPr lang="en-US" sz="1500" b="1" dirty="0" smtClean="0">
                          <a:solidFill>
                            <a:srgbClr val="FF0000"/>
                          </a:solidFill>
                        </a:rPr>
                        <a:t>61%</a:t>
                      </a:r>
                      <a:endParaRPr lang="en-US" sz="1500" b="1" dirty="0">
                        <a:solidFill>
                          <a:srgbClr val="FF0000"/>
                        </a:solidFill>
                      </a:endParaRPr>
                    </a:p>
                  </a:txBody>
                  <a:tcPr anchor="ctr">
                    <a:solidFill>
                      <a:srgbClr val="91C6F7"/>
                    </a:solidFill>
                  </a:tcPr>
                </a:tc>
                <a:tc>
                  <a:txBody>
                    <a:bodyPr/>
                    <a:lstStyle/>
                    <a:p>
                      <a:pPr algn="ctr"/>
                      <a:r>
                        <a:rPr lang="en-US" sz="1500" b="1" dirty="0" smtClean="0">
                          <a:solidFill>
                            <a:srgbClr val="FF0000"/>
                          </a:solidFill>
                        </a:rPr>
                        <a:t>60%</a:t>
                      </a:r>
                      <a:endParaRPr lang="en-US" sz="1500" b="1" dirty="0">
                        <a:solidFill>
                          <a:srgbClr val="FF0000"/>
                        </a:solidFill>
                      </a:endParaRPr>
                    </a:p>
                  </a:txBody>
                  <a:tcPr anchor="ctr">
                    <a:solidFill>
                      <a:srgbClr val="91C6F7"/>
                    </a:solidFill>
                  </a:tcPr>
                </a:tc>
                <a:tc>
                  <a:txBody>
                    <a:bodyPr/>
                    <a:lstStyle/>
                    <a:p>
                      <a:pPr algn="ctr"/>
                      <a:r>
                        <a:rPr lang="en-US" sz="1500" b="1" dirty="0" smtClean="0"/>
                        <a:t>47%</a:t>
                      </a:r>
                      <a:endParaRPr lang="en-US" sz="1500" b="1" dirty="0"/>
                    </a:p>
                  </a:txBody>
                  <a:tcPr anchor="ctr"/>
                </a:tc>
                <a:tc>
                  <a:txBody>
                    <a:bodyPr/>
                    <a:lstStyle/>
                    <a:p>
                      <a:pPr algn="ctr"/>
                      <a:r>
                        <a:rPr lang="en-US" sz="1500" b="1" dirty="0" smtClean="0">
                          <a:solidFill>
                            <a:srgbClr val="FF0000"/>
                          </a:solidFill>
                        </a:rPr>
                        <a:t>60%</a:t>
                      </a:r>
                      <a:endParaRPr lang="en-US" sz="1500" b="1" dirty="0">
                        <a:solidFill>
                          <a:srgbClr val="FF0000"/>
                        </a:solidFill>
                      </a:endParaRPr>
                    </a:p>
                  </a:txBody>
                  <a:tcPr anchor="ctr">
                    <a:solidFill>
                      <a:srgbClr val="91C6F7"/>
                    </a:solidFill>
                  </a:tcPr>
                </a:tc>
              </a:tr>
              <a:tr h="5533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dirty="0" smtClean="0"/>
                        <a:t>% of Pasco Schools </a:t>
                      </a:r>
                      <a:r>
                        <a:rPr lang="en-US" sz="1500" b="1" u="sng" dirty="0" smtClean="0"/>
                        <a:t>BELOW</a:t>
                      </a:r>
                      <a:r>
                        <a:rPr lang="en-US" sz="1500" b="1" u="sng" baseline="0" dirty="0" smtClean="0"/>
                        <a:t> </a:t>
                      </a:r>
                      <a:r>
                        <a:rPr lang="en-US" sz="1500" b="1" dirty="0" smtClean="0"/>
                        <a:t>State Average </a:t>
                      </a:r>
                      <a:r>
                        <a:rPr lang="en-US" sz="1500" b="1" dirty="0" smtClean="0">
                          <a:solidFill>
                            <a:schemeClr val="tx1"/>
                          </a:solidFill>
                        </a:rPr>
                        <a:t>2011</a:t>
                      </a:r>
                    </a:p>
                  </a:txBody>
                  <a:tcPr/>
                </a:tc>
                <a:tc>
                  <a:txBody>
                    <a:bodyPr/>
                    <a:lstStyle/>
                    <a:p>
                      <a:pPr algn="ctr"/>
                      <a:r>
                        <a:rPr lang="en-US" sz="1500" b="1" dirty="0" smtClean="0">
                          <a:solidFill>
                            <a:schemeClr val="tx1"/>
                          </a:solidFill>
                        </a:rPr>
                        <a:t>59%</a:t>
                      </a:r>
                      <a:endParaRPr lang="en-US" sz="1500" b="1" dirty="0">
                        <a:solidFill>
                          <a:schemeClr val="tx1"/>
                        </a:solidFill>
                      </a:endParaRPr>
                    </a:p>
                  </a:txBody>
                  <a:tcPr anchor="ctr">
                    <a:solidFill>
                      <a:srgbClr val="91C6F7"/>
                    </a:solidFill>
                  </a:tcPr>
                </a:tc>
                <a:tc>
                  <a:txBody>
                    <a:bodyPr/>
                    <a:lstStyle/>
                    <a:p>
                      <a:pPr algn="ctr"/>
                      <a:r>
                        <a:rPr lang="en-US" sz="1500" b="1" dirty="0" smtClean="0">
                          <a:solidFill>
                            <a:schemeClr val="tx1"/>
                          </a:solidFill>
                        </a:rPr>
                        <a:t>54%</a:t>
                      </a:r>
                      <a:endParaRPr lang="en-US" sz="1500" b="1" dirty="0">
                        <a:solidFill>
                          <a:schemeClr val="tx1"/>
                        </a:solidFill>
                      </a:endParaRPr>
                    </a:p>
                  </a:txBody>
                  <a:tcPr anchor="ctr">
                    <a:solidFill>
                      <a:srgbClr val="91C6F7"/>
                    </a:solidFill>
                  </a:tcPr>
                </a:tc>
                <a:tc>
                  <a:txBody>
                    <a:bodyPr/>
                    <a:lstStyle/>
                    <a:p>
                      <a:pPr algn="ctr"/>
                      <a:r>
                        <a:rPr lang="en-US" sz="1500" b="1" dirty="0" smtClean="0">
                          <a:solidFill>
                            <a:schemeClr val="tx1"/>
                          </a:solidFill>
                        </a:rPr>
                        <a:t>50%</a:t>
                      </a:r>
                      <a:endParaRPr lang="en-US" sz="1500" b="1" dirty="0">
                        <a:solidFill>
                          <a:schemeClr val="tx1"/>
                        </a:solidFill>
                      </a:endParaRPr>
                    </a:p>
                  </a:txBody>
                  <a:tcPr anchor="ctr">
                    <a:solidFill>
                      <a:srgbClr val="91C6F7"/>
                    </a:solidFill>
                  </a:tcPr>
                </a:tc>
                <a:tc>
                  <a:txBody>
                    <a:bodyPr/>
                    <a:lstStyle/>
                    <a:p>
                      <a:pPr algn="ctr"/>
                      <a:r>
                        <a:rPr lang="en-US" sz="1500" b="1" dirty="0" smtClean="0">
                          <a:solidFill>
                            <a:schemeClr val="tx1"/>
                          </a:solidFill>
                        </a:rPr>
                        <a:t>53%</a:t>
                      </a:r>
                      <a:endParaRPr lang="en-US" sz="1500" b="1" dirty="0">
                        <a:solidFill>
                          <a:schemeClr val="tx1"/>
                        </a:solidFill>
                      </a:endParaRPr>
                    </a:p>
                  </a:txBody>
                  <a:tcPr anchor="ctr">
                    <a:solidFill>
                      <a:srgbClr val="91C6F7"/>
                    </a:solidFill>
                  </a:tcPr>
                </a:tc>
                <a:tc>
                  <a:txBody>
                    <a:bodyPr/>
                    <a:lstStyle/>
                    <a:p>
                      <a:pPr algn="ctr"/>
                      <a:r>
                        <a:rPr lang="en-US" sz="1500" b="1" dirty="0" smtClean="0">
                          <a:solidFill>
                            <a:schemeClr val="tx1"/>
                          </a:solidFill>
                        </a:rPr>
                        <a:t>47%</a:t>
                      </a:r>
                      <a:endParaRPr lang="en-US" sz="1500" b="1" dirty="0">
                        <a:solidFill>
                          <a:schemeClr val="tx1"/>
                        </a:solidFill>
                      </a:endParaRPr>
                    </a:p>
                  </a:txBody>
                  <a:tcPr anchor="ctr"/>
                </a:tc>
                <a:tc>
                  <a:txBody>
                    <a:bodyPr/>
                    <a:lstStyle/>
                    <a:p>
                      <a:pPr algn="ctr"/>
                      <a:r>
                        <a:rPr lang="en-US" sz="1500" b="1" dirty="0" smtClean="0">
                          <a:solidFill>
                            <a:schemeClr val="tx1"/>
                          </a:solidFill>
                        </a:rPr>
                        <a:t>53%</a:t>
                      </a:r>
                      <a:endParaRPr lang="en-US" sz="1500" b="1" dirty="0">
                        <a:solidFill>
                          <a:schemeClr val="tx1"/>
                        </a:solidFill>
                      </a:endParaRPr>
                    </a:p>
                  </a:txBody>
                  <a:tcPr anchor="ctr">
                    <a:solidFill>
                      <a:srgbClr val="91C6F7"/>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2554043"/>
              </p:ext>
            </p:extLst>
          </p:nvPr>
        </p:nvGraphicFramePr>
        <p:xfrm>
          <a:off x="2" y="2743665"/>
          <a:ext cx="9144000" cy="2064676"/>
        </p:xfrm>
        <a:graphic>
          <a:graphicData uri="http://schemas.openxmlformats.org/drawingml/2006/table">
            <a:tbl>
              <a:tblPr firstRow="1" bandRow="1">
                <a:tableStyleId>{5C22544A-7EE6-4342-B048-85BDC9FD1C3A}</a:tableStyleId>
              </a:tblPr>
              <a:tblGrid>
                <a:gridCol w="2449847"/>
                <a:gridCol w="1076682"/>
                <a:gridCol w="1139098"/>
                <a:gridCol w="1201514"/>
                <a:gridCol w="1232722"/>
                <a:gridCol w="936245"/>
                <a:gridCol w="1107892"/>
              </a:tblGrid>
              <a:tr h="381000">
                <a:tc>
                  <a:txBody>
                    <a:bodyPr/>
                    <a:lstStyle/>
                    <a:p>
                      <a:pPr algn="ctr"/>
                      <a:r>
                        <a:rPr lang="en-US" sz="1900" dirty="0" smtClean="0"/>
                        <a:t>Math</a:t>
                      </a:r>
                      <a:endParaRPr lang="en-US" sz="1900" dirty="0"/>
                    </a:p>
                  </a:txBody>
                  <a:tcPr/>
                </a:tc>
                <a:tc>
                  <a:txBody>
                    <a:bodyPr/>
                    <a:lstStyle/>
                    <a:p>
                      <a:pPr algn="ctr"/>
                      <a:r>
                        <a:rPr lang="en-US" sz="1900" dirty="0" smtClean="0"/>
                        <a:t>3rd</a:t>
                      </a:r>
                      <a:endParaRPr lang="en-US" sz="1900" dirty="0"/>
                    </a:p>
                  </a:txBody>
                  <a:tcPr/>
                </a:tc>
                <a:tc>
                  <a:txBody>
                    <a:bodyPr/>
                    <a:lstStyle/>
                    <a:p>
                      <a:pPr algn="ctr"/>
                      <a:r>
                        <a:rPr lang="en-US" sz="1900" dirty="0" smtClean="0"/>
                        <a:t>4th</a:t>
                      </a:r>
                      <a:endParaRPr lang="en-US" sz="1900" dirty="0"/>
                    </a:p>
                  </a:txBody>
                  <a:tcPr/>
                </a:tc>
                <a:tc>
                  <a:txBody>
                    <a:bodyPr/>
                    <a:lstStyle/>
                    <a:p>
                      <a:pPr algn="ctr"/>
                      <a:r>
                        <a:rPr lang="en-US" sz="1900" dirty="0" smtClean="0"/>
                        <a:t>5th</a:t>
                      </a:r>
                      <a:endParaRPr lang="en-US" sz="1900" dirty="0"/>
                    </a:p>
                  </a:txBody>
                  <a:tcPr/>
                </a:tc>
                <a:tc>
                  <a:txBody>
                    <a:bodyPr/>
                    <a:lstStyle/>
                    <a:p>
                      <a:pPr algn="ctr"/>
                      <a:r>
                        <a:rPr lang="en-US" sz="1900" dirty="0" smtClean="0"/>
                        <a:t>6th</a:t>
                      </a:r>
                      <a:endParaRPr lang="en-US" sz="1900" dirty="0"/>
                    </a:p>
                  </a:txBody>
                  <a:tcPr/>
                </a:tc>
                <a:tc>
                  <a:txBody>
                    <a:bodyPr/>
                    <a:lstStyle/>
                    <a:p>
                      <a:pPr algn="ctr"/>
                      <a:r>
                        <a:rPr lang="en-US" sz="1900" dirty="0" smtClean="0"/>
                        <a:t>7</a:t>
                      </a:r>
                      <a:r>
                        <a:rPr lang="en-US" sz="1900" baseline="30000" dirty="0" smtClean="0"/>
                        <a:t>th</a:t>
                      </a:r>
                      <a:r>
                        <a:rPr lang="en-US" sz="1900" baseline="0" dirty="0" smtClean="0"/>
                        <a:t> </a:t>
                      </a:r>
                      <a:endParaRPr lang="en-US" sz="1900" dirty="0"/>
                    </a:p>
                  </a:txBody>
                  <a:tcPr/>
                </a:tc>
                <a:tc>
                  <a:txBody>
                    <a:bodyPr/>
                    <a:lstStyle/>
                    <a:p>
                      <a:pPr algn="ctr"/>
                      <a:r>
                        <a:rPr lang="en-US" sz="1900" dirty="0" smtClean="0"/>
                        <a:t>8</a:t>
                      </a:r>
                      <a:r>
                        <a:rPr lang="en-US" sz="1900" baseline="30000" dirty="0" smtClean="0"/>
                        <a:t>th</a:t>
                      </a:r>
                      <a:r>
                        <a:rPr lang="en-US" sz="1900" dirty="0" smtClean="0"/>
                        <a:t> </a:t>
                      </a:r>
                      <a:endParaRPr lang="en-US" sz="1900" dirty="0"/>
                    </a:p>
                  </a:txBody>
                  <a:tcPr/>
                </a:tc>
              </a:tr>
              <a:tr h="5486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dirty="0" smtClean="0"/>
                        <a:t>% of Pasco Students 3  and Above </a:t>
                      </a:r>
                      <a:r>
                        <a:rPr lang="en-US" sz="1500" b="1" baseline="0" dirty="0" smtClean="0">
                          <a:solidFill>
                            <a:srgbClr val="FF0000"/>
                          </a:solidFill>
                        </a:rPr>
                        <a:t>(State Average)</a:t>
                      </a:r>
                      <a:endParaRPr lang="en-US" sz="1500" b="1" dirty="0" smtClean="0">
                        <a:solidFill>
                          <a:srgbClr val="FF0000"/>
                        </a:solidFill>
                      </a:endParaRPr>
                    </a:p>
                  </a:txBody>
                  <a:tcPr/>
                </a:tc>
                <a:tc>
                  <a:txBody>
                    <a:bodyPr/>
                    <a:lstStyle/>
                    <a:p>
                      <a:pPr algn="ctr"/>
                      <a:r>
                        <a:rPr lang="en-US" sz="1500" b="1" dirty="0" smtClean="0"/>
                        <a:t>50%</a:t>
                      </a:r>
                    </a:p>
                    <a:p>
                      <a:pPr algn="ctr"/>
                      <a:r>
                        <a:rPr lang="en-US" sz="1500" b="1" dirty="0" smtClean="0">
                          <a:solidFill>
                            <a:srgbClr val="FF0000"/>
                          </a:solidFill>
                        </a:rPr>
                        <a:t>(58%)</a:t>
                      </a:r>
                      <a:endParaRPr lang="en-US" sz="1500" b="1" dirty="0">
                        <a:solidFill>
                          <a:srgbClr val="FF0000"/>
                        </a:solidFill>
                      </a:endParaRPr>
                    </a:p>
                  </a:txBody>
                  <a:tcPr>
                    <a:solidFill>
                      <a:srgbClr val="91C6F7"/>
                    </a:solidFill>
                  </a:tcPr>
                </a:tc>
                <a:tc>
                  <a:txBody>
                    <a:bodyPr/>
                    <a:lstStyle/>
                    <a:p>
                      <a:pPr algn="ctr"/>
                      <a:r>
                        <a:rPr lang="en-US" sz="1500" b="1" dirty="0" smtClean="0"/>
                        <a:t>55%</a:t>
                      </a:r>
                    </a:p>
                    <a:p>
                      <a:pPr algn="ctr"/>
                      <a:r>
                        <a:rPr lang="en-US" sz="1500" b="1" dirty="0" smtClean="0">
                          <a:solidFill>
                            <a:srgbClr val="FF0000"/>
                          </a:solidFill>
                        </a:rPr>
                        <a:t>(60%)</a:t>
                      </a:r>
                      <a:endParaRPr lang="en-US" sz="1500" b="1" dirty="0">
                        <a:solidFill>
                          <a:srgbClr val="FF0000"/>
                        </a:solidFill>
                      </a:endParaRPr>
                    </a:p>
                  </a:txBody>
                  <a:tcPr>
                    <a:solidFill>
                      <a:srgbClr val="91C6F7"/>
                    </a:solidFill>
                  </a:tcPr>
                </a:tc>
                <a:tc>
                  <a:txBody>
                    <a:bodyPr/>
                    <a:lstStyle/>
                    <a:p>
                      <a:pPr algn="ctr"/>
                      <a:r>
                        <a:rPr lang="en-US" sz="1500" b="1" dirty="0" smtClean="0"/>
                        <a:t>53%</a:t>
                      </a:r>
                    </a:p>
                    <a:p>
                      <a:pPr algn="ctr"/>
                      <a:r>
                        <a:rPr lang="en-US" sz="1500" b="1" dirty="0" smtClean="0">
                          <a:solidFill>
                            <a:srgbClr val="FF0000"/>
                          </a:solidFill>
                        </a:rPr>
                        <a:t>(57%)</a:t>
                      </a:r>
                      <a:endParaRPr lang="en-US" sz="1500" b="1" dirty="0">
                        <a:solidFill>
                          <a:srgbClr val="FF0000"/>
                        </a:solidFill>
                      </a:endParaRPr>
                    </a:p>
                  </a:txBody>
                  <a:tcPr/>
                </a:tc>
                <a:tc>
                  <a:txBody>
                    <a:bodyPr/>
                    <a:lstStyle/>
                    <a:p>
                      <a:pPr algn="ctr"/>
                      <a:r>
                        <a:rPr lang="en-US" sz="1500" b="1" dirty="0" smtClean="0"/>
                        <a:t>51%</a:t>
                      </a:r>
                    </a:p>
                    <a:p>
                      <a:pPr algn="ctr"/>
                      <a:r>
                        <a:rPr lang="en-US" sz="1500" b="1" dirty="0" smtClean="0">
                          <a:solidFill>
                            <a:srgbClr val="FF0000"/>
                          </a:solidFill>
                        </a:rPr>
                        <a:t>(53%)</a:t>
                      </a:r>
                      <a:endParaRPr lang="en-US" sz="1500" b="1" dirty="0">
                        <a:solidFill>
                          <a:srgbClr val="FF0000"/>
                        </a:solidFill>
                      </a:endParaRPr>
                    </a:p>
                  </a:txBody>
                  <a:tcPr/>
                </a:tc>
                <a:tc>
                  <a:txBody>
                    <a:bodyPr/>
                    <a:lstStyle/>
                    <a:p>
                      <a:pPr algn="ctr"/>
                      <a:r>
                        <a:rPr lang="en-US" sz="1500" b="1" dirty="0" smtClean="0"/>
                        <a:t>54%</a:t>
                      </a:r>
                    </a:p>
                    <a:p>
                      <a:pPr algn="ctr"/>
                      <a:r>
                        <a:rPr lang="en-US" sz="1500" b="1" dirty="0" smtClean="0">
                          <a:solidFill>
                            <a:srgbClr val="FF0000"/>
                          </a:solidFill>
                        </a:rPr>
                        <a:t>(56%)</a:t>
                      </a:r>
                      <a:endParaRPr lang="en-US" sz="1500" b="1" dirty="0">
                        <a:solidFill>
                          <a:srgbClr val="FF0000"/>
                        </a:solidFill>
                      </a:endParaRPr>
                    </a:p>
                  </a:txBody>
                  <a:tcPr/>
                </a:tc>
                <a:tc>
                  <a:txBody>
                    <a:bodyPr/>
                    <a:lstStyle/>
                    <a:p>
                      <a:pPr algn="ctr"/>
                      <a:r>
                        <a:rPr lang="en-US" sz="1500" b="1" dirty="0" smtClean="0"/>
                        <a:t>52%</a:t>
                      </a:r>
                    </a:p>
                    <a:p>
                      <a:pPr algn="ctr"/>
                      <a:r>
                        <a:rPr lang="en-US" sz="1500" b="1" dirty="0" smtClean="0">
                          <a:solidFill>
                            <a:srgbClr val="FF0000"/>
                          </a:solidFill>
                        </a:rPr>
                        <a:t>(57%)</a:t>
                      </a:r>
                      <a:endParaRPr lang="en-US" sz="1500" b="1" dirty="0">
                        <a:solidFill>
                          <a:srgbClr val="FF0000"/>
                        </a:solidFill>
                      </a:endParaRPr>
                    </a:p>
                  </a:txBody>
                  <a:tcPr>
                    <a:solidFill>
                      <a:srgbClr val="91C6F7"/>
                    </a:solidFill>
                  </a:tcPr>
                </a:tc>
              </a:tr>
              <a:tr h="548640">
                <a:tc>
                  <a:txBody>
                    <a:bodyPr/>
                    <a:lstStyle/>
                    <a:p>
                      <a:r>
                        <a:rPr lang="en-US" sz="1500" b="1" dirty="0" smtClean="0"/>
                        <a:t>% of Pasco Schools </a:t>
                      </a:r>
                      <a:r>
                        <a:rPr lang="en-US" sz="1500" b="1" u="sng" dirty="0" smtClean="0"/>
                        <a:t>BELOW</a:t>
                      </a:r>
                      <a:r>
                        <a:rPr lang="en-US" sz="1500" b="1" u="sng" baseline="0" dirty="0" smtClean="0"/>
                        <a:t> </a:t>
                      </a:r>
                      <a:r>
                        <a:rPr lang="en-US" sz="1500" b="1" dirty="0" smtClean="0"/>
                        <a:t>State Average 2012</a:t>
                      </a:r>
                      <a:endParaRPr lang="en-US" sz="1500" b="1" dirty="0">
                        <a:solidFill>
                          <a:srgbClr val="FF0000"/>
                        </a:solidFill>
                      </a:endParaRPr>
                    </a:p>
                  </a:txBody>
                  <a:tcPr/>
                </a:tc>
                <a:tc>
                  <a:txBody>
                    <a:bodyPr/>
                    <a:lstStyle/>
                    <a:p>
                      <a:pPr algn="ctr"/>
                      <a:r>
                        <a:rPr lang="en-US" sz="1500" b="1" dirty="0" smtClean="0">
                          <a:solidFill>
                            <a:srgbClr val="FF0000"/>
                          </a:solidFill>
                        </a:rPr>
                        <a:t>72%</a:t>
                      </a:r>
                      <a:endParaRPr lang="en-US" sz="1500" b="1" dirty="0">
                        <a:solidFill>
                          <a:srgbClr val="FF0000"/>
                        </a:solidFill>
                      </a:endParaRPr>
                    </a:p>
                  </a:txBody>
                  <a:tcPr anchor="ctr">
                    <a:solidFill>
                      <a:srgbClr val="91C6F7"/>
                    </a:solidFill>
                  </a:tcPr>
                </a:tc>
                <a:tc>
                  <a:txBody>
                    <a:bodyPr/>
                    <a:lstStyle/>
                    <a:p>
                      <a:pPr algn="ctr"/>
                      <a:r>
                        <a:rPr lang="en-US" sz="1500" b="1" dirty="0" smtClean="0">
                          <a:solidFill>
                            <a:schemeClr val="tx1"/>
                          </a:solidFill>
                        </a:rPr>
                        <a:t>65%</a:t>
                      </a:r>
                      <a:endParaRPr lang="en-US" sz="1500" b="1" dirty="0">
                        <a:solidFill>
                          <a:schemeClr val="tx1"/>
                        </a:solidFill>
                      </a:endParaRPr>
                    </a:p>
                  </a:txBody>
                  <a:tcPr anchor="ctr">
                    <a:solidFill>
                      <a:srgbClr val="91C6F7"/>
                    </a:solidFill>
                  </a:tcPr>
                </a:tc>
                <a:tc>
                  <a:txBody>
                    <a:bodyPr/>
                    <a:lstStyle/>
                    <a:p>
                      <a:pPr algn="ctr"/>
                      <a:r>
                        <a:rPr lang="en-US" sz="1500" b="1" dirty="0" smtClean="0"/>
                        <a:t>61%</a:t>
                      </a:r>
                      <a:endParaRPr lang="en-US" sz="1500" b="1" dirty="0"/>
                    </a:p>
                  </a:txBody>
                  <a:tcPr anchor="ctr"/>
                </a:tc>
                <a:tc>
                  <a:txBody>
                    <a:bodyPr/>
                    <a:lstStyle/>
                    <a:p>
                      <a:pPr algn="ctr"/>
                      <a:r>
                        <a:rPr lang="en-US" sz="1500" b="1" dirty="0" smtClean="0"/>
                        <a:t>67%</a:t>
                      </a:r>
                      <a:endParaRPr lang="en-US" sz="1500" b="1" dirty="0"/>
                    </a:p>
                  </a:txBody>
                  <a:tcPr anchor="ctr"/>
                </a:tc>
                <a:tc>
                  <a:txBody>
                    <a:bodyPr/>
                    <a:lstStyle/>
                    <a:p>
                      <a:pPr algn="ctr"/>
                      <a:r>
                        <a:rPr lang="en-US" sz="1500" b="1" dirty="0" smtClean="0"/>
                        <a:t>67%</a:t>
                      </a:r>
                      <a:endParaRPr lang="en-US" sz="1500" b="1" dirty="0"/>
                    </a:p>
                  </a:txBody>
                  <a:tcPr anchor="ctr"/>
                </a:tc>
                <a:tc>
                  <a:txBody>
                    <a:bodyPr/>
                    <a:lstStyle/>
                    <a:p>
                      <a:pPr algn="ctr"/>
                      <a:r>
                        <a:rPr lang="en-US" sz="1500" b="1" dirty="0" smtClean="0">
                          <a:solidFill>
                            <a:srgbClr val="FF0000"/>
                          </a:solidFill>
                        </a:rPr>
                        <a:t>73%</a:t>
                      </a:r>
                      <a:endParaRPr lang="en-US" sz="1500" b="1" dirty="0">
                        <a:solidFill>
                          <a:srgbClr val="FF0000"/>
                        </a:solidFill>
                      </a:endParaRPr>
                    </a:p>
                  </a:txBody>
                  <a:tcPr anchor="ctr">
                    <a:solidFill>
                      <a:srgbClr val="91C6F7"/>
                    </a:solidFill>
                  </a:tcPr>
                </a:tc>
              </a:tr>
              <a:tr h="58639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dirty="0" smtClean="0"/>
                        <a:t>% of Pasco Schools </a:t>
                      </a:r>
                      <a:r>
                        <a:rPr lang="en-US" sz="1500" b="1" u="sng" dirty="0" smtClean="0"/>
                        <a:t>BELOW</a:t>
                      </a:r>
                      <a:r>
                        <a:rPr lang="en-US" sz="1500" b="1" u="sng" baseline="0" dirty="0" smtClean="0"/>
                        <a:t> </a:t>
                      </a:r>
                      <a:r>
                        <a:rPr lang="en-US" sz="1500" b="1" dirty="0" smtClean="0"/>
                        <a:t>State </a:t>
                      </a:r>
                      <a:r>
                        <a:rPr lang="en-US" sz="1500" b="1" dirty="0" smtClean="0">
                          <a:solidFill>
                            <a:schemeClr val="tx1"/>
                          </a:solidFill>
                        </a:rPr>
                        <a:t>Average 2011</a:t>
                      </a:r>
                    </a:p>
                  </a:txBody>
                  <a:tcPr/>
                </a:tc>
                <a:tc>
                  <a:txBody>
                    <a:bodyPr/>
                    <a:lstStyle/>
                    <a:p>
                      <a:pPr algn="ctr"/>
                      <a:r>
                        <a:rPr lang="en-US" sz="1500" b="1" dirty="0" smtClean="0"/>
                        <a:t>70%</a:t>
                      </a:r>
                      <a:endParaRPr lang="en-US" sz="1500" b="1" dirty="0"/>
                    </a:p>
                  </a:txBody>
                  <a:tcPr anchor="ctr">
                    <a:solidFill>
                      <a:srgbClr val="91C6F7"/>
                    </a:solidFill>
                  </a:tcPr>
                </a:tc>
                <a:tc>
                  <a:txBody>
                    <a:bodyPr/>
                    <a:lstStyle/>
                    <a:p>
                      <a:pPr algn="ctr"/>
                      <a:r>
                        <a:rPr lang="en-US" sz="1500" b="1" dirty="0" smtClean="0"/>
                        <a:t>67%</a:t>
                      </a:r>
                      <a:endParaRPr lang="en-US" sz="1500" b="1" dirty="0"/>
                    </a:p>
                  </a:txBody>
                  <a:tcPr anchor="ctr">
                    <a:solidFill>
                      <a:srgbClr val="91C6F7"/>
                    </a:solidFill>
                  </a:tcPr>
                </a:tc>
                <a:tc>
                  <a:txBody>
                    <a:bodyPr/>
                    <a:lstStyle/>
                    <a:p>
                      <a:pPr algn="ctr"/>
                      <a:r>
                        <a:rPr lang="en-US" sz="1500" b="1" dirty="0" smtClean="0"/>
                        <a:t>70%</a:t>
                      </a:r>
                      <a:endParaRPr lang="en-US" sz="1500" b="1" dirty="0"/>
                    </a:p>
                  </a:txBody>
                  <a:tcPr anchor="ctr"/>
                </a:tc>
                <a:tc>
                  <a:txBody>
                    <a:bodyPr/>
                    <a:lstStyle/>
                    <a:p>
                      <a:pPr algn="ctr"/>
                      <a:r>
                        <a:rPr lang="en-US" sz="1500" b="1" dirty="0" smtClean="0"/>
                        <a:t>73%</a:t>
                      </a:r>
                      <a:endParaRPr lang="en-US" sz="1500" b="1" dirty="0"/>
                    </a:p>
                  </a:txBody>
                  <a:tcPr anchor="ctr"/>
                </a:tc>
                <a:tc>
                  <a:txBody>
                    <a:bodyPr/>
                    <a:lstStyle/>
                    <a:p>
                      <a:pPr algn="ctr"/>
                      <a:r>
                        <a:rPr lang="en-US" sz="1500" b="1" dirty="0" smtClean="0"/>
                        <a:t>67%</a:t>
                      </a:r>
                      <a:endParaRPr lang="en-US" sz="1500" b="1" dirty="0"/>
                    </a:p>
                  </a:txBody>
                  <a:tcPr anchor="ctr"/>
                </a:tc>
                <a:tc>
                  <a:txBody>
                    <a:bodyPr/>
                    <a:lstStyle/>
                    <a:p>
                      <a:pPr algn="ctr"/>
                      <a:r>
                        <a:rPr lang="en-US" sz="1500" b="1" dirty="0" smtClean="0"/>
                        <a:t>60%</a:t>
                      </a:r>
                      <a:endParaRPr lang="en-US" sz="1500" b="1" dirty="0"/>
                    </a:p>
                  </a:txBody>
                  <a:tcPr anchor="ctr">
                    <a:solidFill>
                      <a:srgbClr val="91C6F7"/>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24111547"/>
              </p:ext>
            </p:extLst>
          </p:nvPr>
        </p:nvGraphicFramePr>
        <p:xfrm>
          <a:off x="1" y="4766001"/>
          <a:ext cx="9144000" cy="2046908"/>
        </p:xfrm>
        <a:graphic>
          <a:graphicData uri="http://schemas.openxmlformats.org/drawingml/2006/table">
            <a:tbl>
              <a:tblPr firstRow="1" bandRow="1">
                <a:tableStyleId>{5C22544A-7EE6-4342-B048-85BDC9FD1C3A}</a:tableStyleId>
              </a:tblPr>
              <a:tblGrid>
                <a:gridCol w="2434244"/>
                <a:gridCol w="1092286"/>
                <a:gridCol w="1140141"/>
                <a:gridCol w="2432790"/>
                <a:gridCol w="948635"/>
                <a:gridCol w="1095904"/>
              </a:tblGrid>
              <a:tr h="381000">
                <a:tc>
                  <a:txBody>
                    <a:bodyPr/>
                    <a:lstStyle/>
                    <a:p>
                      <a:pPr algn="ctr"/>
                      <a:r>
                        <a:rPr lang="en-US" sz="1900" baseline="0" dirty="0" smtClean="0"/>
                        <a:t>W</a:t>
                      </a:r>
                      <a:r>
                        <a:rPr lang="en-US" sz="1900" dirty="0" smtClean="0"/>
                        <a:t>riting</a:t>
                      </a:r>
                      <a:endParaRPr lang="en-US" sz="1900" dirty="0"/>
                    </a:p>
                  </a:txBody>
                  <a:tcPr/>
                </a:tc>
                <a:tc>
                  <a:txBody>
                    <a:bodyPr/>
                    <a:lstStyle/>
                    <a:p>
                      <a:pPr algn="ctr"/>
                      <a:r>
                        <a:rPr lang="en-US" sz="1900" dirty="0" smtClean="0"/>
                        <a:t>4th</a:t>
                      </a:r>
                      <a:endParaRPr lang="en-US" sz="1900" dirty="0"/>
                    </a:p>
                  </a:txBody>
                  <a:tcPr/>
                </a:tc>
                <a:tc>
                  <a:txBody>
                    <a:bodyPr/>
                    <a:lstStyle/>
                    <a:p>
                      <a:pPr algn="ctr"/>
                      <a:r>
                        <a:rPr lang="en-US" sz="1900" dirty="0" smtClean="0"/>
                        <a:t>8th</a:t>
                      </a:r>
                      <a:endParaRPr lang="en-US" sz="1900" dirty="0"/>
                    </a:p>
                  </a:txBody>
                  <a:tcPr/>
                </a:tc>
                <a:tc>
                  <a:txBody>
                    <a:bodyPr/>
                    <a:lstStyle/>
                    <a:p>
                      <a:pPr algn="ctr"/>
                      <a:r>
                        <a:rPr lang="en-US" sz="1900" dirty="0" smtClean="0"/>
                        <a:t>Science</a:t>
                      </a:r>
                      <a:endParaRPr lang="en-US" sz="1900" dirty="0"/>
                    </a:p>
                  </a:txBody>
                  <a:tcPr/>
                </a:tc>
                <a:tc>
                  <a:txBody>
                    <a:bodyPr/>
                    <a:lstStyle/>
                    <a:p>
                      <a:pPr algn="ctr"/>
                      <a:r>
                        <a:rPr lang="en-US" sz="1900" baseline="0" dirty="0" smtClean="0"/>
                        <a:t>5th </a:t>
                      </a:r>
                      <a:endParaRPr lang="en-US" sz="1900" dirty="0"/>
                    </a:p>
                  </a:txBody>
                  <a:tcPr/>
                </a:tc>
                <a:tc>
                  <a:txBody>
                    <a:bodyPr/>
                    <a:lstStyle/>
                    <a:p>
                      <a:pPr algn="ctr"/>
                      <a:r>
                        <a:rPr lang="en-US" sz="1900" dirty="0" smtClean="0"/>
                        <a:t>8th</a:t>
                      </a:r>
                      <a:endParaRPr lang="en-US" sz="1900" dirty="0"/>
                    </a:p>
                  </a:txBody>
                  <a:tcPr/>
                </a:tc>
              </a:tr>
              <a:tr h="5486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dirty="0" smtClean="0"/>
                        <a:t>% of Pasco Students 3  and Above </a:t>
                      </a:r>
                      <a:r>
                        <a:rPr lang="en-US" sz="1500" b="1" baseline="0" dirty="0" smtClean="0"/>
                        <a:t>/ </a:t>
                      </a:r>
                      <a:r>
                        <a:rPr lang="en-US" sz="1500" b="1" baseline="0" dirty="0" smtClean="0">
                          <a:solidFill>
                            <a:srgbClr val="FF0000"/>
                          </a:solidFill>
                        </a:rPr>
                        <a:t>(State Average)</a:t>
                      </a:r>
                      <a:endParaRPr lang="en-US" sz="1500" b="1" dirty="0" smtClean="0">
                        <a:solidFill>
                          <a:srgbClr val="FF0000"/>
                        </a:solidFill>
                      </a:endParaRPr>
                    </a:p>
                  </a:txBody>
                  <a:tcPr anchor="ctr"/>
                </a:tc>
                <a:tc>
                  <a:txBody>
                    <a:bodyPr/>
                    <a:lstStyle/>
                    <a:p>
                      <a:pPr algn="ctr"/>
                      <a:r>
                        <a:rPr lang="en-US" sz="1500" b="1" dirty="0" smtClean="0"/>
                        <a:t>77%</a:t>
                      </a:r>
                    </a:p>
                    <a:p>
                      <a:pPr algn="ctr"/>
                      <a:r>
                        <a:rPr lang="en-US" sz="1500" b="1" dirty="0" smtClean="0">
                          <a:solidFill>
                            <a:srgbClr val="FF0000"/>
                          </a:solidFill>
                        </a:rPr>
                        <a:t>(81%)</a:t>
                      </a:r>
                      <a:endParaRPr lang="en-US" sz="1500" b="1" dirty="0">
                        <a:solidFill>
                          <a:srgbClr val="FF0000"/>
                        </a:solidFill>
                      </a:endParaRPr>
                    </a:p>
                  </a:txBody>
                  <a:tcPr anchor="ctr"/>
                </a:tc>
                <a:tc>
                  <a:txBody>
                    <a:bodyPr/>
                    <a:lstStyle/>
                    <a:p>
                      <a:pPr algn="ctr"/>
                      <a:r>
                        <a:rPr lang="en-US" sz="1500" b="1" dirty="0" smtClean="0"/>
                        <a:t>77%</a:t>
                      </a:r>
                    </a:p>
                    <a:p>
                      <a:pPr algn="ctr"/>
                      <a:r>
                        <a:rPr lang="en-US" sz="1500" b="1" dirty="0" smtClean="0">
                          <a:solidFill>
                            <a:srgbClr val="FF0000"/>
                          </a:solidFill>
                        </a:rPr>
                        <a:t>(78%)</a:t>
                      </a:r>
                      <a:endParaRPr lang="en-US" sz="1500" b="1" dirty="0">
                        <a:solidFill>
                          <a:srgbClr val="FF0000"/>
                        </a:solidFill>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dirty="0" smtClean="0"/>
                        <a:t>% of Pasco Students 3 &amp; Above </a:t>
                      </a:r>
                      <a:r>
                        <a:rPr lang="en-US" sz="1500" b="1" baseline="0" dirty="0" smtClean="0"/>
                        <a:t>/ </a:t>
                      </a:r>
                      <a:r>
                        <a:rPr lang="en-US" sz="1500" b="1" baseline="0" dirty="0" smtClean="0">
                          <a:solidFill>
                            <a:srgbClr val="FF0000"/>
                          </a:solidFill>
                        </a:rPr>
                        <a:t>(State Average)</a:t>
                      </a:r>
                      <a:endParaRPr lang="en-US" sz="1500" b="1" dirty="0" smtClean="0">
                        <a:solidFill>
                          <a:srgbClr val="FF0000"/>
                        </a:solidFill>
                      </a:endParaRPr>
                    </a:p>
                  </a:txBody>
                  <a:tcPr/>
                </a:tc>
                <a:tc>
                  <a:txBody>
                    <a:bodyPr/>
                    <a:lstStyle/>
                    <a:p>
                      <a:pPr algn="ctr"/>
                      <a:r>
                        <a:rPr lang="en-US" sz="1500" b="1" dirty="0" smtClean="0"/>
                        <a:t>46%</a:t>
                      </a:r>
                    </a:p>
                    <a:p>
                      <a:pPr algn="ctr"/>
                      <a:r>
                        <a:rPr lang="en-US" sz="1500" b="1" dirty="0" smtClean="0">
                          <a:solidFill>
                            <a:srgbClr val="FF0000"/>
                          </a:solidFill>
                        </a:rPr>
                        <a:t>(51%)</a:t>
                      </a:r>
                      <a:endParaRPr lang="en-US" sz="1500" b="1" dirty="0">
                        <a:solidFill>
                          <a:srgbClr val="FF0000"/>
                        </a:solidFill>
                      </a:endParaRPr>
                    </a:p>
                  </a:txBody>
                  <a:tcPr>
                    <a:solidFill>
                      <a:srgbClr val="91C6F7"/>
                    </a:solidFill>
                  </a:tcPr>
                </a:tc>
                <a:tc>
                  <a:txBody>
                    <a:bodyPr/>
                    <a:lstStyle/>
                    <a:p>
                      <a:pPr algn="ctr"/>
                      <a:r>
                        <a:rPr lang="en-US" sz="1500" b="1" dirty="0" smtClean="0"/>
                        <a:t>44%</a:t>
                      </a:r>
                    </a:p>
                    <a:p>
                      <a:pPr algn="ctr"/>
                      <a:r>
                        <a:rPr lang="en-US" sz="1500" b="1" dirty="0" smtClean="0">
                          <a:solidFill>
                            <a:srgbClr val="FF0000"/>
                          </a:solidFill>
                        </a:rPr>
                        <a:t>(46%)</a:t>
                      </a:r>
                      <a:endParaRPr lang="en-US" sz="1500" b="1" dirty="0">
                        <a:solidFill>
                          <a:srgbClr val="FF0000"/>
                        </a:solidFill>
                      </a:endParaRPr>
                    </a:p>
                  </a:txBody>
                  <a:tcPr>
                    <a:solidFill>
                      <a:srgbClr val="91C6F7"/>
                    </a:solidFill>
                  </a:tcPr>
                </a:tc>
              </a:tr>
              <a:tr h="548640">
                <a:tc>
                  <a:txBody>
                    <a:bodyPr/>
                    <a:lstStyle/>
                    <a:p>
                      <a:r>
                        <a:rPr lang="en-US" sz="1500" b="1" dirty="0" smtClean="0"/>
                        <a:t>% of Pasco Schools </a:t>
                      </a:r>
                      <a:r>
                        <a:rPr lang="en-US" sz="1500" b="1" u="sng" dirty="0" smtClean="0"/>
                        <a:t>BELOW</a:t>
                      </a:r>
                      <a:r>
                        <a:rPr lang="en-US" sz="1500" b="1" baseline="0" dirty="0" smtClean="0"/>
                        <a:t> </a:t>
                      </a:r>
                      <a:r>
                        <a:rPr lang="en-US" sz="1500" b="1" dirty="0" smtClean="0"/>
                        <a:t>State Average</a:t>
                      </a:r>
                      <a:endParaRPr lang="en-US" sz="1500" b="1" dirty="0"/>
                    </a:p>
                  </a:txBody>
                  <a:tcPr anchor="ctr"/>
                </a:tc>
                <a:tc>
                  <a:txBody>
                    <a:bodyPr/>
                    <a:lstStyle/>
                    <a:p>
                      <a:pPr algn="ctr"/>
                      <a:r>
                        <a:rPr lang="en-US" sz="1500" b="1" dirty="0" smtClean="0"/>
                        <a:t>65%</a:t>
                      </a:r>
                    </a:p>
                    <a:p>
                      <a:pPr algn="ctr"/>
                      <a:endParaRPr lang="en-US" sz="1500" b="1" dirty="0"/>
                    </a:p>
                  </a:txBody>
                  <a:tcPr anchor="ctr"/>
                </a:tc>
                <a:tc>
                  <a:txBody>
                    <a:bodyPr/>
                    <a:lstStyle/>
                    <a:p>
                      <a:pPr algn="ctr"/>
                      <a:r>
                        <a:rPr lang="en-US" sz="1500" b="1" dirty="0" smtClean="0"/>
                        <a:t>53%</a:t>
                      </a:r>
                      <a:endParaRPr lang="en-US" sz="1500" b="1"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dirty="0" smtClean="0"/>
                        <a:t>% of Pasco Schools </a:t>
                      </a:r>
                      <a:r>
                        <a:rPr lang="en-US" sz="1500" b="1" u="sng" dirty="0" smtClean="0"/>
                        <a:t>BELOW</a:t>
                      </a:r>
                      <a:r>
                        <a:rPr lang="en-US" sz="1500" b="1" u="sng" baseline="0" dirty="0" smtClean="0"/>
                        <a:t> </a:t>
                      </a:r>
                      <a:r>
                        <a:rPr lang="en-US" sz="1500" b="1" dirty="0" smtClean="0"/>
                        <a:t>State Average </a:t>
                      </a:r>
                      <a:r>
                        <a:rPr lang="en-US" sz="1500" b="1" dirty="0" smtClean="0">
                          <a:solidFill>
                            <a:schemeClr val="tx1"/>
                          </a:solidFill>
                        </a:rPr>
                        <a:t>2012</a:t>
                      </a:r>
                    </a:p>
                  </a:txBody>
                  <a:tcPr anchor="ctr"/>
                </a:tc>
                <a:tc>
                  <a:txBody>
                    <a:bodyPr/>
                    <a:lstStyle/>
                    <a:p>
                      <a:pPr algn="ctr"/>
                      <a:r>
                        <a:rPr lang="en-US" sz="1500" b="1" dirty="0" smtClean="0"/>
                        <a:t>63%</a:t>
                      </a:r>
                      <a:endParaRPr lang="en-US" sz="1500" b="1" dirty="0"/>
                    </a:p>
                  </a:txBody>
                  <a:tcPr anchor="ctr">
                    <a:solidFill>
                      <a:srgbClr val="91C6F7"/>
                    </a:solidFill>
                  </a:tcPr>
                </a:tc>
                <a:tc>
                  <a:txBody>
                    <a:bodyPr/>
                    <a:lstStyle/>
                    <a:p>
                      <a:pPr algn="ctr"/>
                      <a:r>
                        <a:rPr lang="en-US" sz="1500" b="1" dirty="0" smtClean="0">
                          <a:solidFill>
                            <a:srgbClr val="FF0000"/>
                          </a:solidFill>
                        </a:rPr>
                        <a:t>73%</a:t>
                      </a:r>
                      <a:endParaRPr lang="en-US" sz="1500" b="1" dirty="0">
                        <a:solidFill>
                          <a:srgbClr val="FF0000"/>
                        </a:solidFill>
                      </a:endParaRPr>
                    </a:p>
                  </a:txBody>
                  <a:tcPr anchor="ctr">
                    <a:solidFill>
                      <a:srgbClr val="91C6F7"/>
                    </a:solidFill>
                  </a:tcPr>
                </a:tc>
              </a:tr>
              <a:tr h="568628">
                <a:tc>
                  <a:txBody>
                    <a:bodyPr/>
                    <a:lstStyle/>
                    <a:p>
                      <a:endParaRPr lang="en-US" sz="1500" b="1" dirty="0"/>
                    </a:p>
                  </a:txBody>
                  <a:tcPr anchor="ctr"/>
                </a:tc>
                <a:tc>
                  <a:txBody>
                    <a:bodyPr/>
                    <a:lstStyle/>
                    <a:p>
                      <a:pPr algn="ctr"/>
                      <a:endParaRPr lang="en-US" sz="1500" b="1" dirty="0"/>
                    </a:p>
                  </a:txBody>
                  <a:tcPr anchor="ctr"/>
                </a:tc>
                <a:tc>
                  <a:txBody>
                    <a:bodyPr/>
                    <a:lstStyle/>
                    <a:p>
                      <a:pPr algn="ctr"/>
                      <a:endParaRPr lang="en-US" sz="1500" b="1"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dirty="0" smtClean="0"/>
                        <a:t>% of Pasco Schools </a:t>
                      </a:r>
                      <a:r>
                        <a:rPr lang="en-US" sz="1500" b="1" u="sng" dirty="0" smtClean="0"/>
                        <a:t>BELOW</a:t>
                      </a:r>
                      <a:r>
                        <a:rPr lang="en-US" sz="1500" b="1" u="sng" baseline="0" dirty="0" smtClean="0"/>
                        <a:t> </a:t>
                      </a:r>
                      <a:r>
                        <a:rPr lang="en-US" sz="1500" b="1" dirty="0" smtClean="0"/>
                        <a:t>State Average </a:t>
                      </a:r>
                      <a:r>
                        <a:rPr lang="en-US" sz="1500" b="1" dirty="0" smtClean="0">
                          <a:solidFill>
                            <a:srgbClr val="000000"/>
                          </a:solidFill>
                        </a:rPr>
                        <a:t>2011</a:t>
                      </a:r>
                    </a:p>
                  </a:txBody>
                  <a:tcPr anchor="ctr"/>
                </a:tc>
                <a:tc>
                  <a:txBody>
                    <a:bodyPr/>
                    <a:lstStyle/>
                    <a:p>
                      <a:pPr algn="ctr"/>
                      <a:r>
                        <a:rPr lang="en-US" sz="1500" b="1" dirty="0" smtClean="0"/>
                        <a:t>74%</a:t>
                      </a:r>
                      <a:endParaRPr lang="en-US" sz="1500" b="1" dirty="0"/>
                    </a:p>
                  </a:txBody>
                  <a:tcPr anchor="ctr">
                    <a:solidFill>
                      <a:srgbClr val="91C6F7"/>
                    </a:solidFill>
                  </a:tcPr>
                </a:tc>
                <a:tc>
                  <a:txBody>
                    <a:bodyPr/>
                    <a:lstStyle/>
                    <a:p>
                      <a:pPr algn="ctr"/>
                      <a:r>
                        <a:rPr lang="en-US" sz="1500" b="1" dirty="0" smtClean="0"/>
                        <a:t>60%</a:t>
                      </a:r>
                      <a:endParaRPr lang="en-US" sz="1500" b="1" dirty="0"/>
                    </a:p>
                  </a:txBody>
                  <a:tcPr anchor="ctr">
                    <a:solidFill>
                      <a:srgbClr val="91C6F7"/>
                    </a:solidFill>
                  </a:tcPr>
                </a:tc>
              </a:tr>
            </a:tbl>
          </a:graphicData>
        </a:graphic>
      </p:graphicFrame>
      <p:sp>
        <p:nvSpPr>
          <p:cNvPr id="3" name="Oval 2"/>
          <p:cNvSpPr/>
          <p:nvPr/>
        </p:nvSpPr>
        <p:spPr>
          <a:xfrm>
            <a:off x="3612057" y="617171"/>
            <a:ext cx="986117" cy="1985940"/>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766234" y="604863"/>
            <a:ext cx="986117" cy="1985940"/>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8112295" y="2712307"/>
            <a:ext cx="986117" cy="1985940"/>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528054" y="2738463"/>
            <a:ext cx="986117" cy="1985940"/>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8127596" y="4828735"/>
            <a:ext cx="986117" cy="1985940"/>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8127291" y="650759"/>
            <a:ext cx="986117" cy="1985940"/>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992502" y="650759"/>
            <a:ext cx="986117" cy="1985940"/>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19</a:t>
            </a:fld>
            <a:endParaRPr lang="en-US">
              <a:solidFill>
                <a:prstClr val="black">
                  <a:tint val="75000"/>
                </a:prstClr>
              </a:solidFill>
              <a:latin typeface="Calibri"/>
            </a:endParaRPr>
          </a:p>
        </p:txBody>
      </p:sp>
    </p:spTree>
    <p:extLst>
      <p:ext uri="{BB962C8B-B14F-4D97-AF65-F5344CB8AC3E}">
        <p14:creationId xmlns:p14="http://schemas.microsoft.com/office/powerpoint/2010/main" val="5597617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Discussion</a:t>
            </a:r>
            <a:endParaRPr lang="en-US" dirty="0"/>
          </a:p>
        </p:txBody>
      </p:sp>
      <p:sp>
        <p:nvSpPr>
          <p:cNvPr id="3" name="Content Placeholder 2"/>
          <p:cNvSpPr>
            <a:spLocks noGrp="1"/>
          </p:cNvSpPr>
          <p:nvPr>
            <p:ph sz="quarter" idx="13"/>
          </p:nvPr>
        </p:nvSpPr>
        <p:spPr>
          <a:xfrm>
            <a:off x="168315" y="1600201"/>
            <a:ext cx="8859027" cy="4525963"/>
          </a:xfrm>
        </p:spPr>
        <p:txBody>
          <a:bodyPr/>
          <a:lstStyle/>
          <a:p>
            <a:pPr marL="0" indent="0">
              <a:buNone/>
            </a:pPr>
            <a:r>
              <a:rPr lang="en-US" dirty="0" smtClean="0"/>
              <a:t>“We believe that teachers are </a:t>
            </a:r>
            <a:r>
              <a:rPr lang="en-US" b="1" dirty="0" smtClean="0"/>
              <a:t>professionals</a:t>
            </a:r>
            <a:r>
              <a:rPr lang="en-US" dirty="0"/>
              <a:t> </a:t>
            </a:r>
            <a:r>
              <a:rPr lang="en-US" dirty="0" smtClean="0"/>
              <a:t>and engineers of teaching and learning…we need to set course on a new journey that extends our past learning. A journey that ignites empowerment and professionalism in Pasco County.”</a:t>
            </a:r>
          </a:p>
          <a:p>
            <a:pPr marL="0" indent="0">
              <a:buNone/>
            </a:pPr>
            <a:endParaRPr lang="en-US" dirty="0"/>
          </a:p>
          <a:p>
            <a:pPr marL="0" indent="0">
              <a:buNone/>
            </a:pPr>
            <a:r>
              <a:rPr lang="en-US" dirty="0">
                <a:hlinkClick r:id="rId3"/>
              </a:rPr>
              <a:t>http://</a:t>
            </a:r>
            <a:r>
              <a:rPr lang="en-US" dirty="0" err="1">
                <a:hlinkClick r:id="rId3"/>
              </a:rPr>
              <a:t>www.youtube.com</a:t>
            </a:r>
            <a:r>
              <a:rPr lang="en-US" dirty="0">
                <a:hlinkClick r:id="rId3"/>
              </a:rPr>
              <a:t>/</a:t>
            </a:r>
            <a:r>
              <a:rPr lang="en-US" dirty="0" err="1">
                <a:hlinkClick r:id="rId3"/>
              </a:rPr>
              <a:t>watch?v</a:t>
            </a:r>
            <a:r>
              <a:rPr lang="en-US" dirty="0">
                <a:hlinkClick r:id="rId3"/>
              </a:rPr>
              <a:t>=xFs8P_TrAVQ</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2</a:t>
            </a:fld>
            <a:endParaRPr lang="en-US">
              <a:solidFill>
                <a:prstClr val="black">
                  <a:tint val="75000"/>
                </a:prstClr>
              </a:solidFill>
              <a:latin typeface="Calibri"/>
            </a:endParaRPr>
          </a:p>
        </p:txBody>
      </p:sp>
    </p:spTree>
    <p:extLst>
      <p:ext uri="{BB962C8B-B14F-4D97-AF65-F5344CB8AC3E}">
        <p14:creationId xmlns:p14="http://schemas.microsoft.com/office/powerpoint/2010/main" val="9988434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t>So, where are we?</a:t>
            </a:r>
            <a:endParaRPr lang="en-US" dirty="0"/>
          </a:p>
        </p:txBody>
      </p:sp>
      <p:sp>
        <p:nvSpPr>
          <p:cNvPr id="6" name="Content Placeholder 5"/>
          <p:cNvSpPr>
            <a:spLocks noGrp="1"/>
          </p:cNvSpPr>
          <p:nvPr>
            <p:ph sz="quarter" idx="13"/>
          </p:nvPr>
        </p:nvSpPr>
        <p:spPr>
          <a:xfrm>
            <a:off x="457200" y="1417643"/>
            <a:ext cx="8229600" cy="5209879"/>
          </a:xfrm>
        </p:spPr>
        <p:txBody>
          <a:bodyPr>
            <a:normAutofit fontScale="92500" lnSpcReduction="10000"/>
          </a:bodyPr>
          <a:lstStyle/>
          <a:p>
            <a:pPr marL="0" indent="0">
              <a:buNone/>
            </a:pPr>
            <a:r>
              <a:rPr lang="en-US" sz="2400" dirty="0" smtClean="0"/>
              <a:t>Over the last few years:</a:t>
            </a:r>
          </a:p>
          <a:p>
            <a:pPr marL="342900" indent="-342900">
              <a:buFont typeface="Arial"/>
              <a:buChar char="•"/>
            </a:pPr>
            <a:r>
              <a:rPr lang="en-US" sz="2400" b="1" dirty="0" smtClean="0"/>
              <a:t>Reading: </a:t>
            </a:r>
            <a:r>
              <a:rPr lang="en-US" sz="2400" dirty="0" smtClean="0"/>
              <a:t>over 40% of students enter 9</a:t>
            </a:r>
            <a:r>
              <a:rPr lang="en-US" sz="2400" baseline="30000" dirty="0" smtClean="0"/>
              <a:t>th</a:t>
            </a:r>
            <a:r>
              <a:rPr lang="en-US" sz="2400" dirty="0" smtClean="0"/>
              <a:t> grade below proficiency</a:t>
            </a:r>
          </a:p>
          <a:p>
            <a:pPr marL="342900" indent="-342900">
              <a:buFont typeface="Arial"/>
              <a:buChar char="•"/>
            </a:pPr>
            <a:r>
              <a:rPr lang="en-US" sz="2400" b="1" dirty="0" smtClean="0"/>
              <a:t>Math: </a:t>
            </a:r>
            <a:r>
              <a:rPr lang="en-US" sz="2400" dirty="0" smtClean="0"/>
              <a:t>over 40% of students enter 9</a:t>
            </a:r>
            <a:r>
              <a:rPr lang="en-US" sz="2400" baseline="30000" dirty="0" smtClean="0"/>
              <a:t>th</a:t>
            </a:r>
            <a:r>
              <a:rPr lang="en-US" sz="2400" dirty="0" smtClean="0"/>
              <a:t> grade below proficiency</a:t>
            </a:r>
          </a:p>
          <a:p>
            <a:pPr marL="342900" indent="-342900">
              <a:buFont typeface="Arial"/>
              <a:buChar char="•"/>
            </a:pPr>
            <a:r>
              <a:rPr lang="en-US" sz="2400" b="1" dirty="0" smtClean="0"/>
              <a:t>Black: </a:t>
            </a:r>
            <a:r>
              <a:rPr lang="en-US" sz="2400" dirty="0" smtClean="0"/>
              <a:t>over 50% of our black students score below proficiency in reading and math</a:t>
            </a:r>
          </a:p>
          <a:p>
            <a:pPr marL="342900" indent="-342900">
              <a:buFont typeface="Arial"/>
              <a:buChar char="•"/>
            </a:pPr>
            <a:r>
              <a:rPr lang="en-US" sz="2400" b="1" dirty="0" smtClean="0"/>
              <a:t>Poverty: </a:t>
            </a:r>
            <a:r>
              <a:rPr lang="en-US" sz="2400" dirty="0" smtClean="0"/>
              <a:t>over 40% of our low SES score below proficiency in reading and math</a:t>
            </a:r>
          </a:p>
          <a:p>
            <a:pPr marL="342900" indent="-342900">
              <a:buFont typeface="Arial"/>
              <a:buChar char="•"/>
            </a:pPr>
            <a:r>
              <a:rPr lang="en-US" sz="2400" b="1" dirty="0" smtClean="0"/>
              <a:t>Reading: </a:t>
            </a:r>
            <a:r>
              <a:rPr lang="en-US" sz="2400" dirty="0" smtClean="0"/>
              <a:t>only 30% of our students score in the highest levels</a:t>
            </a:r>
          </a:p>
          <a:p>
            <a:pPr marL="342900" indent="-342900">
              <a:buFont typeface="Arial"/>
              <a:buChar char="•"/>
            </a:pPr>
            <a:r>
              <a:rPr lang="en-US" sz="2400" b="1" dirty="0" smtClean="0"/>
              <a:t>Math: </a:t>
            </a:r>
            <a:r>
              <a:rPr lang="en-US" sz="2400" dirty="0" smtClean="0"/>
              <a:t>only 31% of our students score in the highest levels</a:t>
            </a:r>
          </a:p>
          <a:p>
            <a:pPr marL="342900" indent="-342900">
              <a:buFont typeface="Arial"/>
              <a:buChar char="•"/>
            </a:pPr>
            <a:r>
              <a:rPr lang="en-US" sz="2400" b="1" dirty="0" smtClean="0"/>
              <a:t>Science: </a:t>
            </a:r>
            <a:r>
              <a:rPr lang="en-US" sz="2400" dirty="0" smtClean="0"/>
              <a:t>only 10% of our 5</a:t>
            </a:r>
            <a:r>
              <a:rPr lang="en-US" sz="2400" baseline="30000" dirty="0" smtClean="0"/>
              <a:t>th</a:t>
            </a:r>
            <a:r>
              <a:rPr lang="en-US" sz="2400" dirty="0" smtClean="0"/>
              <a:t> grade students score in the highest levels </a:t>
            </a:r>
          </a:p>
          <a:p>
            <a:pPr marL="0" indent="0">
              <a:buNone/>
            </a:pPr>
            <a:endParaRPr lang="en-US" sz="2400" b="1" dirty="0"/>
          </a:p>
          <a:p>
            <a:pPr marL="0" indent="0">
              <a:buNone/>
            </a:pPr>
            <a:endParaRPr lang="en-US" sz="2400" b="1" dirty="0" smtClean="0"/>
          </a:p>
          <a:p>
            <a:pPr marL="0" indent="0" algn="r">
              <a:buNone/>
            </a:pPr>
            <a:r>
              <a:rPr lang="en-US" sz="2400" b="1" dirty="0" smtClean="0"/>
              <a:t>Source: FL DOE School Accountability Report</a:t>
            </a:r>
            <a:endParaRPr lang="en-US" sz="2400" b="1" dirty="0"/>
          </a:p>
        </p:txBody>
      </p:sp>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20</a:t>
            </a:fld>
            <a:endParaRPr lang="en-US">
              <a:solidFill>
                <a:prstClr val="black">
                  <a:tint val="75000"/>
                </a:prstClr>
              </a:solidFill>
              <a:latin typeface="Calibri"/>
            </a:endParaRPr>
          </a:p>
        </p:txBody>
      </p:sp>
    </p:spTree>
    <p:extLst>
      <p:ext uri="{BB962C8B-B14F-4D97-AF65-F5344CB8AC3E}">
        <p14:creationId xmlns:p14="http://schemas.microsoft.com/office/powerpoint/2010/main" val="92807334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So, where are we?</a:t>
            </a:r>
            <a:endParaRPr lang="en-US" dirty="0"/>
          </a:p>
        </p:txBody>
      </p:sp>
      <p:sp>
        <p:nvSpPr>
          <p:cNvPr id="3" name="Content Placeholder 2"/>
          <p:cNvSpPr>
            <a:spLocks noGrp="1"/>
          </p:cNvSpPr>
          <p:nvPr>
            <p:ph sz="quarter" idx="13"/>
          </p:nvPr>
        </p:nvSpPr>
        <p:spPr/>
        <p:txBody>
          <a:bodyPr>
            <a:normAutofit/>
          </a:bodyPr>
          <a:lstStyle/>
          <a:p>
            <a:pPr marL="342900" indent="-342900">
              <a:buFont typeface="Arial"/>
              <a:buChar char="•"/>
            </a:pPr>
            <a:r>
              <a:rPr lang="en-US" dirty="0" smtClean="0"/>
              <a:t>In 2010, only 48.9% of our Pasco County students scored high enough on college placement tests in math, reading and writing to avoid remedial coursework at the community college level.</a:t>
            </a:r>
          </a:p>
          <a:p>
            <a:pPr marL="342900" indent="-342900">
              <a:buFont typeface="Arial"/>
              <a:buChar char="•"/>
            </a:pPr>
            <a:r>
              <a:rPr lang="en-US" dirty="0" smtClean="0"/>
              <a:t>In fact, only 48.1% of our students enrolled in a Florida post secondary institution in the Fall of 2010</a:t>
            </a:r>
          </a:p>
          <a:p>
            <a:pPr marL="342900" indent="-342900">
              <a:buFont typeface="Arial"/>
              <a:buChar char="•"/>
            </a:pPr>
            <a:r>
              <a:rPr lang="en-US" dirty="0" smtClean="0"/>
              <a:t>And of those students, only 73.1% earned a GPA above 2.0 that Fall term. </a:t>
            </a:r>
            <a:endParaRPr lang="en-US" dirty="0"/>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21</a:t>
            </a:fld>
            <a:endParaRPr lang="en-US">
              <a:solidFill>
                <a:prstClr val="black">
                  <a:tint val="75000"/>
                </a:prstClr>
              </a:solidFill>
              <a:latin typeface="Calibri"/>
            </a:endParaRPr>
          </a:p>
        </p:txBody>
      </p:sp>
    </p:spTree>
    <p:extLst>
      <p:ext uri="{BB962C8B-B14F-4D97-AF65-F5344CB8AC3E}">
        <p14:creationId xmlns:p14="http://schemas.microsoft.com/office/powerpoint/2010/main" val="33127031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867" y="274639"/>
            <a:ext cx="8601531" cy="1143000"/>
          </a:xfrm>
        </p:spPr>
        <p:txBody>
          <a:bodyPr>
            <a:normAutofit fontScale="90000"/>
          </a:bodyPr>
          <a:lstStyle/>
          <a:p>
            <a:r>
              <a:rPr lang="en-US" dirty="0" smtClean="0"/>
              <a:t>Building and Strengthening our “Why” for PLCs</a:t>
            </a:r>
            <a:endParaRPr lang="en-US" dirty="0"/>
          </a:p>
        </p:txBody>
      </p:sp>
      <p:sp>
        <p:nvSpPr>
          <p:cNvPr id="3" name="Content Placeholder 2"/>
          <p:cNvSpPr>
            <a:spLocks noGrp="1"/>
          </p:cNvSpPr>
          <p:nvPr>
            <p:ph sz="quarter" idx="13"/>
          </p:nvPr>
        </p:nvSpPr>
        <p:spPr>
          <a:xfrm>
            <a:off x="235867" y="1506830"/>
            <a:ext cx="8908143" cy="4525963"/>
          </a:xfrm>
        </p:spPr>
        <p:txBody>
          <a:bodyPr/>
          <a:lstStyle/>
          <a:p>
            <a:pPr marL="0" indent="0">
              <a:buNone/>
            </a:pPr>
            <a:r>
              <a:rPr lang="en-US" sz="3600" dirty="0"/>
              <a:t>“Many schools have good teachers, but lack the capacity to raise student achievement because meeting that challenge is </a:t>
            </a:r>
            <a:r>
              <a:rPr lang="en-US" sz="3600" b="1" u="sng" dirty="0" smtClean="0"/>
              <a:t>beyond </a:t>
            </a:r>
            <a:r>
              <a:rPr lang="en-US" sz="3600" b="1" u="sng" dirty="0"/>
              <a:t>the </a:t>
            </a:r>
            <a:r>
              <a:rPr lang="en-US" sz="3600" b="1" u="sng" dirty="0" smtClean="0"/>
              <a:t>capacity </a:t>
            </a:r>
            <a:r>
              <a:rPr lang="en-US" sz="3600" b="1" u="sng" dirty="0"/>
              <a:t>of </a:t>
            </a:r>
            <a:r>
              <a:rPr lang="en-US" sz="3600" b="1" u="sng" dirty="0" smtClean="0"/>
              <a:t>individual </a:t>
            </a:r>
            <a:r>
              <a:rPr lang="en-US" sz="3600" b="1" u="sng" dirty="0"/>
              <a:t>s</a:t>
            </a:r>
            <a:r>
              <a:rPr lang="en-US" sz="3600" b="1" u="sng" dirty="0" smtClean="0"/>
              <a:t>taff</a:t>
            </a:r>
            <a:r>
              <a:rPr lang="en-US" sz="3600" u="sng" dirty="0" smtClean="0"/>
              <a:t>”</a:t>
            </a:r>
          </a:p>
          <a:p>
            <a:pPr marL="0" indent="0">
              <a:buNone/>
            </a:pPr>
            <a:r>
              <a:rPr lang="en-US" dirty="0" err="1" smtClean="0"/>
              <a:t>Marzano</a:t>
            </a:r>
            <a:r>
              <a:rPr lang="en-US" dirty="0" smtClean="0"/>
              <a:t> and </a:t>
            </a:r>
            <a:r>
              <a:rPr lang="en-US" dirty="0" err="1" smtClean="0"/>
              <a:t>Dufour</a:t>
            </a:r>
            <a:r>
              <a:rPr lang="en-US" dirty="0" smtClean="0"/>
              <a:t>, Leaders </a:t>
            </a:r>
            <a:r>
              <a:rPr lang="en-US" dirty="0"/>
              <a:t>of </a:t>
            </a:r>
            <a:r>
              <a:rPr lang="en-US" dirty="0" smtClean="0"/>
              <a:t>Learning (2012)</a:t>
            </a:r>
            <a:endParaRPr lang="en-US" u="sng" dirty="0"/>
          </a:p>
          <a:p>
            <a:pPr marL="0" indent="0">
              <a:buNone/>
            </a:pPr>
            <a:endParaRPr lang="en-US" dirty="0"/>
          </a:p>
        </p:txBody>
      </p:sp>
      <p:grpSp>
        <p:nvGrpSpPr>
          <p:cNvPr id="7" name="Group 9"/>
          <p:cNvGrpSpPr>
            <a:grpSpLocks/>
          </p:cNvGrpSpPr>
          <p:nvPr/>
        </p:nvGrpSpPr>
        <p:grpSpPr bwMode="auto">
          <a:xfrm>
            <a:off x="215871" y="4745958"/>
            <a:ext cx="2049717" cy="2001049"/>
            <a:chOff x="2899237" y="2448719"/>
            <a:chExt cx="3598863" cy="3333750"/>
          </a:xfrm>
        </p:grpSpPr>
        <p:sp>
          <p:nvSpPr>
            <p:cNvPr id="8" name="Oval 7"/>
            <p:cNvSpPr>
              <a:spLocks noChangeArrowheads="1"/>
            </p:cNvSpPr>
            <p:nvPr/>
          </p:nvSpPr>
          <p:spPr bwMode="auto">
            <a:xfrm rot="21430783">
              <a:off x="2899237" y="2448719"/>
              <a:ext cx="3598863" cy="3333750"/>
            </a:xfrm>
            <a:prstGeom prst="ellipse">
              <a:avLst/>
            </a:prstGeom>
            <a:solidFill>
              <a:srgbClr val="FFFFFF"/>
            </a:solidFill>
            <a:ln w="19050">
              <a:solidFill>
                <a:srgbClr val="000000"/>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latin typeface="Arial" pitchFamily="-111" charset="0"/>
                <a:ea typeface="Arial" pitchFamily="-111" charset="0"/>
                <a:cs typeface="Arial" pitchFamily="-111" charset="0"/>
              </a:endParaRPr>
            </a:p>
          </p:txBody>
        </p:sp>
        <p:sp>
          <p:nvSpPr>
            <p:cNvPr id="9" name="Oval 8"/>
            <p:cNvSpPr>
              <a:spLocks noChangeArrowheads="1"/>
            </p:cNvSpPr>
            <p:nvPr/>
          </p:nvSpPr>
          <p:spPr bwMode="auto">
            <a:xfrm rot="21430783">
              <a:off x="3545350" y="3032919"/>
              <a:ext cx="2306637" cy="2166938"/>
            </a:xfrm>
            <a:prstGeom prst="ellipse">
              <a:avLst/>
            </a:prstGeom>
            <a:solidFill>
              <a:srgbClr val="FF0000"/>
            </a:solidFill>
            <a:ln w="19050">
              <a:solidFill>
                <a:schemeClr val="tx1"/>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dirty="0">
                <a:latin typeface="Arial" pitchFamily="-111" charset="0"/>
                <a:ea typeface="Arial" pitchFamily="-111" charset="0"/>
                <a:cs typeface="Arial" pitchFamily="-111" charset="0"/>
              </a:endParaRPr>
            </a:p>
          </p:txBody>
        </p:sp>
        <p:sp>
          <p:nvSpPr>
            <p:cNvPr id="10" name="Oval 9"/>
            <p:cNvSpPr>
              <a:spLocks noChangeArrowheads="1"/>
            </p:cNvSpPr>
            <p:nvPr/>
          </p:nvSpPr>
          <p:spPr bwMode="auto">
            <a:xfrm rot="20477334">
              <a:off x="4174625" y="3590132"/>
              <a:ext cx="1108075" cy="1000125"/>
            </a:xfrm>
            <a:prstGeom prst="ellipse">
              <a:avLst/>
            </a:prstGeom>
            <a:solidFill>
              <a:schemeClr val="bg1"/>
            </a:solidFill>
            <a:ln w="19050">
              <a:solidFill>
                <a:schemeClr val="tx1"/>
              </a:solidFill>
              <a:round/>
              <a:headEnd/>
              <a:tailEnd/>
            </a:ln>
            <a:effectLst>
              <a:outerShdw blurRad="38100" dist="25400" dir="5400000" algn="ctr" rotWithShape="0">
                <a:srgbClr val="000000">
                  <a:alpha val="35001"/>
                </a:srgbClr>
              </a:outerShdw>
            </a:effectLst>
          </p:spPr>
          <p:txBody>
            <a:bodyPr tIns="91440" bIns="91440" anchor="ctr">
              <a:prstTxWarp prst="textNoShape">
                <a:avLst/>
              </a:prstTxWarp>
            </a:bodyPr>
            <a:lstStyle/>
            <a:p>
              <a:pPr>
                <a:defRPr/>
              </a:pPr>
              <a:endParaRPr lang="en-US" sz="2000" b="1" dirty="0">
                <a:ea typeface="Arial" pitchFamily="-111" charset="0"/>
                <a:cs typeface="Apple Casual"/>
              </a:endParaRPr>
            </a:p>
          </p:txBody>
        </p:sp>
        <p:sp>
          <p:nvSpPr>
            <p:cNvPr id="11" name="TextBox 16"/>
            <p:cNvSpPr txBox="1">
              <a:spLocks noChangeArrowheads="1"/>
            </p:cNvSpPr>
            <p:nvPr/>
          </p:nvSpPr>
          <p:spPr bwMode="auto">
            <a:xfrm rot="20307147">
              <a:off x="4238274" y="3093366"/>
              <a:ext cx="184666" cy="666584"/>
            </a:xfrm>
            <a:prstGeom prst="rect">
              <a:avLst/>
            </a:prstGeom>
            <a:noFill/>
            <a:ln w="9525">
              <a:noFill/>
              <a:miter lim="800000"/>
              <a:headEnd/>
              <a:tailEnd/>
            </a:ln>
          </p:spPr>
          <p:txBody>
            <a:bodyPr wrap="square">
              <a:prstTxWarp prst="textNoShape">
                <a:avLst/>
              </a:prstTxWarp>
              <a:spAutoFit/>
            </a:bodyPr>
            <a:lstStyle/>
            <a:p>
              <a:endParaRPr lang="en-US" sz="2000" b="1" dirty="0">
                <a:ea typeface="Apple Casual" charset="0"/>
                <a:cs typeface="Apple Casual" charset="0"/>
              </a:endParaRPr>
            </a:p>
          </p:txBody>
        </p:sp>
        <p:sp>
          <p:nvSpPr>
            <p:cNvPr id="12" name="TextBox 17"/>
            <p:cNvSpPr txBox="1">
              <a:spLocks noChangeArrowheads="1"/>
            </p:cNvSpPr>
            <p:nvPr/>
          </p:nvSpPr>
          <p:spPr bwMode="auto">
            <a:xfrm rot="1304833">
              <a:off x="4063405" y="3779697"/>
              <a:ext cx="1717126" cy="666584"/>
            </a:xfrm>
            <a:prstGeom prst="rect">
              <a:avLst/>
            </a:prstGeom>
            <a:noFill/>
            <a:ln w="9525">
              <a:noFill/>
              <a:miter lim="800000"/>
              <a:headEnd/>
              <a:tailEnd/>
            </a:ln>
          </p:spPr>
          <p:txBody>
            <a:bodyPr wrap="square">
              <a:prstTxWarp prst="textNoShape">
                <a:avLst/>
              </a:prstTxWarp>
              <a:spAutoFit/>
            </a:bodyPr>
            <a:lstStyle/>
            <a:p>
              <a:r>
                <a:rPr lang="en-US" sz="2000" b="1" dirty="0" smtClean="0">
                  <a:ea typeface="Apple Casual" charset="0"/>
                  <a:cs typeface="Apple Casual" charset="0"/>
                </a:rPr>
                <a:t>Why?</a:t>
              </a:r>
              <a:endParaRPr lang="en-US" sz="2000" b="1" dirty="0">
                <a:ea typeface="Apple Casual" charset="0"/>
                <a:cs typeface="Apple Casual" charset="0"/>
              </a:endParaRPr>
            </a:p>
          </p:txBody>
        </p:sp>
      </p:grpSp>
      <p:cxnSp>
        <p:nvCxnSpPr>
          <p:cNvPr id="6" name="Straight Arrow Connector 5"/>
          <p:cNvCxnSpPr/>
          <p:nvPr/>
        </p:nvCxnSpPr>
        <p:spPr>
          <a:xfrm flipH="1">
            <a:off x="1652972" y="5328437"/>
            <a:ext cx="963954" cy="2753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22</a:t>
            </a:fld>
            <a:endParaRPr lang="en-US">
              <a:solidFill>
                <a:prstClr val="black">
                  <a:tint val="75000"/>
                </a:prstClr>
              </a:solidFill>
              <a:latin typeface="Calibri"/>
            </a:endParaRPr>
          </a:p>
        </p:txBody>
      </p:sp>
    </p:spTree>
    <p:extLst>
      <p:ext uri="{BB962C8B-B14F-4D97-AF65-F5344CB8AC3E}">
        <p14:creationId xmlns:p14="http://schemas.microsoft.com/office/powerpoint/2010/main" val="5171500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and Strengthening our </a:t>
            </a:r>
            <a:br>
              <a:rPr lang="en-US" dirty="0" smtClean="0"/>
            </a:br>
            <a:r>
              <a:rPr lang="en-US" dirty="0" smtClean="0"/>
              <a:t>“Why” for PLCs</a:t>
            </a:r>
            <a:endParaRPr lang="en-US" dirty="0"/>
          </a:p>
        </p:txBody>
      </p:sp>
      <p:sp>
        <p:nvSpPr>
          <p:cNvPr id="3" name="Content Placeholder 2"/>
          <p:cNvSpPr>
            <a:spLocks noGrp="1"/>
          </p:cNvSpPr>
          <p:nvPr>
            <p:ph sz="quarter" idx="13"/>
          </p:nvPr>
        </p:nvSpPr>
        <p:spPr>
          <a:xfrm>
            <a:off x="457200" y="1600204"/>
            <a:ext cx="8229600" cy="2132877"/>
          </a:xfrm>
        </p:spPr>
        <p:txBody>
          <a:bodyPr>
            <a:normAutofit fontScale="92500"/>
          </a:bodyPr>
          <a:lstStyle/>
          <a:p>
            <a:pPr marL="342900" indent="-342900">
              <a:buFont typeface="Arial"/>
              <a:buChar char="•"/>
            </a:pPr>
            <a:r>
              <a:rPr lang="en-US" dirty="0" smtClean="0"/>
              <a:t>PLCs are research-based</a:t>
            </a:r>
          </a:p>
          <a:p>
            <a:pPr marL="342900" indent="-342900">
              <a:buFont typeface="Arial"/>
              <a:buChar char="•"/>
            </a:pPr>
            <a:r>
              <a:rPr lang="en-US" dirty="0" smtClean="0"/>
              <a:t>PLCs empower teachers through collaboration and increased self-efficacy</a:t>
            </a:r>
          </a:p>
          <a:p>
            <a:pPr marL="342900" indent="-342900">
              <a:buFont typeface="Arial"/>
              <a:buChar char="•"/>
            </a:pPr>
            <a:r>
              <a:rPr lang="en-US" dirty="0" smtClean="0"/>
              <a:t>PLCs work together to ensure a guaranteed and viable curriculum</a:t>
            </a:r>
          </a:p>
          <a:p>
            <a:pPr marL="342900" indent="-342900">
              <a:buFont typeface="Arial"/>
              <a:buChar char="•"/>
            </a:pPr>
            <a:r>
              <a:rPr lang="en-US" dirty="0" smtClean="0"/>
              <a:t>PLCs promote intentionality of planning and instruction</a:t>
            </a:r>
          </a:p>
          <a:p>
            <a:pPr marL="0" indent="0">
              <a:buNone/>
            </a:pPr>
            <a:endParaRPr lang="en-US" dirty="0" smtClean="0"/>
          </a:p>
          <a:p>
            <a:pPr marL="0" indent="0">
              <a:buNone/>
            </a:pPr>
            <a:endParaRPr lang="en-US" dirty="0" smtClean="0"/>
          </a:p>
          <a:p>
            <a:pPr marL="0" indent="0">
              <a:buNone/>
            </a:pPr>
            <a:endParaRPr lang="en-US" dirty="0" smtClean="0"/>
          </a:p>
        </p:txBody>
      </p:sp>
      <p:sp>
        <p:nvSpPr>
          <p:cNvPr id="4" name="Rectangle 3"/>
          <p:cNvSpPr/>
          <p:nvPr/>
        </p:nvSpPr>
        <p:spPr>
          <a:xfrm>
            <a:off x="2356287" y="5783214"/>
            <a:ext cx="4054650" cy="5507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Intentional Planning</a:t>
            </a:r>
            <a:endParaRPr lang="en-US" dirty="0"/>
          </a:p>
        </p:txBody>
      </p:sp>
      <p:sp>
        <p:nvSpPr>
          <p:cNvPr id="7" name="Rectangle 6"/>
          <p:cNvSpPr/>
          <p:nvPr/>
        </p:nvSpPr>
        <p:spPr>
          <a:xfrm>
            <a:off x="2356287" y="4834053"/>
            <a:ext cx="4054650" cy="5507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Intentional Instruction</a:t>
            </a:r>
            <a:endParaRPr lang="en-US" dirty="0"/>
          </a:p>
        </p:txBody>
      </p:sp>
      <p:sp>
        <p:nvSpPr>
          <p:cNvPr id="8" name="Rectangle 7"/>
          <p:cNvSpPr/>
          <p:nvPr/>
        </p:nvSpPr>
        <p:spPr>
          <a:xfrm>
            <a:off x="2356287" y="3733085"/>
            <a:ext cx="4054650" cy="6731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Student Outcomes/Learning</a:t>
            </a:r>
            <a:endParaRPr lang="en-US" dirty="0"/>
          </a:p>
        </p:txBody>
      </p:sp>
      <p:cxnSp>
        <p:nvCxnSpPr>
          <p:cNvPr id="12" name="Straight Arrow Connector 11"/>
          <p:cNvCxnSpPr/>
          <p:nvPr/>
        </p:nvCxnSpPr>
        <p:spPr>
          <a:xfrm flipV="1">
            <a:off x="4406565" y="4406263"/>
            <a:ext cx="0" cy="427784"/>
          </a:xfrm>
          <a:prstGeom prst="straightConnector1">
            <a:avLst/>
          </a:prstGeom>
          <a:ln w="41275">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4391264" y="5369531"/>
            <a:ext cx="0" cy="427784"/>
          </a:xfrm>
          <a:prstGeom prst="straightConnector1">
            <a:avLst/>
          </a:prstGeom>
          <a:ln w="41275">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6395626" y="3733079"/>
            <a:ext cx="1786240" cy="260091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Professional Growth/CCSS</a:t>
            </a:r>
            <a:endParaRPr lang="en-US" dirty="0">
              <a:solidFill>
                <a:schemeClr val="tx1"/>
              </a:solidFill>
            </a:endParaRPr>
          </a:p>
        </p:txBody>
      </p:sp>
      <p:sp>
        <p:nvSpPr>
          <p:cNvPr id="27" name="Rectangle 26"/>
          <p:cNvSpPr/>
          <p:nvPr/>
        </p:nvSpPr>
        <p:spPr>
          <a:xfrm>
            <a:off x="627324" y="3733079"/>
            <a:ext cx="1728964" cy="260091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Professional Growth/CCSS</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23</a:t>
            </a:fld>
            <a:endParaRPr lang="en-US">
              <a:solidFill>
                <a:prstClr val="black">
                  <a:tint val="75000"/>
                </a:prstClr>
              </a:solidFill>
              <a:latin typeface="Calibri"/>
            </a:endParaRPr>
          </a:p>
        </p:txBody>
      </p:sp>
    </p:spTree>
    <p:extLst>
      <p:ext uri="{BB962C8B-B14F-4D97-AF65-F5344CB8AC3E}">
        <p14:creationId xmlns:p14="http://schemas.microsoft.com/office/powerpoint/2010/main" val="93684863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9"/>
          <p:cNvGrpSpPr>
            <a:grpSpLocks/>
          </p:cNvGrpSpPr>
          <p:nvPr/>
        </p:nvGrpSpPr>
        <p:grpSpPr bwMode="auto">
          <a:xfrm>
            <a:off x="215871" y="4745958"/>
            <a:ext cx="2049717" cy="2001049"/>
            <a:chOff x="2899237" y="2448719"/>
            <a:chExt cx="3598863" cy="3333750"/>
          </a:xfrm>
        </p:grpSpPr>
        <p:sp>
          <p:nvSpPr>
            <p:cNvPr id="15" name="Oval 14"/>
            <p:cNvSpPr>
              <a:spLocks noChangeArrowheads="1"/>
            </p:cNvSpPr>
            <p:nvPr/>
          </p:nvSpPr>
          <p:spPr bwMode="auto">
            <a:xfrm rot="21430783">
              <a:off x="2899237" y="2448719"/>
              <a:ext cx="3598863" cy="3333750"/>
            </a:xfrm>
            <a:prstGeom prst="ellipse">
              <a:avLst/>
            </a:prstGeom>
            <a:solidFill>
              <a:srgbClr val="FFFFFF"/>
            </a:solidFill>
            <a:ln w="19050">
              <a:solidFill>
                <a:srgbClr val="000000"/>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a:latin typeface="Arial" pitchFamily="-111" charset="0"/>
                <a:ea typeface="Arial" pitchFamily="-111" charset="0"/>
                <a:cs typeface="Arial" pitchFamily="-111" charset="0"/>
              </a:endParaRPr>
            </a:p>
          </p:txBody>
        </p:sp>
        <p:sp>
          <p:nvSpPr>
            <p:cNvPr id="16" name="Oval 15"/>
            <p:cNvSpPr>
              <a:spLocks noChangeArrowheads="1"/>
            </p:cNvSpPr>
            <p:nvPr/>
          </p:nvSpPr>
          <p:spPr bwMode="auto">
            <a:xfrm rot="21430783">
              <a:off x="3545350" y="3032919"/>
              <a:ext cx="2306637" cy="2166938"/>
            </a:xfrm>
            <a:prstGeom prst="ellipse">
              <a:avLst/>
            </a:prstGeom>
            <a:solidFill>
              <a:srgbClr val="FF0000"/>
            </a:solidFill>
            <a:ln w="19050">
              <a:solidFill>
                <a:schemeClr val="tx1"/>
              </a:solidFill>
              <a:round/>
              <a:headEnd/>
              <a:tailEnd/>
            </a:ln>
            <a:effectLst>
              <a:outerShdw blurRad="38100" dist="25400" dir="5400000" algn="ctr" rotWithShape="0">
                <a:srgbClr val="000000">
                  <a:alpha val="35001"/>
                </a:srgbClr>
              </a:outerShdw>
            </a:effectLst>
          </p:spPr>
          <p:txBody>
            <a:bodyPr tIns="91440" bIns="91440">
              <a:prstTxWarp prst="textNoShape">
                <a:avLst/>
              </a:prstTxWarp>
            </a:bodyPr>
            <a:lstStyle/>
            <a:p>
              <a:pPr>
                <a:defRPr/>
              </a:pPr>
              <a:endParaRPr lang="en-US" dirty="0">
                <a:latin typeface="Arial" pitchFamily="-111" charset="0"/>
                <a:ea typeface="Arial" pitchFamily="-111" charset="0"/>
                <a:cs typeface="Arial" pitchFamily="-111" charset="0"/>
              </a:endParaRPr>
            </a:p>
          </p:txBody>
        </p:sp>
        <p:sp>
          <p:nvSpPr>
            <p:cNvPr id="17" name="Oval 16"/>
            <p:cNvSpPr>
              <a:spLocks noChangeArrowheads="1"/>
            </p:cNvSpPr>
            <p:nvPr/>
          </p:nvSpPr>
          <p:spPr bwMode="auto">
            <a:xfrm rot="20477334">
              <a:off x="4174625" y="3590132"/>
              <a:ext cx="1108075" cy="1000125"/>
            </a:xfrm>
            <a:prstGeom prst="ellipse">
              <a:avLst/>
            </a:prstGeom>
            <a:solidFill>
              <a:schemeClr val="bg1"/>
            </a:solidFill>
            <a:ln w="19050">
              <a:solidFill>
                <a:schemeClr val="tx1"/>
              </a:solidFill>
              <a:round/>
              <a:headEnd/>
              <a:tailEnd/>
            </a:ln>
            <a:effectLst>
              <a:outerShdw blurRad="38100" dist="25400" dir="5400000" algn="ctr" rotWithShape="0">
                <a:srgbClr val="000000">
                  <a:alpha val="35001"/>
                </a:srgbClr>
              </a:outerShdw>
            </a:effectLst>
          </p:spPr>
          <p:txBody>
            <a:bodyPr tIns="91440" bIns="91440" anchor="ctr">
              <a:prstTxWarp prst="textNoShape">
                <a:avLst/>
              </a:prstTxWarp>
            </a:bodyPr>
            <a:lstStyle/>
            <a:p>
              <a:pPr>
                <a:defRPr/>
              </a:pPr>
              <a:endParaRPr lang="en-US" sz="2000" b="1" dirty="0">
                <a:ea typeface="Arial" pitchFamily="-111" charset="0"/>
                <a:cs typeface="Apple Casual"/>
              </a:endParaRPr>
            </a:p>
          </p:txBody>
        </p:sp>
        <p:sp>
          <p:nvSpPr>
            <p:cNvPr id="18" name="TextBox 16"/>
            <p:cNvSpPr txBox="1">
              <a:spLocks noChangeArrowheads="1"/>
            </p:cNvSpPr>
            <p:nvPr/>
          </p:nvSpPr>
          <p:spPr bwMode="auto">
            <a:xfrm rot="20307147">
              <a:off x="4238274" y="3093366"/>
              <a:ext cx="184666" cy="666584"/>
            </a:xfrm>
            <a:prstGeom prst="rect">
              <a:avLst/>
            </a:prstGeom>
            <a:noFill/>
            <a:ln w="9525">
              <a:noFill/>
              <a:miter lim="800000"/>
              <a:headEnd/>
              <a:tailEnd/>
            </a:ln>
          </p:spPr>
          <p:txBody>
            <a:bodyPr wrap="square">
              <a:prstTxWarp prst="textNoShape">
                <a:avLst/>
              </a:prstTxWarp>
              <a:spAutoFit/>
            </a:bodyPr>
            <a:lstStyle/>
            <a:p>
              <a:endParaRPr lang="en-US" sz="2000" b="1" dirty="0">
                <a:ea typeface="Apple Casual" charset="0"/>
                <a:cs typeface="Apple Casual" charset="0"/>
              </a:endParaRPr>
            </a:p>
          </p:txBody>
        </p:sp>
        <p:sp>
          <p:nvSpPr>
            <p:cNvPr id="19" name="TextBox 17"/>
            <p:cNvSpPr txBox="1">
              <a:spLocks noChangeArrowheads="1"/>
            </p:cNvSpPr>
            <p:nvPr/>
          </p:nvSpPr>
          <p:spPr bwMode="auto">
            <a:xfrm rot="1304833">
              <a:off x="4063405" y="3779697"/>
              <a:ext cx="1717126" cy="666584"/>
            </a:xfrm>
            <a:prstGeom prst="rect">
              <a:avLst/>
            </a:prstGeom>
            <a:noFill/>
            <a:ln w="9525">
              <a:noFill/>
              <a:miter lim="800000"/>
              <a:headEnd/>
              <a:tailEnd/>
            </a:ln>
          </p:spPr>
          <p:txBody>
            <a:bodyPr wrap="square">
              <a:prstTxWarp prst="textNoShape">
                <a:avLst/>
              </a:prstTxWarp>
              <a:spAutoFit/>
            </a:bodyPr>
            <a:lstStyle/>
            <a:p>
              <a:r>
                <a:rPr lang="en-US" sz="2000" b="1" dirty="0" smtClean="0">
                  <a:ea typeface="Apple Casual" charset="0"/>
                  <a:cs typeface="Apple Casual" charset="0"/>
                </a:rPr>
                <a:t>Why?</a:t>
              </a:r>
              <a:endParaRPr lang="en-US" sz="2000" b="1" dirty="0">
                <a:ea typeface="Apple Casual" charset="0"/>
                <a:cs typeface="Apple Casual" charset="0"/>
              </a:endParaRPr>
            </a:p>
          </p:txBody>
        </p:sp>
      </p:grpSp>
      <p:cxnSp>
        <p:nvCxnSpPr>
          <p:cNvPr id="9" name="Straight Arrow Connector 8"/>
          <p:cNvCxnSpPr/>
          <p:nvPr/>
        </p:nvCxnSpPr>
        <p:spPr>
          <a:xfrm flipH="1">
            <a:off x="1456155" y="5298175"/>
            <a:ext cx="963954" cy="2753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ctrTitle"/>
          </p:nvPr>
        </p:nvSpPr>
        <p:spPr>
          <a:xfrm>
            <a:off x="196177" y="140367"/>
            <a:ext cx="6367766" cy="1282029"/>
          </a:xfrm>
        </p:spPr>
        <p:txBody>
          <a:bodyPr>
            <a:normAutofit/>
          </a:bodyPr>
          <a:lstStyle/>
          <a:p>
            <a:pPr algn="l"/>
            <a:r>
              <a:rPr lang="en-US" dirty="0" smtClean="0"/>
              <a:t>Building and Strengthening our “Why” for PLCs</a:t>
            </a:r>
            <a:endParaRPr lang="en-US" dirty="0"/>
          </a:p>
        </p:txBody>
      </p:sp>
      <p:pic>
        <p:nvPicPr>
          <p:cNvPr id="10" name="Picture 9" descr="Football-Te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2472" y="2138716"/>
            <a:ext cx="4620773" cy="4620773"/>
          </a:xfrm>
          <a:prstGeom prst="rect">
            <a:avLst/>
          </a:prstGeom>
        </p:spPr>
      </p:pic>
      <p:sp>
        <p:nvSpPr>
          <p:cNvPr id="11" name="TextBox 10"/>
          <p:cNvSpPr txBox="1"/>
          <p:nvPr/>
        </p:nvSpPr>
        <p:spPr>
          <a:xfrm>
            <a:off x="196187" y="2136782"/>
            <a:ext cx="4160113" cy="646331"/>
          </a:xfrm>
          <a:prstGeom prst="rect">
            <a:avLst/>
          </a:prstGeom>
          <a:noFill/>
        </p:spPr>
        <p:txBody>
          <a:bodyPr wrap="none" rtlCol="0">
            <a:spAutoFit/>
          </a:bodyPr>
          <a:lstStyle/>
          <a:p>
            <a:pPr marL="342900" indent="-342900">
              <a:buFont typeface="+mj-lt"/>
              <a:buAutoNum type="arabicPeriod"/>
            </a:pPr>
            <a:r>
              <a:rPr lang="en-US" b="1" dirty="0" smtClean="0"/>
              <a:t>Why should we invest our time and </a:t>
            </a:r>
          </a:p>
          <a:p>
            <a:r>
              <a:rPr lang="en-US" b="1" dirty="0"/>
              <a:t>r</a:t>
            </a:r>
            <a:r>
              <a:rPr lang="en-US" b="1" dirty="0" smtClean="0"/>
              <a:t>esources to build PLCs as a way of work?</a:t>
            </a:r>
          </a:p>
        </p:txBody>
      </p:sp>
      <p:sp>
        <p:nvSpPr>
          <p:cNvPr id="12" name="TextBox 11"/>
          <p:cNvSpPr txBox="1"/>
          <p:nvPr/>
        </p:nvSpPr>
        <p:spPr>
          <a:xfrm>
            <a:off x="196177" y="3144605"/>
            <a:ext cx="3754904" cy="369332"/>
          </a:xfrm>
          <a:prstGeom prst="rect">
            <a:avLst/>
          </a:prstGeom>
          <a:noFill/>
        </p:spPr>
        <p:txBody>
          <a:bodyPr wrap="none" rtlCol="0">
            <a:spAutoFit/>
          </a:bodyPr>
          <a:lstStyle/>
          <a:p>
            <a:r>
              <a:rPr lang="en-US" b="1" dirty="0" smtClean="0"/>
              <a:t>2. What are the anticipated benefits?</a:t>
            </a:r>
            <a:endParaRPr lang="en-US" b="1" dirty="0"/>
          </a:p>
        </p:txBody>
      </p:sp>
      <p:sp>
        <p:nvSpPr>
          <p:cNvPr id="14" name="TextBox 13"/>
          <p:cNvSpPr txBox="1"/>
          <p:nvPr/>
        </p:nvSpPr>
        <p:spPr>
          <a:xfrm>
            <a:off x="196178" y="3862019"/>
            <a:ext cx="3973000" cy="646331"/>
          </a:xfrm>
          <a:prstGeom prst="rect">
            <a:avLst/>
          </a:prstGeom>
          <a:noFill/>
        </p:spPr>
        <p:txBody>
          <a:bodyPr wrap="none" rtlCol="0">
            <a:spAutoFit/>
          </a:bodyPr>
          <a:lstStyle/>
          <a:p>
            <a:r>
              <a:rPr lang="en-US" b="1" dirty="0" smtClean="0"/>
              <a:t>3. We are all leaders in some way. </a:t>
            </a:r>
          </a:p>
          <a:p>
            <a:r>
              <a:rPr lang="en-US" b="1" dirty="0"/>
              <a:t>H</a:t>
            </a:r>
            <a:r>
              <a:rPr lang="en-US" b="1" dirty="0" smtClean="0"/>
              <a:t>ow will we “inspire” those around us?</a:t>
            </a:r>
            <a:endParaRPr lang="en-US" b="1" dirty="0"/>
          </a:p>
        </p:txBody>
      </p:sp>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24</a:t>
            </a:fld>
            <a:endParaRPr lang="en-US">
              <a:solidFill>
                <a:prstClr val="black">
                  <a:tint val="75000"/>
                </a:prstClr>
              </a:solidFill>
              <a:latin typeface="Calibri"/>
            </a:endParaRPr>
          </a:p>
        </p:txBody>
      </p:sp>
    </p:spTree>
    <p:extLst>
      <p:ext uri="{BB962C8B-B14F-4D97-AF65-F5344CB8AC3E}">
        <p14:creationId xmlns:p14="http://schemas.microsoft.com/office/powerpoint/2010/main" val="223055378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60573"/>
            <a:ext cx="7772400" cy="1470025"/>
          </a:xfrm>
        </p:spPr>
        <p:txBody>
          <a:bodyPr/>
          <a:lstStyle/>
          <a:p>
            <a:r>
              <a:rPr lang="en-US" dirty="0" smtClean="0"/>
              <a:t>Professional Learning Communities Overview</a:t>
            </a:r>
            <a:endParaRPr lang="en-US" dirty="0"/>
          </a:p>
        </p:txBody>
      </p:sp>
      <p:sp>
        <p:nvSpPr>
          <p:cNvPr id="4" name="Rectangle 3"/>
          <p:cNvSpPr/>
          <p:nvPr/>
        </p:nvSpPr>
        <p:spPr>
          <a:xfrm>
            <a:off x="2547551" y="5553729"/>
            <a:ext cx="4054650" cy="5507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Intentional Planning</a:t>
            </a:r>
            <a:endParaRPr lang="en-US" dirty="0"/>
          </a:p>
        </p:txBody>
      </p:sp>
      <p:sp>
        <p:nvSpPr>
          <p:cNvPr id="5" name="Rectangle 4"/>
          <p:cNvSpPr/>
          <p:nvPr/>
        </p:nvSpPr>
        <p:spPr>
          <a:xfrm>
            <a:off x="2547551" y="4282677"/>
            <a:ext cx="4054650" cy="5507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Intentional Instruction</a:t>
            </a:r>
            <a:endParaRPr lang="en-US" dirty="0"/>
          </a:p>
        </p:txBody>
      </p:sp>
      <p:sp>
        <p:nvSpPr>
          <p:cNvPr id="6" name="Rectangle 5"/>
          <p:cNvSpPr/>
          <p:nvPr/>
        </p:nvSpPr>
        <p:spPr>
          <a:xfrm>
            <a:off x="2547551" y="2968119"/>
            <a:ext cx="4054650" cy="6425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Intentional Student Outcomes/Learning</a:t>
            </a:r>
            <a:endParaRPr lang="en-US" dirty="0"/>
          </a:p>
        </p:txBody>
      </p:sp>
      <p:cxnSp>
        <p:nvCxnSpPr>
          <p:cNvPr id="10" name="Straight Arrow Connector 9"/>
          <p:cNvCxnSpPr>
            <a:stCxn id="4" idx="0"/>
            <a:endCxn id="5" idx="2"/>
          </p:cNvCxnSpPr>
          <p:nvPr/>
        </p:nvCxnSpPr>
        <p:spPr>
          <a:xfrm flipV="1">
            <a:off x="4574876" y="4833459"/>
            <a:ext cx="0" cy="720271"/>
          </a:xfrm>
          <a:prstGeom prst="straightConnector1">
            <a:avLst/>
          </a:prstGeom>
          <a:ln w="41275">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0"/>
            <a:endCxn id="6" idx="2"/>
          </p:cNvCxnSpPr>
          <p:nvPr/>
        </p:nvCxnSpPr>
        <p:spPr>
          <a:xfrm flipV="1">
            <a:off x="4574876" y="3610684"/>
            <a:ext cx="0" cy="671989"/>
          </a:xfrm>
          <a:prstGeom prst="straightConnector1">
            <a:avLst/>
          </a:prstGeom>
          <a:ln w="41275">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25</a:t>
            </a:fld>
            <a:endParaRPr lang="en-US">
              <a:solidFill>
                <a:prstClr val="black">
                  <a:tint val="75000"/>
                </a:prstClr>
              </a:solidFill>
              <a:latin typeface="Calibri"/>
            </a:endParaRPr>
          </a:p>
        </p:txBody>
      </p:sp>
    </p:spTree>
    <p:extLst>
      <p:ext uri="{BB962C8B-B14F-4D97-AF65-F5344CB8AC3E}">
        <p14:creationId xmlns:p14="http://schemas.microsoft.com/office/powerpoint/2010/main" val="220705295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p:txBody>
          <a:bodyPr>
            <a:normAutofit/>
          </a:bodyPr>
          <a:lstStyle/>
          <a:p>
            <a:pPr marL="0" indent="0">
              <a:buNone/>
            </a:pPr>
            <a:r>
              <a:rPr lang="en-US" dirty="0" smtClean="0"/>
              <a:t>Key Vocabulary:</a:t>
            </a:r>
          </a:p>
          <a:p>
            <a:pPr>
              <a:buFont typeface="+mj-lt"/>
              <a:buAutoNum type="arabicPeriod"/>
            </a:pPr>
            <a:r>
              <a:rPr lang="en-US" dirty="0" smtClean="0"/>
              <a:t> Professional </a:t>
            </a:r>
            <a:r>
              <a:rPr lang="en-US" dirty="0"/>
              <a:t>Learning </a:t>
            </a:r>
            <a:r>
              <a:rPr lang="en-US" dirty="0" smtClean="0"/>
              <a:t>Communities</a:t>
            </a:r>
          </a:p>
          <a:p>
            <a:pPr>
              <a:buFont typeface="+mj-lt"/>
              <a:buAutoNum type="arabicPeriod"/>
            </a:pPr>
            <a:r>
              <a:rPr lang="en-US" dirty="0" smtClean="0"/>
              <a:t> Collaborative Planning</a:t>
            </a:r>
          </a:p>
          <a:p>
            <a:pPr>
              <a:buFont typeface="+mj-lt"/>
              <a:buAutoNum type="arabicPeriod"/>
            </a:pPr>
            <a:r>
              <a:rPr lang="en-US" dirty="0" smtClean="0"/>
              <a:t> Facilitators</a:t>
            </a:r>
            <a:endParaRPr lang="en-US" dirty="0"/>
          </a:p>
          <a:p>
            <a:pPr>
              <a:buFont typeface="+mj-lt"/>
              <a:buAutoNum type="arabicPeriod"/>
            </a:pPr>
            <a:r>
              <a:rPr lang="en-US" dirty="0" smtClean="0"/>
              <a:t> Step </a:t>
            </a:r>
            <a:r>
              <a:rPr lang="en-US" dirty="0"/>
              <a:t>“0</a:t>
            </a:r>
            <a:r>
              <a:rPr lang="en-US" dirty="0" smtClean="0"/>
              <a:t>”</a:t>
            </a:r>
          </a:p>
          <a:p>
            <a:pPr>
              <a:buFont typeface="+mj-lt"/>
              <a:buAutoNum type="arabicPeriod"/>
            </a:pPr>
            <a:r>
              <a:rPr lang="en-US" dirty="0"/>
              <a:t> </a:t>
            </a:r>
            <a:r>
              <a:rPr lang="en-US" dirty="0" smtClean="0"/>
              <a:t>5 </a:t>
            </a:r>
            <a:r>
              <a:rPr lang="en-US" dirty="0"/>
              <a:t>Questions that drive PLC </a:t>
            </a:r>
            <a:r>
              <a:rPr lang="en-US" dirty="0" smtClean="0"/>
              <a:t>work</a:t>
            </a:r>
          </a:p>
          <a:p>
            <a:pPr>
              <a:buFont typeface="+mj-lt"/>
              <a:buAutoNum type="arabicPeriod"/>
            </a:pPr>
            <a:r>
              <a:rPr lang="en-US" dirty="0"/>
              <a:t> </a:t>
            </a:r>
            <a:r>
              <a:rPr lang="en-US" dirty="0" smtClean="0"/>
              <a:t>Standards</a:t>
            </a:r>
            <a:r>
              <a:rPr lang="en-US" dirty="0"/>
              <a:t>-Based </a:t>
            </a:r>
            <a:r>
              <a:rPr lang="en-US" dirty="0" smtClean="0"/>
              <a:t>Instruction</a:t>
            </a:r>
          </a:p>
          <a:p>
            <a:pPr>
              <a:buFont typeface="+mj-lt"/>
              <a:buAutoNum type="arabicPeriod"/>
            </a:pPr>
            <a:r>
              <a:rPr lang="en-US" dirty="0"/>
              <a:t> </a:t>
            </a:r>
            <a:r>
              <a:rPr lang="en-US" dirty="0" smtClean="0"/>
              <a:t>Professional </a:t>
            </a:r>
            <a:r>
              <a:rPr lang="en-US" dirty="0"/>
              <a:t>Growth System</a:t>
            </a:r>
          </a:p>
          <a:p>
            <a:pPr marL="0" indent="0">
              <a:buNone/>
            </a:pPr>
            <a:endParaRPr lang="en-US" dirty="0"/>
          </a:p>
        </p:txBody>
      </p:sp>
      <p:sp>
        <p:nvSpPr>
          <p:cNvPr id="11" name="Content Placeholder 2"/>
          <p:cNvSpPr>
            <a:spLocks noGrp="1"/>
          </p:cNvSpPr>
          <p:nvPr>
            <p:ph sz="half" idx="2"/>
          </p:nvPr>
        </p:nvSpPr>
        <p:spPr>
          <a:xfrm>
            <a:off x="4648209" y="1906193"/>
            <a:ext cx="4210827" cy="4525963"/>
          </a:xfrm>
        </p:spPr>
        <p:txBody>
          <a:bodyPr>
            <a:noAutofit/>
          </a:bodyPr>
          <a:lstStyle/>
          <a:p>
            <a:pPr marL="0" indent="0">
              <a:buNone/>
            </a:pPr>
            <a:r>
              <a:rPr lang="en-US" sz="2400" dirty="0" smtClean="0"/>
              <a:t>“If an organization has shared understanding of terms, they will significantly increase the likelihood of implementing PLCs”</a:t>
            </a:r>
            <a:endParaRPr lang="en-US" sz="2400" dirty="0"/>
          </a:p>
          <a:p>
            <a:pPr marL="0" indent="0">
              <a:buNone/>
            </a:pPr>
            <a:r>
              <a:rPr lang="en-US" sz="1600" dirty="0" smtClean="0"/>
              <a:t>-</a:t>
            </a:r>
            <a:r>
              <a:rPr lang="en-US" sz="1600" dirty="0" err="1" smtClean="0"/>
              <a:t>Marzano</a:t>
            </a:r>
            <a:r>
              <a:rPr lang="en-US" sz="1600" dirty="0" smtClean="0"/>
              <a:t> and </a:t>
            </a:r>
            <a:r>
              <a:rPr lang="en-US" sz="1600" dirty="0" err="1" smtClean="0"/>
              <a:t>Dufour</a:t>
            </a:r>
            <a:r>
              <a:rPr lang="en-US" sz="1600" dirty="0" smtClean="0"/>
              <a:t>,  Leaders of Learning </a:t>
            </a:r>
          </a:p>
          <a:p>
            <a:pPr marL="0" indent="0">
              <a:buNone/>
            </a:pPr>
            <a:endParaRPr lang="en-US" sz="2000" dirty="0" smtClean="0"/>
          </a:p>
          <a:p>
            <a:pPr marL="0" indent="0">
              <a:buNone/>
            </a:pPr>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Building a Common Language</a:t>
            </a:r>
            <a:endParaRPr lang="en-US" dirty="0"/>
          </a:p>
        </p:txBody>
      </p:sp>
      <p:pic>
        <p:nvPicPr>
          <p:cNvPr id="7" name="Picture 6"/>
          <p:cNvPicPr>
            <a:picLocks noChangeAspect="1"/>
          </p:cNvPicPr>
          <p:nvPr/>
        </p:nvPicPr>
        <p:blipFill>
          <a:blip r:embed="rId3"/>
          <a:stretch>
            <a:fillRect/>
          </a:stretch>
        </p:blipFill>
        <p:spPr>
          <a:xfrm>
            <a:off x="8088030" y="7"/>
            <a:ext cx="1028904" cy="865215"/>
          </a:xfrm>
          <a:prstGeom prst="rect">
            <a:avLst/>
          </a:prstGeom>
        </p:spPr>
      </p:pic>
      <p:sp>
        <p:nvSpPr>
          <p:cNvPr id="8" name="Rectangle 7"/>
          <p:cNvSpPr/>
          <p:nvPr/>
        </p:nvSpPr>
        <p:spPr>
          <a:xfrm>
            <a:off x="6350286" y="6089876"/>
            <a:ext cx="2793714" cy="7318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DQ #2: Critical Information</a:t>
            </a:r>
            <a:endParaRPr lang="en-US" dirty="0"/>
          </a:p>
        </p:txBody>
      </p:sp>
      <p:sp>
        <p:nvSpPr>
          <p:cNvPr id="3" name="Slide Number Placeholder 2"/>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26</a:t>
            </a:fld>
            <a:endParaRPr lang="en-US">
              <a:solidFill>
                <a:prstClr val="black">
                  <a:tint val="75000"/>
                </a:prstClr>
              </a:solidFill>
              <a:latin typeface="Calibri"/>
            </a:endParaRPr>
          </a:p>
        </p:txBody>
      </p:sp>
    </p:spTree>
    <p:extLst>
      <p:ext uri="{BB962C8B-B14F-4D97-AF65-F5344CB8AC3E}">
        <p14:creationId xmlns:p14="http://schemas.microsoft.com/office/powerpoint/2010/main" val="10056928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Professional Learning Communities (PLCs): Defined </a:t>
            </a:r>
            <a:endParaRPr lang="en-US" dirty="0"/>
          </a:p>
        </p:txBody>
      </p:sp>
      <p:sp>
        <p:nvSpPr>
          <p:cNvPr id="3" name="Content Placeholder 2"/>
          <p:cNvSpPr>
            <a:spLocks noGrp="1"/>
          </p:cNvSpPr>
          <p:nvPr>
            <p:ph sz="quarter" idx="13"/>
          </p:nvPr>
        </p:nvSpPr>
        <p:spPr/>
        <p:txBody>
          <a:bodyPr/>
          <a:lstStyle/>
          <a:p>
            <a:r>
              <a:rPr lang="en-US" dirty="0" smtClean="0"/>
              <a:t>Professional learning communities are </a:t>
            </a:r>
          </a:p>
          <a:p>
            <a:pPr marL="0" indent="0">
              <a:buNone/>
            </a:pPr>
            <a:r>
              <a:rPr lang="en-US" dirty="0"/>
              <a:t>	</a:t>
            </a:r>
            <a:endParaRPr lang="en-US" dirty="0" smtClean="0"/>
          </a:p>
          <a:p>
            <a:pPr marL="0" indent="0">
              <a:buNone/>
            </a:pPr>
            <a:r>
              <a:rPr lang="en-US" dirty="0" smtClean="0"/>
              <a:t>“Educators committed to working collaboratively in ongoing processes of collective inquiry and action research in order to achieve better results for the students they 	serve” – </a:t>
            </a:r>
            <a:r>
              <a:rPr lang="en-US" dirty="0" err="1" smtClean="0"/>
              <a:t>Dufour</a:t>
            </a:r>
            <a:r>
              <a:rPr lang="en-US" dirty="0" smtClean="0"/>
              <a:t>, </a:t>
            </a:r>
            <a:r>
              <a:rPr lang="en-US" dirty="0" err="1" smtClean="0"/>
              <a:t>Dufour</a:t>
            </a:r>
            <a:r>
              <a:rPr lang="en-US" dirty="0" smtClean="0"/>
              <a:t>, </a:t>
            </a:r>
            <a:r>
              <a:rPr lang="en-US" dirty="0" err="1" smtClean="0"/>
              <a:t>Eaker</a:t>
            </a:r>
            <a:r>
              <a:rPr lang="en-US" dirty="0" smtClean="0"/>
              <a:t> &amp; Many (2011)</a:t>
            </a:r>
            <a:endParaRPr lang="en-US" dirty="0"/>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27</a:t>
            </a:fld>
            <a:endParaRPr lang="en-US">
              <a:solidFill>
                <a:prstClr val="black">
                  <a:tint val="75000"/>
                </a:prstClr>
              </a:solidFill>
              <a:latin typeface="Calibri"/>
            </a:endParaRPr>
          </a:p>
        </p:txBody>
      </p:sp>
    </p:spTree>
    <p:extLst>
      <p:ext uri="{BB962C8B-B14F-4D97-AF65-F5344CB8AC3E}">
        <p14:creationId xmlns:p14="http://schemas.microsoft.com/office/powerpoint/2010/main" val="296912209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Big Ideas for PLCs</a:t>
            </a:r>
            <a:endParaRPr lang="en-US" dirty="0"/>
          </a:p>
        </p:txBody>
      </p:sp>
      <p:sp>
        <p:nvSpPr>
          <p:cNvPr id="3" name="Content Placeholder 2"/>
          <p:cNvSpPr>
            <a:spLocks noGrp="1"/>
          </p:cNvSpPr>
          <p:nvPr>
            <p:ph sz="quarter" idx="13"/>
          </p:nvPr>
        </p:nvSpPr>
        <p:spPr/>
        <p:txBody>
          <a:bodyPr/>
          <a:lstStyle/>
          <a:p>
            <a:pPr marL="0" indent="0">
              <a:buNone/>
            </a:pPr>
            <a:r>
              <a:rPr lang="en-US" dirty="0">
                <a:hlinkClick r:id="rId3"/>
              </a:rPr>
              <a:t>http://</a:t>
            </a:r>
            <a:r>
              <a:rPr lang="en-US" dirty="0" err="1">
                <a:hlinkClick r:id="rId3"/>
              </a:rPr>
              <a:t>www.youtube.com</a:t>
            </a:r>
            <a:r>
              <a:rPr lang="en-US" dirty="0">
                <a:hlinkClick r:id="rId3"/>
              </a:rPr>
              <a:t>/</a:t>
            </a:r>
            <a:r>
              <a:rPr lang="en-US" dirty="0" err="1">
                <a:hlinkClick r:id="rId3"/>
              </a:rPr>
              <a:t>watch?v</a:t>
            </a:r>
            <a:r>
              <a:rPr lang="en-US" dirty="0">
                <a:hlinkClick r:id="rId3"/>
              </a:rPr>
              <a:t>=7-ErgtGzkhs</a:t>
            </a:r>
            <a:endParaRPr lang="en-US" dirty="0"/>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28</a:t>
            </a:fld>
            <a:endParaRPr lang="en-US">
              <a:solidFill>
                <a:prstClr val="black">
                  <a:tint val="75000"/>
                </a:prstClr>
              </a:solidFill>
              <a:latin typeface="Calibri"/>
            </a:endParaRPr>
          </a:p>
        </p:txBody>
      </p:sp>
    </p:spTree>
    <p:extLst>
      <p:ext uri="{BB962C8B-B14F-4D97-AF65-F5344CB8AC3E}">
        <p14:creationId xmlns:p14="http://schemas.microsoft.com/office/powerpoint/2010/main" val="378389651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14" y="71443"/>
            <a:ext cx="8859027" cy="1143000"/>
          </a:xfrm>
        </p:spPr>
        <p:txBody>
          <a:bodyPr>
            <a:normAutofit fontScale="90000"/>
          </a:bodyPr>
          <a:lstStyle/>
          <a:p>
            <a:r>
              <a:rPr lang="en-US" sz="3600" dirty="0" smtClean="0"/>
              <a:t>Professional Learning Communities: Big Ideas</a:t>
            </a:r>
            <a:endParaRPr lang="en-US" sz="3600" dirty="0"/>
          </a:p>
        </p:txBody>
      </p:sp>
      <p:sp>
        <p:nvSpPr>
          <p:cNvPr id="3" name="Content Placeholder 2"/>
          <p:cNvSpPr>
            <a:spLocks noGrp="1"/>
          </p:cNvSpPr>
          <p:nvPr>
            <p:ph sz="quarter" idx="13"/>
          </p:nvPr>
        </p:nvSpPr>
        <p:spPr/>
        <p:txBody>
          <a:bodyPr/>
          <a:lstStyle/>
          <a:p>
            <a:pPr marL="342900" indent="-342900">
              <a:buFont typeface="Arial"/>
              <a:buChar char="•"/>
            </a:pPr>
            <a:r>
              <a:rPr lang="en-US" dirty="0" smtClean="0"/>
              <a:t>Focus on a Collaborative Culture</a:t>
            </a:r>
          </a:p>
          <a:p>
            <a:pPr marL="342900" indent="-342900">
              <a:buFont typeface="Arial"/>
              <a:buChar char="•"/>
            </a:pPr>
            <a:r>
              <a:rPr lang="en-US" dirty="0" smtClean="0"/>
              <a:t>Focus on Learning for All (Students and Adults)</a:t>
            </a:r>
          </a:p>
          <a:p>
            <a:pPr marL="342900" indent="-342900">
              <a:buFont typeface="Arial"/>
              <a:buChar char="•"/>
            </a:pPr>
            <a:r>
              <a:rPr lang="en-US" dirty="0" smtClean="0"/>
              <a:t>Focus on </a:t>
            </a:r>
            <a:r>
              <a:rPr lang="en-US" b="1" i="1" u="sng" dirty="0" smtClean="0"/>
              <a:t>Results</a:t>
            </a:r>
            <a:endParaRPr lang="en-US" b="1" i="1" u="sng" dirty="0"/>
          </a:p>
        </p:txBody>
      </p:sp>
      <p:sp>
        <p:nvSpPr>
          <p:cNvPr id="4" name="Rectangle 3"/>
          <p:cNvSpPr/>
          <p:nvPr/>
        </p:nvSpPr>
        <p:spPr>
          <a:xfrm>
            <a:off x="6350286" y="6089876"/>
            <a:ext cx="2793714" cy="7318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DQ #2: Critical Information</a:t>
            </a:r>
            <a:endParaRPr lang="en-US" dirty="0"/>
          </a:p>
        </p:txBody>
      </p:sp>
      <p:pic>
        <p:nvPicPr>
          <p:cNvPr id="5" name="Picture 4"/>
          <p:cNvPicPr>
            <a:picLocks noChangeAspect="1"/>
          </p:cNvPicPr>
          <p:nvPr/>
        </p:nvPicPr>
        <p:blipFill>
          <a:blip r:embed="rId3"/>
          <a:stretch>
            <a:fillRect/>
          </a:stretch>
        </p:blipFill>
        <p:spPr>
          <a:xfrm>
            <a:off x="2398196" y="3651245"/>
            <a:ext cx="4484344" cy="1644260"/>
          </a:xfrm>
          <a:prstGeom prst="rect">
            <a:avLst/>
          </a:prstGeom>
        </p:spPr>
      </p:pic>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29</a:t>
            </a:fld>
            <a:endParaRPr lang="en-US">
              <a:solidFill>
                <a:prstClr val="black">
                  <a:tint val="75000"/>
                </a:prstClr>
              </a:solidFill>
              <a:latin typeface="Calibri"/>
            </a:endParaRPr>
          </a:p>
        </p:txBody>
      </p:sp>
    </p:spTree>
    <p:extLst>
      <p:ext uri="{BB962C8B-B14F-4D97-AF65-F5344CB8AC3E}">
        <p14:creationId xmlns:p14="http://schemas.microsoft.com/office/powerpoint/2010/main" val="35938512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Norms for Our Work</a:t>
            </a:r>
            <a:endParaRPr lang="en-US" dirty="0"/>
          </a:p>
        </p:txBody>
      </p:sp>
      <p:sp>
        <p:nvSpPr>
          <p:cNvPr id="9" name="Content Placeholder 4"/>
          <p:cNvSpPr>
            <a:spLocks noGrp="1"/>
          </p:cNvSpPr>
          <p:nvPr>
            <p:ph sz="quarter" idx="13"/>
          </p:nvPr>
        </p:nvSpPr>
        <p:spPr>
          <a:xfrm>
            <a:off x="4643765" y="1676400"/>
            <a:ext cx="4267200" cy="3657600"/>
          </a:xfrm>
        </p:spPr>
        <p:txBody>
          <a:bodyPr/>
          <a:lstStyle/>
          <a:p>
            <a:pPr marL="342900" indent="-342900" eaLnBrk="1" hangingPunct="1">
              <a:buFont typeface="Arial"/>
              <a:buChar char="•"/>
            </a:pPr>
            <a:r>
              <a:rPr lang="en-US" sz="2400" dirty="0" smtClean="0"/>
              <a:t>If you think it, say it</a:t>
            </a:r>
          </a:p>
          <a:p>
            <a:pPr marL="342900" indent="-342900" eaLnBrk="1" hangingPunct="1">
              <a:buFont typeface="Arial"/>
              <a:buChar char="•"/>
            </a:pPr>
            <a:r>
              <a:rPr lang="en-US" sz="2400" dirty="0" smtClean="0"/>
              <a:t>Ask questions</a:t>
            </a:r>
          </a:p>
          <a:p>
            <a:pPr marL="342900" indent="-342900" eaLnBrk="1" hangingPunct="1">
              <a:buFont typeface="Arial"/>
              <a:buChar char="•"/>
            </a:pPr>
            <a:r>
              <a:rPr lang="en-US" sz="2400" dirty="0" smtClean="0"/>
              <a:t>Take care of your neighbor</a:t>
            </a:r>
          </a:p>
          <a:p>
            <a:pPr marL="342900" indent="-342900" eaLnBrk="1" hangingPunct="1">
              <a:buFont typeface="Arial"/>
              <a:buChar char="•"/>
            </a:pPr>
            <a:r>
              <a:rPr lang="en-US" sz="2400" dirty="0" smtClean="0"/>
              <a:t>Take care of yourself</a:t>
            </a:r>
          </a:p>
          <a:p>
            <a:pPr marL="342900" indent="-342900" eaLnBrk="1" hangingPunct="1">
              <a:buFont typeface="Arial"/>
              <a:buChar char="•"/>
            </a:pPr>
            <a:r>
              <a:rPr lang="en-US" sz="2400" dirty="0" smtClean="0"/>
              <a:t>What is said here stays here; what is learned here leaves here</a:t>
            </a:r>
          </a:p>
          <a:p>
            <a:pPr marL="342900" indent="-342900" eaLnBrk="1" hangingPunct="1">
              <a:buFont typeface="Arial"/>
              <a:buChar char="•"/>
            </a:pPr>
            <a:r>
              <a:rPr lang="en-US" altLang="ja-JP" sz="2400" dirty="0" smtClean="0"/>
              <a:t>Be present</a:t>
            </a:r>
          </a:p>
        </p:txBody>
      </p:sp>
      <p:pic>
        <p:nvPicPr>
          <p:cNvPr id="6" name="Picture 4" descr="C:\Users\ccarbaugh\AppData\Local\Microsoft\Windows\Temporary Internet Files\Content.IE5\PIRVV7B0\MP91021639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036" y="1804346"/>
            <a:ext cx="3438770" cy="29957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3</a:t>
            </a:fld>
            <a:endParaRPr lang="en-US">
              <a:solidFill>
                <a:prstClr val="black">
                  <a:tint val="75000"/>
                </a:prstClr>
              </a:solidFill>
              <a:latin typeface="Calibri"/>
            </a:endParaRPr>
          </a:p>
        </p:txBody>
      </p:sp>
    </p:spTree>
    <p:extLst>
      <p:ext uri="{BB962C8B-B14F-4D97-AF65-F5344CB8AC3E}">
        <p14:creationId xmlns:p14="http://schemas.microsoft.com/office/powerpoint/2010/main" val="319770384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89006"/>
            <a:ext cx="7772400" cy="933451"/>
          </a:xfrm>
        </p:spPr>
        <p:txBody>
          <a:bodyPr/>
          <a:lstStyle/>
          <a:p>
            <a:r>
              <a:rPr lang="en-US" dirty="0" smtClean="0"/>
              <a:t>PLCs: A Fundamental Shift</a:t>
            </a:r>
            <a:endParaRPr lang="en-US" dirty="0"/>
          </a:p>
        </p:txBody>
      </p:sp>
      <p:sp>
        <p:nvSpPr>
          <p:cNvPr id="3" name="Content Placeholder 2"/>
          <p:cNvSpPr>
            <a:spLocks noGrp="1"/>
          </p:cNvSpPr>
          <p:nvPr>
            <p:ph type="subTitle" idx="1"/>
          </p:nvPr>
        </p:nvSpPr>
        <p:spPr>
          <a:xfrm>
            <a:off x="1371600" y="2911823"/>
            <a:ext cx="6400800" cy="1752600"/>
          </a:xfrm>
        </p:spPr>
        <p:txBody>
          <a:bodyPr/>
          <a:lstStyle/>
          <a:p>
            <a:pPr marL="0" indent="0" algn="ctr">
              <a:buNone/>
            </a:pPr>
            <a:r>
              <a:rPr lang="en-US" dirty="0" smtClean="0"/>
              <a:t>Shift Happens</a:t>
            </a:r>
            <a:endParaRPr lang="en-US" dirty="0"/>
          </a:p>
        </p:txBody>
      </p:sp>
      <p:sp>
        <p:nvSpPr>
          <p:cNvPr id="4" name="Rectangle 3"/>
          <p:cNvSpPr/>
          <p:nvPr/>
        </p:nvSpPr>
        <p:spPr>
          <a:xfrm>
            <a:off x="6350286" y="6089876"/>
            <a:ext cx="2793714" cy="7318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DQ #5: Enthusiasm</a:t>
            </a:r>
            <a:endParaRPr lang="en-US" dirty="0"/>
          </a:p>
        </p:txBody>
      </p:sp>
      <p:pic>
        <p:nvPicPr>
          <p:cNvPr id="5" name="Picture 4"/>
          <p:cNvPicPr>
            <a:picLocks noChangeAspect="1"/>
          </p:cNvPicPr>
          <p:nvPr/>
        </p:nvPicPr>
        <p:blipFill>
          <a:blip r:embed="rId3"/>
          <a:stretch>
            <a:fillRect/>
          </a:stretch>
        </p:blipFill>
        <p:spPr>
          <a:xfrm>
            <a:off x="3672146" y="3363548"/>
            <a:ext cx="1705309" cy="1131523"/>
          </a:xfrm>
          <a:prstGeom prst="rect">
            <a:avLst/>
          </a:prstGeom>
        </p:spPr>
      </p:pic>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30</a:t>
            </a:fld>
            <a:endParaRPr lang="en-US">
              <a:solidFill>
                <a:prstClr val="black">
                  <a:tint val="75000"/>
                </a:prstClr>
              </a:solidFill>
              <a:latin typeface="Calibri"/>
            </a:endParaRPr>
          </a:p>
        </p:txBody>
      </p:sp>
    </p:spTree>
    <p:extLst>
      <p:ext uri="{BB962C8B-B14F-4D97-AF65-F5344CB8AC3E}">
        <p14:creationId xmlns:p14="http://schemas.microsoft.com/office/powerpoint/2010/main" val="32602430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iterate type="lt">
                                    <p:tmAbs val="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34" presetClass="emph" presetSubtype="0" fill="hold" grpId="1" nodeType="afterEffect">
                                  <p:stCondLst>
                                    <p:cond delay="0"/>
                                  </p:stCondLst>
                                  <p:iterate type="lt">
                                    <p:tmPct val="10000"/>
                                  </p:iterate>
                                  <p:childTnLst>
                                    <p:animMotion origin="layout" path="M 0.0 0.0 L 0.0 -0.07213" pathEditMode="relative" ptsTypes="">
                                      <p:cBhvr>
                                        <p:cTn id="9" dur="1000" accel="50000" decel="50000" autoRev="1" fill="hold">
                                          <p:stCondLst>
                                            <p:cond delay="0"/>
                                          </p:stCondLst>
                                        </p:cTn>
                                        <p:tgtEl>
                                          <p:spTgt spid="3">
                                            <p:txEl>
                                              <p:pRg st="0" end="0"/>
                                            </p:txEl>
                                          </p:spTgt>
                                        </p:tgtEl>
                                        <p:attrNameLst>
                                          <p:attrName>ppt_x</p:attrName>
                                          <p:attrName>ppt_y</p:attrName>
                                        </p:attrNameLst>
                                      </p:cBhvr>
                                    </p:animMotion>
                                    <p:animRot by="1500000">
                                      <p:cBhvr>
                                        <p:cTn id="10" dur="500" fill="hold">
                                          <p:stCondLst>
                                            <p:cond delay="0"/>
                                          </p:stCondLst>
                                        </p:cTn>
                                        <p:tgtEl>
                                          <p:spTgt spid="3">
                                            <p:txEl>
                                              <p:pRg st="0" end="0"/>
                                            </p:txEl>
                                          </p:spTgt>
                                        </p:tgtEl>
                                        <p:attrNameLst>
                                          <p:attrName>r</p:attrName>
                                        </p:attrNameLst>
                                      </p:cBhvr>
                                    </p:animRot>
                                    <p:animRot by="-1500000">
                                      <p:cBhvr>
                                        <p:cTn id="11" dur="500" fill="hold">
                                          <p:stCondLst>
                                            <p:cond delay="500"/>
                                          </p:stCondLst>
                                        </p:cTn>
                                        <p:tgtEl>
                                          <p:spTgt spid="3">
                                            <p:txEl>
                                              <p:pRg st="0" end="0"/>
                                            </p:txEl>
                                          </p:spTgt>
                                        </p:tgtEl>
                                        <p:attrNameLst>
                                          <p:attrName>r</p:attrName>
                                        </p:attrNameLst>
                                      </p:cBhvr>
                                    </p:animRot>
                                    <p:animRot by="-1500000">
                                      <p:cBhvr>
                                        <p:cTn id="12" dur="500" fill="hold">
                                          <p:stCondLst>
                                            <p:cond delay="1000"/>
                                          </p:stCondLst>
                                        </p:cTn>
                                        <p:tgtEl>
                                          <p:spTgt spid="3">
                                            <p:txEl>
                                              <p:pRg st="0" end="0"/>
                                            </p:txEl>
                                          </p:spTgt>
                                        </p:tgtEl>
                                        <p:attrNameLst>
                                          <p:attrName>r</p:attrName>
                                        </p:attrNameLst>
                                      </p:cBhvr>
                                    </p:animRot>
                                    <p:animRot by="1500000">
                                      <p:cBhvr>
                                        <p:cTn id="13" dur="500" fill="hold">
                                          <p:stCondLst>
                                            <p:cond delay="1500"/>
                                          </p:stCondLst>
                                        </p:cTn>
                                        <p:tgtEl>
                                          <p:spTgt spid="3">
                                            <p:txEl>
                                              <p:pRg st="0" end="0"/>
                                            </p:txEl>
                                          </p:spTgt>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3" grpId="2" build="p"/>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our Past </a:t>
            </a:r>
            <a:endParaRPr lang="en-US" dirty="0"/>
          </a:p>
        </p:txBody>
      </p:sp>
      <p:sp>
        <p:nvSpPr>
          <p:cNvPr id="3" name="Content Placeholder 2"/>
          <p:cNvSpPr>
            <a:spLocks noGrp="1"/>
          </p:cNvSpPr>
          <p:nvPr>
            <p:ph sz="quarter" idx="13"/>
          </p:nvPr>
        </p:nvSpPr>
        <p:spPr/>
        <p:txBody>
          <a:bodyPr>
            <a:normAutofit/>
          </a:bodyPr>
          <a:lstStyle/>
          <a:p>
            <a:pPr marL="342900" indent="-342900">
              <a:buFont typeface="Arial"/>
              <a:buChar char="•"/>
            </a:pPr>
            <a:r>
              <a:rPr lang="en-US" dirty="0" smtClean="0"/>
              <a:t>In the 80’s, as a results of “A Nation At-Risk”, decision-making was decentralized, decisions were all up to the LEA and schools, but with no structure to support this change.</a:t>
            </a:r>
          </a:p>
          <a:p>
            <a:pPr marL="342900" indent="-342900">
              <a:buFont typeface="Arial"/>
              <a:buChar char="•"/>
            </a:pPr>
            <a:r>
              <a:rPr lang="en-US" dirty="0" smtClean="0"/>
              <a:t>In the 90’s-00’s, as a result of NCLB,  decision-making was centralized, the DOE and the FDOE made decisions, but with no structure to support this change.</a:t>
            </a:r>
          </a:p>
          <a:p>
            <a:pPr marL="342900" indent="-342900">
              <a:buFont typeface="Arial"/>
              <a:buChar char="•"/>
            </a:pPr>
            <a:r>
              <a:rPr lang="en-US" dirty="0" smtClean="0"/>
              <a:t>Now: Lets create the structure to support what we want…respect, empowerment and student achievement. </a:t>
            </a: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31</a:t>
            </a:fld>
            <a:endParaRPr lang="en-US">
              <a:solidFill>
                <a:prstClr val="black">
                  <a:tint val="75000"/>
                </a:prstClr>
              </a:solidFill>
              <a:latin typeface="Calibri"/>
            </a:endParaRPr>
          </a:p>
        </p:txBody>
      </p:sp>
    </p:spTree>
    <p:extLst>
      <p:ext uri="{BB962C8B-B14F-4D97-AF65-F5344CB8AC3E}">
        <p14:creationId xmlns:p14="http://schemas.microsoft.com/office/powerpoint/2010/main" val="220076785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9"/>
            <a:ext cx="8229600" cy="944563"/>
          </a:xfrm>
        </p:spPr>
        <p:txBody>
          <a:bodyPr>
            <a:normAutofit/>
          </a:bodyPr>
          <a:lstStyle/>
          <a:p>
            <a:r>
              <a:rPr lang="en-US" dirty="0" smtClean="0"/>
              <a:t>Activity #2: PLC Shifts</a:t>
            </a:r>
            <a:endParaRPr lang="en-US" dirty="0"/>
          </a:p>
        </p:txBody>
      </p:sp>
      <p:sp>
        <p:nvSpPr>
          <p:cNvPr id="3" name="Content Placeholder 2"/>
          <p:cNvSpPr>
            <a:spLocks noGrp="1"/>
          </p:cNvSpPr>
          <p:nvPr>
            <p:ph sz="quarter" idx="13"/>
          </p:nvPr>
        </p:nvSpPr>
        <p:spPr/>
        <p:txBody>
          <a:bodyPr>
            <a:normAutofit lnSpcReduction="10000"/>
          </a:bodyPr>
          <a:lstStyle/>
          <a:p>
            <a:pPr marL="514350" indent="-514350">
              <a:buAutoNum type="arabicPeriod"/>
            </a:pPr>
            <a:r>
              <a:rPr lang="en-US" dirty="0" smtClean="0"/>
              <a:t>Review the Handout “Cultural Shifts in a PLC”.</a:t>
            </a:r>
          </a:p>
          <a:p>
            <a:pPr marL="514350" indent="-514350">
              <a:buAutoNum type="arabicPeriod"/>
            </a:pPr>
            <a:r>
              <a:rPr lang="en-US" dirty="0" smtClean="0"/>
              <a:t>Divide your team into 3-4 person groups. Each group should review and process one of the following Cultural Shifts</a:t>
            </a:r>
          </a:p>
          <a:p>
            <a:pPr lvl="3"/>
            <a:r>
              <a:rPr lang="en-US" dirty="0" smtClean="0"/>
              <a:t>	- Shift in </a:t>
            </a:r>
            <a:r>
              <a:rPr lang="en-US" u="sng" dirty="0" smtClean="0"/>
              <a:t>Fundamental Purpose</a:t>
            </a:r>
          </a:p>
          <a:p>
            <a:pPr lvl="1"/>
            <a:r>
              <a:rPr lang="en-US" dirty="0" smtClean="0"/>
              <a:t>	- Shift in the </a:t>
            </a:r>
            <a:r>
              <a:rPr lang="en-US" u="sng" dirty="0" smtClean="0"/>
              <a:t>Work of Teachers</a:t>
            </a:r>
          </a:p>
          <a:p>
            <a:pPr lvl="1"/>
            <a:r>
              <a:rPr lang="en-US" dirty="0" smtClean="0"/>
              <a:t>	- Shift in </a:t>
            </a:r>
            <a:r>
              <a:rPr lang="en-US" u="sng" dirty="0" smtClean="0"/>
              <a:t>School Culture</a:t>
            </a:r>
          </a:p>
          <a:p>
            <a:pPr lvl="1"/>
            <a:r>
              <a:rPr lang="en-US" dirty="0" smtClean="0"/>
              <a:t>	- Shift in </a:t>
            </a:r>
            <a:r>
              <a:rPr lang="en-US" u="sng" dirty="0" smtClean="0"/>
              <a:t>Professional Development</a:t>
            </a:r>
          </a:p>
          <a:p>
            <a:pPr marL="514350" indent="-514350">
              <a:buFont typeface="+mj-lt"/>
              <a:buAutoNum type="arabicPeriod"/>
            </a:pPr>
            <a:r>
              <a:rPr lang="en-US" dirty="0" smtClean="0"/>
              <a:t>Prepare to share with your facilitator team</a:t>
            </a:r>
          </a:p>
          <a:p>
            <a:pPr lvl="1"/>
            <a:r>
              <a:rPr lang="en-US" dirty="0" smtClean="0"/>
              <a:t>	- What is the key understanding of this shift?</a:t>
            </a:r>
          </a:p>
          <a:p>
            <a:pPr lvl="1"/>
            <a:r>
              <a:rPr lang="en-US" dirty="0" smtClean="0"/>
              <a:t>	- How would your shift impact collaboration for teams?</a:t>
            </a:r>
          </a:p>
          <a:p>
            <a:pPr marL="514350" indent="-514350">
              <a:buFont typeface="+mj-lt"/>
              <a:buAutoNum type="arabicPeriod"/>
            </a:pPr>
            <a:r>
              <a:rPr lang="en-US" dirty="0" smtClean="0"/>
              <a:t>Select and Share: </a:t>
            </a:r>
          </a:p>
          <a:p>
            <a:r>
              <a:rPr lang="en-US" dirty="0" smtClean="0"/>
              <a:t>	- Which is the most important shift for your school?</a:t>
            </a:r>
          </a:p>
        </p:txBody>
      </p:sp>
      <p:sp>
        <p:nvSpPr>
          <p:cNvPr id="4" name="Rectangle 3"/>
          <p:cNvSpPr/>
          <p:nvPr/>
        </p:nvSpPr>
        <p:spPr>
          <a:xfrm>
            <a:off x="6350286" y="6089876"/>
            <a:ext cx="2793714" cy="7318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DQ #3: Deepening Knowledge</a:t>
            </a:r>
            <a:endParaRPr lang="en-US" dirty="0"/>
          </a:p>
        </p:txBody>
      </p:sp>
      <p:pic>
        <p:nvPicPr>
          <p:cNvPr id="5" name="Picture 4"/>
          <p:cNvPicPr>
            <a:picLocks noChangeAspect="1"/>
          </p:cNvPicPr>
          <p:nvPr/>
        </p:nvPicPr>
        <p:blipFill>
          <a:blip r:embed="rId3"/>
          <a:stretch>
            <a:fillRect/>
          </a:stretch>
        </p:blipFill>
        <p:spPr>
          <a:xfrm>
            <a:off x="8088030" y="7"/>
            <a:ext cx="1028904" cy="865215"/>
          </a:xfrm>
          <a:prstGeom prst="rect">
            <a:avLst/>
          </a:prstGeom>
        </p:spPr>
      </p:pic>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32</a:t>
            </a:fld>
            <a:endParaRPr lang="en-US">
              <a:solidFill>
                <a:prstClr val="black">
                  <a:tint val="75000"/>
                </a:prstClr>
              </a:solidFill>
              <a:latin typeface="Calibri"/>
            </a:endParaRPr>
          </a:p>
        </p:txBody>
      </p:sp>
    </p:spTree>
    <p:extLst>
      <p:ext uri="{BB962C8B-B14F-4D97-AF65-F5344CB8AC3E}">
        <p14:creationId xmlns:p14="http://schemas.microsoft.com/office/powerpoint/2010/main" val="214077892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srcRect l="-54351" r="-54351"/>
          <a:stretch>
            <a:fillRect/>
          </a:stretch>
        </p:blipFill>
        <p:spPr>
          <a:xfrm>
            <a:off x="-1859784" y="321733"/>
            <a:ext cx="13151601" cy="6558316"/>
          </a:xfrm>
        </p:spPr>
      </p:pic>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33</a:t>
            </a:fld>
            <a:endParaRPr lang="en-US">
              <a:solidFill>
                <a:prstClr val="black">
                  <a:tint val="75000"/>
                </a:prstClr>
              </a:solidFill>
              <a:latin typeface="Calibri"/>
            </a:endParaRPr>
          </a:p>
        </p:txBody>
      </p:sp>
    </p:spTree>
    <p:extLst>
      <p:ext uri="{BB962C8B-B14F-4D97-AF65-F5344CB8AC3E}">
        <p14:creationId xmlns:p14="http://schemas.microsoft.com/office/powerpoint/2010/main" val="40410996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8167"/>
            <a:ext cx="8229600" cy="1143000"/>
          </a:xfrm>
        </p:spPr>
        <p:txBody>
          <a:bodyPr/>
          <a:lstStyle/>
          <a:p>
            <a:r>
              <a:rPr lang="en-US" dirty="0" smtClean="0"/>
              <a:t>What is the “Right” Work</a:t>
            </a:r>
            <a:endParaRPr lang="en-US" dirty="0"/>
          </a:p>
        </p:txBody>
      </p:sp>
      <p:pic>
        <p:nvPicPr>
          <p:cNvPr id="6" name="Picture 5"/>
          <p:cNvPicPr>
            <a:picLocks noChangeAspect="1"/>
          </p:cNvPicPr>
          <p:nvPr/>
        </p:nvPicPr>
        <p:blipFill>
          <a:blip r:embed="rId3"/>
          <a:stretch>
            <a:fillRect/>
          </a:stretch>
        </p:blipFill>
        <p:spPr>
          <a:xfrm>
            <a:off x="610205" y="897463"/>
            <a:ext cx="7773792" cy="5910903"/>
          </a:xfrm>
          <a:prstGeom prst="rect">
            <a:avLst/>
          </a:prstGeom>
        </p:spPr>
      </p:pic>
      <p:pic>
        <p:nvPicPr>
          <p:cNvPr id="4" name="Picture 3"/>
          <p:cNvPicPr>
            <a:picLocks noChangeAspect="1"/>
          </p:cNvPicPr>
          <p:nvPr/>
        </p:nvPicPr>
        <p:blipFill>
          <a:blip r:embed="rId4"/>
          <a:stretch>
            <a:fillRect/>
          </a:stretch>
        </p:blipFill>
        <p:spPr>
          <a:xfrm>
            <a:off x="8088030" y="42328"/>
            <a:ext cx="1028904" cy="865215"/>
          </a:xfrm>
          <a:prstGeom prst="rect">
            <a:avLst/>
          </a:prstGeom>
        </p:spPr>
      </p:pic>
      <p:sp>
        <p:nvSpPr>
          <p:cNvPr id="3" name="Slide Number Placeholder 2"/>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34</a:t>
            </a:fld>
            <a:endParaRPr lang="en-US">
              <a:solidFill>
                <a:prstClr val="black">
                  <a:tint val="75000"/>
                </a:prstClr>
              </a:solidFill>
              <a:latin typeface="Calibri"/>
            </a:endParaRPr>
          </a:p>
        </p:txBody>
      </p:sp>
    </p:spTree>
    <p:extLst>
      <p:ext uri="{BB962C8B-B14F-4D97-AF65-F5344CB8AC3E}">
        <p14:creationId xmlns:p14="http://schemas.microsoft.com/office/powerpoint/2010/main" val="197427211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240116" y="274639"/>
            <a:ext cx="8903883" cy="1143000"/>
          </a:xfrm>
        </p:spPr>
        <p:txBody>
          <a:bodyPr>
            <a:normAutofit/>
          </a:bodyPr>
          <a:lstStyle/>
          <a:p>
            <a:pPr eaLnBrk="1" hangingPunct="1"/>
            <a:r>
              <a:rPr lang="en-US" sz="3200" dirty="0" smtClean="0">
                <a:latin typeface="Calibri" charset="0"/>
                <a:ea typeface="ＭＳ Ｐゴシック" charset="0"/>
                <a:cs typeface="ＭＳ Ｐゴシック" charset="0"/>
              </a:rPr>
              <a:t>Activity #3: What is a Professional Learning Community? </a:t>
            </a:r>
            <a:endParaRPr lang="en-US" sz="3200" dirty="0">
              <a:latin typeface="Calibri" charset="0"/>
              <a:ea typeface="ＭＳ Ｐゴシック" charset="0"/>
              <a:cs typeface="ＭＳ Ｐゴシック" charset="0"/>
            </a:endParaRPr>
          </a:p>
        </p:txBody>
      </p:sp>
      <p:sp>
        <p:nvSpPr>
          <p:cNvPr id="14339" name="Content Placeholder 4"/>
          <p:cNvSpPr>
            <a:spLocks noGrp="1"/>
          </p:cNvSpPr>
          <p:nvPr>
            <p:ph sz="quarter" idx="13"/>
          </p:nvPr>
        </p:nvSpPr>
        <p:spPr>
          <a:xfrm>
            <a:off x="457200" y="1549395"/>
            <a:ext cx="8229600" cy="4876799"/>
          </a:xfrm>
        </p:spPr>
        <p:txBody>
          <a:bodyPr/>
          <a:lstStyle/>
          <a:p>
            <a:pPr marL="457200" indent="-457200" eaLnBrk="1" hangingPunct="1">
              <a:buAutoNum type="arabicPeriod"/>
            </a:pPr>
            <a:r>
              <a:rPr lang="en-US" dirty="0" smtClean="0">
                <a:latin typeface="Calibri" charset="0"/>
                <a:ea typeface="ＭＳ Ｐゴシック" charset="0"/>
                <a:cs typeface="ＭＳ Ｐゴシック" charset="0"/>
              </a:rPr>
              <a:t>Think </a:t>
            </a:r>
            <a:r>
              <a:rPr lang="en-US" dirty="0">
                <a:latin typeface="Calibri" charset="0"/>
                <a:ea typeface="ＭＳ Ｐゴシック" charset="0"/>
                <a:cs typeface="ＭＳ Ｐゴシック" charset="0"/>
              </a:rPr>
              <a:t>of these three words: professional, community, learning. What </a:t>
            </a:r>
            <a:r>
              <a:rPr lang="en-US" dirty="0" smtClean="0">
                <a:latin typeface="Calibri" charset="0"/>
                <a:ea typeface="ＭＳ Ｐゴシック" charset="0"/>
                <a:cs typeface="ＭＳ Ｐゴシック" charset="0"/>
              </a:rPr>
              <a:t>visual representations (non </a:t>
            </a:r>
            <a:r>
              <a:rPr lang="en-US" dirty="0" err="1" smtClean="0">
                <a:latin typeface="Calibri" charset="0"/>
                <a:ea typeface="ＭＳ Ｐゴシック" charset="0"/>
                <a:cs typeface="ＭＳ Ｐゴシック" charset="0"/>
              </a:rPr>
              <a:t>linguistical</a:t>
            </a:r>
            <a:r>
              <a:rPr lang="en-US" dirty="0" smtClean="0">
                <a:latin typeface="Calibri" charset="0"/>
                <a:ea typeface="ＭＳ Ｐゴシック" charset="0"/>
                <a:cs typeface="ＭＳ Ｐゴシック" charset="0"/>
              </a:rPr>
              <a:t>) do you have for each of these words?</a:t>
            </a:r>
          </a:p>
          <a:p>
            <a:pPr marL="457200" indent="-457200" eaLnBrk="1" hangingPunct="1">
              <a:buAutoNum type="arabicPeriod"/>
            </a:pPr>
            <a:r>
              <a:rPr lang="en-US" dirty="0" smtClean="0">
                <a:latin typeface="Calibri" charset="0"/>
                <a:ea typeface="ＭＳ Ｐゴシック" charset="0"/>
                <a:cs typeface="ＭＳ Ｐゴシック" charset="0"/>
              </a:rPr>
              <a:t>Describe your pictures to the group</a:t>
            </a:r>
            <a:endParaRPr lang="en-US" dirty="0">
              <a:latin typeface="Calibri" charset="0"/>
              <a:ea typeface="ＭＳ Ｐゴシック" charset="0"/>
              <a:cs typeface="ＭＳ Ｐゴシック" charset="0"/>
            </a:endParaRPr>
          </a:p>
        </p:txBody>
      </p:sp>
      <p:sp>
        <p:nvSpPr>
          <p:cNvPr id="4" name="Rectangle 3"/>
          <p:cNvSpPr/>
          <p:nvPr/>
        </p:nvSpPr>
        <p:spPr>
          <a:xfrm>
            <a:off x="6350286" y="6120476"/>
            <a:ext cx="2793714" cy="7318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DQ #2: Recording and Representing Knowledge</a:t>
            </a:r>
            <a:endParaRPr lang="en-US" dirty="0"/>
          </a:p>
        </p:txBody>
      </p:sp>
      <p:sp>
        <p:nvSpPr>
          <p:cNvPr id="2" name="TextBox 1"/>
          <p:cNvSpPr txBox="1"/>
          <p:nvPr/>
        </p:nvSpPr>
        <p:spPr>
          <a:xfrm>
            <a:off x="240121" y="6316549"/>
            <a:ext cx="1834419" cy="369332"/>
          </a:xfrm>
          <a:prstGeom prst="rect">
            <a:avLst/>
          </a:prstGeom>
          <a:noFill/>
        </p:spPr>
        <p:txBody>
          <a:bodyPr wrap="none" rtlCol="0">
            <a:spAutoFit/>
          </a:bodyPr>
          <a:lstStyle/>
          <a:p>
            <a:r>
              <a:rPr lang="en-US" dirty="0" smtClean="0"/>
              <a:t>Activity option #1</a:t>
            </a:r>
            <a:endParaRPr lang="en-US" dirty="0"/>
          </a:p>
        </p:txBody>
      </p:sp>
      <p:pic>
        <p:nvPicPr>
          <p:cNvPr id="6" name="Picture 5"/>
          <p:cNvPicPr>
            <a:picLocks noChangeAspect="1"/>
          </p:cNvPicPr>
          <p:nvPr/>
        </p:nvPicPr>
        <p:blipFill>
          <a:blip r:embed="rId3"/>
          <a:stretch>
            <a:fillRect/>
          </a:stretch>
        </p:blipFill>
        <p:spPr>
          <a:xfrm>
            <a:off x="8088030" y="45903"/>
            <a:ext cx="1028904" cy="865215"/>
          </a:xfrm>
          <a:prstGeom prst="rect">
            <a:avLst/>
          </a:prstGeom>
        </p:spPr>
      </p:pic>
      <p:sp>
        <p:nvSpPr>
          <p:cNvPr id="3" name="Slide Number Placeholder 2"/>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35</a:t>
            </a:fld>
            <a:endParaRPr lang="en-US">
              <a:solidFill>
                <a:prstClr val="black">
                  <a:tint val="75000"/>
                </a:prstClr>
              </a:solidFill>
              <a:latin typeface="Calibri"/>
            </a:endParaRPr>
          </a:p>
        </p:txBody>
      </p:sp>
    </p:spTree>
    <p:extLst>
      <p:ext uri="{BB962C8B-B14F-4D97-AF65-F5344CB8AC3E}">
        <p14:creationId xmlns:p14="http://schemas.microsoft.com/office/powerpoint/2010/main" val="112473962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 y="136525"/>
            <a:ext cx="9144000" cy="1143000"/>
          </a:xfrm>
        </p:spPr>
        <p:txBody>
          <a:bodyPr>
            <a:normAutofit fontScale="90000"/>
          </a:bodyPr>
          <a:lstStyle/>
          <a:p>
            <a:pPr eaLnBrk="1" hangingPunct="1">
              <a:defRPr/>
            </a:pPr>
            <a:r>
              <a:rPr lang="en-US" sz="3600" dirty="0" smtClean="0"/>
              <a:t>Activity #3: What is a professional learning community? </a:t>
            </a:r>
          </a:p>
        </p:txBody>
      </p:sp>
      <p:sp>
        <p:nvSpPr>
          <p:cNvPr id="21507" name="Rectangle 3"/>
          <p:cNvSpPr>
            <a:spLocks noGrp="1" noChangeArrowheads="1"/>
          </p:cNvSpPr>
          <p:nvPr>
            <p:ph sz="quarter" idx="13"/>
          </p:nvPr>
        </p:nvSpPr>
        <p:spPr>
          <a:xfrm>
            <a:off x="612775" y="1600200"/>
            <a:ext cx="8153400" cy="4495800"/>
          </a:xfrm>
        </p:spPr>
        <p:txBody>
          <a:bodyPr>
            <a:normAutofit/>
          </a:bodyPr>
          <a:lstStyle/>
          <a:p>
            <a:pPr marL="514350" indent="-514350">
              <a:buFont typeface="+mj-lt"/>
              <a:buAutoNum type="arabicPeriod"/>
            </a:pPr>
            <a:r>
              <a:rPr lang="en-US" dirty="0" smtClean="0"/>
              <a:t>Create </a:t>
            </a:r>
            <a:r>
              <a:rPr lang="en-US" dirty="0"/>
              <a:t>a </a:t>
            </a:r>
            <a:r>
              <a:rPr lang="en-US" dirty="0" err="1"/>
              <a:t>Frayer</a:t>
            </a:r>
            <a:r>
              <a:rPr lang="en-US" dirty="0"/>
              <a:t> Map as an </a:t>
            </a:r>
            <a:r>
              <a:rPr lang="en-US" dirty="0" smtClean="0"/>
              <a:t>individual.</a:t>
            </a:r>
          </a:p>
          <a:p>
            <a:r>
              <a:rPr lang="en-US" dirty="0" smtClean="0"/>
              <a:t>	- You </a:t>
            </a:r>
            <a:r>
              <a:rPr lang="en-US" dirty="0"/>
              <a:t>have </a:t>
            </a:r>
            <a:r>
              <a:rPr lang="en-US" dirty="0" smtClean="0"/>
              <a:t>2 minutes to </a:t>
            </a:r>
            <a:r>
              <a:rPr lang="en-US" dirty="0"/>
              <a:t>complete solo </a:t>
            </a:r>
            <a:endParaRPr lang="en-US" dirty="0" smtClean="0"/>
          </a:p>
          <a:p>
            <a:pPr marL="457200" indent="-457200">
              <a:buFont typeface="+mj-lt"/>
              <a:buAutoNum type="arabicPeriod" startAt="2"/>
            </a:pPr>
            <a:r>
              <a:rPr lang="en-US" dirty="0" smtClean="0"/>
              <a:t>After this, pair with your processing partner and </a:t>
            </a:r>
            <a:r>
              <a:rPr lang="en-US" dirty="0"/>
              <a:t>take 5</a:t>
            </a:r>
            <a:r>
              <a:rPr lang="en-US" dirty="0" smtClean="0"/>
              <a:t> minutes to </a:t>
            </a:r>
            <a:r>
              <a:rPr lang="en-US" dirty="0"/>
              <a:t>add to </a:t>
            </a:r>
            <a:r>
              <a:rPr lang="en-US" dirty="0" smtClean="0"/>
              <a:t>your summarizing partner’s maps </a:t>
            </a:r>
            <a:r>
              <a:rPr lang="en-US" dirty="0"/>
              <a:t>to have a more complete description </a:t>
            </a:r>
            <a:r>
              <a:rPr lang="en-US" dirty="0" smtClean="0"/>
              <a:t>of PLCs</a:t>
            </a:r>
            <a:endParaRPr lang="en-US" sz="1800" dirty="0"/>
          </a:p>
          <a:p>
            <a:pPr marL="514350" indent="-514350">
              <a:buAutoNum type="arabicPeriod" startAt="2"/>
            </a:pPr>
            <a:r>
              <a:rPr lang="en-US" dirty="0" smtClean="0"/>
              <a:t>After this, take </a:t>
            </a:r>
            <a:r>
              <a:rPr lang="en-US" dirty="0"/>
              <a:t>3</a:t>
            </a:r>
            <a:r>
              <a:rPr lang="en-US" dirty="0" smtClean="0"/>
              <a:t> minutes </a:t>
            </a:r>
            <a:r>
              <a:rPr lang="en-US" dirty="0"/>
              <a:t>and share with another </a:t>
            </a:r>
            <a:r>
              <a:rPr lang="en-US" dirty="0" smtClean="0"/>
              <a:t>pair</a:t>
            </a:r>
            <a:endParaRPr lang="en-US" dirty="0"/>
          </a:p>
          <a:p>
            <a:pPr eaLnBrk="1" hangingPunct="1"/>
            <a:endParaRPr lang="en-US" dirty="0"/>
          </a:p>
        </p:txBody>
      </p:sp>
      <p:pic>
        <p:nvPicPr>
          <p:cNvPr id="4" name="Picture 3"/>
          <p:cNvPicPr>
            <a:picLocks noChangeAspect="1"/>
          </p:cNvPicPr>
          <p:nvPr/>
        </p:nvPicPr>
        <p:blipFill>
          <a:blip r:embed="rId3"/>
          <a:stretch>
            <a:fillRect/>
          </a:stretch>
        </p:blipFill>
        <p:spPr>
          <a:xfrm>
            <a:off x="8088030" y="734991"/>
            <a:ext cx="1028904" cy="865215"/>
          </a:xfrm>
          <a:prstGeom prst="rect">
            <a:avLst/>
          </a:prstGeom>
        </p:spPr>
      </p:pic>
      <p:sp>
        <p:nvSpPr>
          <p:cNvPr id="5" name="Rectangle 4"/>
          <p:cNvSpPr/>
          <p:nvPr/>
        </p:nvSpPr>
        <p:spPr>
          <a:xfrm>
            <a:off x="6353822" y="6111300"/>
            <a:ext cx="2793714" cy="7318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DQ #2: Recording and Representing Knowledge </a:t>
            </a:r>
            <a:endParaRPr lang="en-US" dirty="0"/>
          </a:p>
        </p:txBody>
      </p:sp>
      <p:sp>
        <p:nvSpPr>
          <p:cNvPr id="6" name="TextBox 5"/>
          <p:cNvSpPr txBox="1"/>
          <p:nvPr/>
        </p:nvSpPr>
        <p:spPr>
          <a:xfrm>
            <a:off x="240126" y="6316549"/>
            <a:ext cx="1865527" cy="369332"/>
          </a:xfrm>
          <a:prstGeom prst="rect">
            <a:avLst/>
          </a:prstGeom>
          <a:noFill/>
        </p:spPr>
        <p:txBody>
          <a:bodyPr wrap="none" rtlCol="0">
            <a:spAutoFit/>
          </a:bodyPr>
          <a:lstStyle/>
          <a:p>
            <a:r>
              <a:rPr lang="en-US" dirty="0" smtClean="0"/>
              <a:t>Activity Option #2</a:t>
            </a:r>
            <a:endParaRPr lang="en-US" dirty="0"/>
          </a:p>
        </p:txBody>
      </p:sp>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36</a:t>
            </a:fld>
            <a:endParaRPr lang="en-US">
              <a:solidFill>
                <a:prstClr val="black">
                  <a:tint val="75000"/>
                </a:prstClr>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val 2"/>
          <p:cNvSpPr>
            <a:spLocks noChangeArrowheads="1"/>
          </p:cNvSpPr>
          <p:nvPr/>
        </p:nvSpPr>
        <p:spPr bwMode="auto">
          <a:xfrm>
            <a:off x="2895600" y="2362200"/>
            <a:ext cx="3429000" cy="1752600"/>
          </a:xfrm>
          <a:prstGeom prst="ellipse">
            <a:avLst/>
          </a:prstGeom>
          <a:solidFill>
            <a:schemeClr val="bg1"/>
          </a:solidFill>
          <a:ln w="38100">
            <a:solidFill>
              <a:schemeClr val="tx1"/>
            </a:solidFill>
            <a:round/>
            <a:headEnd/>
            <a:tailEnd/>
          </a:ln>
        </p:spPr>
        <p:txBody>
          <a:bodyPr wrap="none" anchor="ctr">
            <a:prstTxWarp prst="textNoShape">
              <a:avLst/>
            </a:prstTxWarp>
          </a:bodyPr>
          <a:lstStyle/>
          <a:p>
            <a:endParaRPr lang="en-US" sz="2000"/>
          </a:p>
        </p:txBody>
      </p:sp>
      <p:sp>
        <p:nvSpPr>
          <p:cNvPr id="23555" name="Text Box 3"/>
          <p:cNvSpPr txBox="1">
            <a:spLocks noChangeArrowheads="1"/>
          </p:cNvSpPr>
          <p:nvPr/>
        </p:nvSpPr>
        <p:spPr bwMode="auto">
          <a:xfrm>
            <a:off x="3276600" y="2743200"/>
            <a:ext cx="2590800" cy="584776"/>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200" b="1">
                <a:solidFill>
                  <a:srgbClr val="000000"/>
                </a:solidFill>
                <a:latin typeface="Arial Black" charset="0"/>
              </a:rPr>
              <a:t>PLC</a:t>
            </a:r>
          </a:p>
        </p:txBody>
      </p:sp>
      <p:sp>
        <p:nvSpPr>
          <p:cNvPr id="23556" name="Line 4"/>
          <p:cNvSpPr>
            <a:spLocks noChangeShapeType="1"/>
          </p:cNvSpPr>
          <p:nvPr/>
        </p:nvSpPr>
        <p:spPr bwMode="auto">
          <a:xfrm flipV="1">
            <a:off x="4572000" y="0"/>
            <a:ext cx="0" cy="2362200"/>
          </a:xfrm>
          <a:prstGeom prst="line">
            <a:avLst/>
          </a:prstGeom>
          <a:noFill/>
          <a:ln w="38100">
            <a:solidFill>
              <a:schemeClr val="tx1"/>
            </a:solidFill>
            <a:round/>
            <a:headEnd/>
            <a:tailEnd/>
          </a:ln>
        </p:spPr>
        <p:txBody>
          <a:bodyPr>
            <a:prstTxWarp prst="textNoShape">
              <a:avLst/>
            </a:prstTxWarp>
          </a:bodyPr>
          <a:lstStyle/>
          <a:p>
            <a:endParaRPr lang="en-US"/>
          </a:p>
        </p:txBody>
      </p:sp>
      <p:sp>
        <p:nvSpPr>
          <p:cNvPr id="23557" name="Line 5"/>
          <p:cNvSpPr>
            <a:spLocks noChangeShapeType="1"/>
          </p:cNvSpPr>
          <p:nvPr/>
        </p:nvSpPr>
        <p:spPr bwMode="auto">
          <a:xfrm>
            <a:off x="4572000" y="4114800"/>
            <a:ext cx="0" cy="2743200"/>
          </a:xfrm>
          <a:prstGeom prst="line">
            <a:avLst/>
          </a:prstGeom>
          <a:noFill/>
          <a:ln w="38100">
            <a:solidFill>
              <a:schemeClr val="tx1"/>
            </a:solidFill>
            <a:round/>
            <a:headEnd/>
            <a:tailEnd/>
          </a:ln>
        </p:spPr>
        <p:txBody>
          <a:bodyPr>
            <a:prstTxWarp prst="textNoShape">
              <a:avLst/>
            </a:prstTxWarp>
          </a:bodyPr>
          <a:lstStyle/>
          <a:p>
            <a:endParaRPr lang="en-US"/>
          </a:p>
        </p:txBody>
      </p:sp>
      <p:sp>
        <p:nvSpPr>
          <p:cNvPr id="23558" name="Line 6"/>
          <p:cNvSpPr>
            <a:spLocks noChangeShapeType="1"/>
          </p:cNvSpPr>
          <p:nvPr/>
        </p:nvSpPr>
        <p:spPr bwMode="auto">
          <a:xfrm flipH="1">
            <a:off x="0" y="3276600"/>
            <a:ext cx="2895600" cy="0"/>
          </a:xfrm>
          <a:prstGeom prst="line">
            <a:avLst/>
          </a:prstGeom>
          <a:noFill/>
          <a:ln w="38100">
            <a:solidFill>
              <a:schemeClr val="tx1"/>
            </a:solidFill>
            <a:round/>
            <a:headEnd/>
            <a:tailEnd/>
          </a:ln>
        </p:spPr>
        <p:txBody>
          <a:bodyPr>
            <a:prstTxWarp prst="textNoShape">
              <a:avLst/>
            </a:prstTxWarp>
          </a:bodyPr>
          <a:lstStyle/>
          <a:p>
            <a:endParaRPr lang="en-US"/>
          </a:p>
        </p:txBody>
      </p:sp>
      <p:sp>
        <p:nvSpPr>
          <p:cNvPr id="23559" name="Line 7"/>
          <p:cNvSpPr>
            <a:spLocks noChangeShapeType="1"/>
          </p:cNvSpPr>
          <p:nvPr/>
        </p:nvSpPr>
        <p:spPr bwMode="auto">
          <a:xfrm>
            <a:off x="6324600" y="3276600"/>
            <a:ext cx="2819400" cy="0"/>
          </a:xfrm>
          <a:prstGeom prst="line">
            <a:avLst/>
          </a:prstGeom>
          <a:noFill/>
          <a:ln w="38100">
            <a:solidFill>
              <a:schemeClr val="tx1"/>
            </a:solidFill>
            <a:round/>
            <a:headEnd/>
            <a:tailEnd/>
          </a:ln>
        </p:spPr>
        <p:txBody>
          <a:bodyPr>
            <a:prstTxWarp prst="textNoShape">
              <a:avLst/>
            </a:prstTxWarp>
          </a:bodyPr>
          <a:lstStyle/>
          <a:p>
            <a:endParaRPr lang="en-US"/>
          </a:p>
        </p:txBody>
      </p:sp>
      <p:sp>
        <p:nvSpPr>
          <p:cNvPr id="23560" name="TextBox 16"/>
          <p:cNvSpPr txBox="1">
            <a:spLocks noChangeArrowheads="1"/>
          </p:cNvSpPr>
          <p:nvPr/>
        </p:nvSpPr>
        <p:spPr bwMode="auto">
          <a:xfrm>
            <a:off x="3" y="0"/>
            <a:ext cx="2350523" cy="584776"/>
          </a:xfrm>
          <a:prstGeom prst="rect">
            <a:avLst/>
          </a:prstGeom>
          <a:noFill/>
          <a:ln w="9525">
            <a:noFill/>
            <a:miter lim="800000"/>
            <a:headEnd/>
            <a:tailEnd/>
          </a:ln>
        </p:spPr>
        <p:txBody>
          <a:bodyPr wrap="none">
            <a:prstTxWarp prst="textNoShape">
              <a:avLst/>
            </a:prstTxWarp>
            <a:spAutoFit/>
          </a:bodyPr>
          <a:lstStyle/>
          <a:p>
            <a:r>
              <a:rPr lang="en-US" sz="3200" b="1">
                <a:solidFill>
                  <a:srgbClr val="000000"/>
                </a:solidFill>
                <a:latin typeface="Arial Black" charset="0"/>
              </a:rPr>
              <a:t>Definition</a:t>
            </a:r>
          </a:p>
        </p:txBody>
      </p:sp>
      <p:sp>
        <p:nvSpPr>
          <p:cNvPr id="23561" name="TextBox 17"/>
          <p:cNvSpPr txBox="1">
            <a:spLocks noChangeArrowheads="1"/>
          </p:cNvSpPr>
          <p:nvPr/>
        </p:nvSpPr>
        <p:spPr bwMode="auto">
          <a:xfrm>
            <a:off x="5487989" y="0"/>
            <a:ext cx="2282596" cy="584776"/>
          </a:xfrm>
          <a:prstGeom prst="rect">
            <a:avLst/>
          </a:prstGeom>
          <a:noFill/>
          <a:ln w="9525">
            <a:noFill/>
            <a:miter lim="800000"/>
            <a:headEnd/>
            <a:tailEnd/>
          </a:ln>
        </p:spPr>
        <p:txBody>
          <a:bodyPr wrap="none">
            <a:prstTxWarp prst="textNoShape">
              <a:avLst/>
            </a:prstTxWarp>
            <a:spAutoFit/>
          </a:bodyPr>
          <a:lstStyle/>
          <a:p>
            <a:r>
              <a:rPr lang="en-US" sz="3200" b="1">
                <a:solidFill>
                  <a:srgbClr val="000000"/>
                </a:solidFill>
                <a:latin typeface="Arial Black" charset="0"/>
              </a:rPr>
              <a:t>Big Ideas</a:t>
            </a:r>
          </a:p>
        </p:txBody>
      </p:sp>
      <p:sp>
        <p:nvSpPr>
          <p:cNvPr id="23562" name="TextBox 18"/>
          <p:cNvSpPr txBox="1">
            <a:spLocks noChangeArrowheads="1"/>
          </p:cNvSpPr>
          <p:nvPr/>
        </p:nvSpPr>
        <p:spPr bwMode="auto">
          <a:xfrm>
            <a:off x="1" y="6273800"/>
            <a:ext cx="2373566" cy="584776"/>
          </a:xfrm>
          <a:prstGeom prst="rect">
            <a:avLst/>
          </a:prstGeom>
          <a:noFill/>
          <a:ln w="9525">
            <a:noFill/>
            <a:miter lim="800000"/>
            <a:headEnd/>
            <a:tailEnd/>
          </a:ln>
        </p:spPr>
        <p:txBody>
          <a:bodyPr wrap="none">
            <a:prstTxWarp prst="textNoShape">
              <a:avLst/>
            </a:prstTxWarp>
            <a:spAutoFit/>
          </a:bodyPr>
          <a:lstStyle/>
          <a:p>
            <a:r>
              <a:rPr lang="en-US" sz="3200">
                <a:solidFill>
                  <a:srgbClr val="000000"/>
                </a:solidFill>
                <a:latin typeface="Arial Black" charset="0"/>
              </a:rPr>
              <a:t>Examples</a:t>
            </a:r>
          </a:p>
        </p:txBody>
      </p:sp>
      <p:sp>
        <p:nvSpPr>
          <p:cNvPr id="23563" name="TextBox 19"/>
          <p:cNvSpPr txBox="1">
            <a:spLocks noChangeArrowheads="1"/>
          </p:cNvSpPr>
          <p:nvPr/>
        </p:nvSpPr>
        <p:spPr bwMode="auto">
          <a:xfrm>
            <a:off x="5365751" y="6273800"/>
            <a:ext cx="3399488" cy="584776"/>
          </a:xfrm>
          <a:prstGeom prst="rect">
            <a:avLst/>
          </a:prstGeom>
          <a:noFill/>
          <a:ln w="9525">
            <a:noFill/>
            <a:miter lim="800000"/>
            <a:headEnd/>
            <a:tailEnd/>
          </a:ln>
        </p:spPr>
        <p:txBody>
          <a:bodyPr wrap="none">
            <a:prstTxWarp prst="textNoShape">
              <a:avLst/>
            </a:prstTxWarp>
            <a:spAutoFit/>
          </a:bodyPr>
          <a:lstStyle/>
          <a:p>
            <a:r>
              <a:rPr lang="en-US" sz="3200">
                <a:latin typeface="Arial Black" charset="0"/>
              </a:rPr>
              <a:t>Non-Examples</a:t>
            </a:r>
          </a:p>
        </p:txBody>
      </p:sp>
      <p:pic>
        <p:nvPicPr>
          <p:cNvPr id="12" name="Picture 11"/>
          <p:cNvPicPr>
            <a:picLocks noChangeAspect="1"/>
          </p:cNvPicPr>
          <p:nvPr/>
        </p:nvPicPr>
        <p:blipFill>
          <a:blip r:embed="rId3"/>
          <a:stretch>
            <a:fillRect/>
          </a:stretch>
        </p:blipFill>
        <p:spPr>
          <a:xfrm>
            <a:off x="8088030" y="734991"/>
            <a:ext cx="1028904" cy="865215"/>
          </a:xfrm>
          <a:prstGeom prst="rect">
            <a:avLst/>
          </a:prstGeom>
        </p:spPr>
      </p:pic>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37</a:t>
            </a:fld>
            <a:endParaRPr lang="en-US">
              <a:solidFill>
                <a:prstClr val="black">
                  <a:tint val="75000"/>
                </a:prstClr>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Step 0: </a:t>
            </a:r>
            <a:r>
              <a:rPr lang="en-US" dirty="0" smtClean="0"/>
              <a:t>Strengthening our </a:t>
            </a:r>
            <a:r>
              <a:rPr lang="en-US" dirty="0"/>
              <a:t>Foundation</a:t>
            </a:r>
          </a:p>
        </p:txBody>
      </p:sp>
      <p:sp>
        <p:nvSpPr>
          <p:cNvPr id="5" name="Subtitle 4"/>
          <p:cNvSpPr>
            <a:spLocks noGrp="1"/>
          </p:cNvSpPr>
          <p:nvPr>
            <p:ph type="subTitle" idx="1"/>
          </p:nvPr>
        </p:nvSpPr>
        <p:spPr/>
        <p:txBody>
          <a:bodyPr>
            <a:normAutofit fontScale="70000" lnSpcReduction="20000"/>
          </a:bodyPr>
          <a:lstStyle/>
          <a:p>
            <a:r>
              <a:rPr lang="en-US" dirty="0" smtClean="0"/>
              <a:t>Quality PLCs just happen for a small percentage of lucky educators. </a:t>
            </a:r>
          </a:p>
          <a:p>
            <a:r>
              <a:rPr lang="en-US" dirty="0" smtClean="0"/>
              <a:t>For the rest of us, there is Step 0</a:t>
            </a:r>
            <a:endParaRPr lang="en-US" dirty="0"/>
          </a:p>
        </p:txBody>
      </p:sp>
      <p:sp>
        <p:nvSpPr>
          <p:cNvPr id="2" name="TextBox 1"/>
          <p:cNvSpPr txBox="1"/>
          <p:nvPr/>
        </p:nvSpPr>
        <p:spPr>
          <a:xfrm>
            <a:off x="685800" y="5856075"/>
            <a:ext cx="7827784" cy="369332"/>
          </a:xfrm>
          <a:prstGeom prst="rect">
            <a:avLst/>
          </a:prstGeom>
          <a:noFill/>
        </p:spPr>
        <p:txBody>
          <a:bodyPr wrap="none" rtlCol="0">
            <a:spAutoFit/>
          </a:bodyPr>
          <a:lstStyle/>
          <a:p>
            <a:r>
              <a:rPr lang="en-US" dirty="0" smtClean="0"/>
              <a:t>Mini Lesson Goal: </a:t>
            </a:r>
            <a:r>
              <a:rPr lang="en-US" u="sng" dirty="0" smtClean="0"/>
              <a:t>Develop</a:t>
            </a:r>
            <a:r>
              <a:rPr lang="en-US" u="sng" dirty="0"/>
              <a:t>/refine</a:t>
            </a:r>
            <a:r>
              <a:rPr lang="en-US" dirty="0"/>
              <a:t> and </a:t>
            </a:r>
            <a:r>
              <a:rPr lang="en-US" u="sng" dirty="0"/>
              <a:t>communicate</a:t>
            </a:r>
            <a:r>
              <a:rPr lang="en-US" dirty="0"/>
              <a:t> your PLC Infrastructure plans</a:t>
            </a:r>
          </a:p>
        </p:txBody>
      </p:sp>
      <p:sp>
        <p:nvSpPr>
          <p:cNvPr id="3" name="Slide Number Placeholder 2"/>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38</a:t>
            </a:fld>
            <a:endParaRPr lang="en-US">
              <a:solidFill>
                <a:prstClr val="black">
                  <a:tint val="75000"/>
                </a:prstClr>
              </a:solidFill>
              <a:latin typeface="Calibri"/>
            </a:endParaRPr>
          </a:p>
        </p:txBody>
      </p:sp>
    </p:spTree>
    <p:extLst>
      <p:ext uri="{BB962C8B-B14F-4D97-AF65-F5344CB8AC3E}">
        <p14:creationId xmlns:p14="http://schemas.microsoft.com/office/powerpoint/2010/main" val="138990160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15" y="-107837"/>
            <a:ext cx="8859027" cy="1143000"/>
          </a:xfrm>
        </p:spPr>
        <p:txBody>
          <a:bodyPr>
            <a:normAutofit/>
          </a:bodyPr>
          <a:lstStyle/>
          <a:p>
            <a:r>
              <a:rPr lang="en-US" dirty="0" smtClean="0"/>
              <a:t>Step 0: Building our Foundation</a:t>
            </a:r>
            <a:endParaRPr lang="en-US" dirty="0"/>
          </a:p>
        </p:txBody>
      </p:sp>
      <p:pic>
        <p:nvPicPr>
          <p:cNvPr id="7" name="Picture 6"/>
          <p:cNvPicPr>
            <a:picLocks noChangeAspect="1"/>
          </p:cNvPicPr>
          <p:nvPr/>
        </p:nvPicPr>
        <p:blipFill>
          <a:blip r:embed="rId2"/>
          <a:stretch>
            <a:fillRect/>
          </a:stretch>
        </p:blipFill>
        <p:spPr>
          <a:xfrm>
            <a:off x="8162968" y="7"/>
            <a:ext cx="953966" cy="802199"/>
          </a:xfrm>
          <a:prstGeom prst="rect">
            <a:avLst/>
          </a:prstGeom>
        </p:spPr>
      </p:pic>
      <p:pic>
        <p:nvPicPr>
          <p:cNvPr id="3" name="Picture 2"/>
          <p:cNvPicPr>
            <a:picLocks noChangeAspect="1"/>
          </p:cNvPicPr>
          <p:nvPr/>
        </p:nvPicPr>
        <p:blipFill>
          <a:blip r:embed="rId3"/>
          <a:stretch>
            <a:fillRect/>
          </a:stretch>
        </p:blipFill>
        <p:spPr>
          <a:xfrm>
            <a:off x="431810" y="764100"/>
            <a:ext cx="7958061" cy="6144701"/>
          </a:xfrm>
          <a:prstGeom prst="rect">
            <a:avLst/>
          </a:prstGeom>
        </p:spPr>
      </p:pic>
      <p:sp>
        <p:nvSpPr>
          <p:cNvPr id="6" name="Rectangle 5"/>
          <p:cNvSpPr/>
          <p:nvPr/>
        </p:nvSpPr>
        <p:spPr>
          <a:xfrm>
            <a:off x="454433" y="1476552"/>
            <a:ext cx="1866669" cy="5155933"/>
          </a:xfrm>
          <a:prstGeom prst="rect">
            <a:avLst/>
          </a:prstGeom>
          <a:noFill/>
          <a:ln w="698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39</a:t>
            </a:fld>
            <a:endParaRPr lang="en-US">
              <a:solidFill>
                <a:prstClr val="black">
                  <a:tint val="75000"/>
                </a:prstClr>
              </a:solidFill>
              <a:latin typeface="Calibri"/>
            </a:endParaRPr>
          </a:p>
        </p:txBody>
      </p:sp>
    </p:spTree>
    <p:extLst>
      <p:ext uri="{BB962C8B-B14F-4D97-AF65-F5344CB8AC3E}">
        <p14:creationId xmlns:p14="http://schemas.microsoft.com/office/powerpoint/2010/main" val="20273540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dirty="0" smtClean="0"/>
              <a:t>Materials to Bring		</a:t>
            </a:r>
            <a:endParaRPr lang="en-US" dirty="0"/>
          </a:p>
        </p:txBody>
      </p:sp>
      <p:sp>
        <p:nvSpPr>
          <p:cNvPr id="5" name="Content Placeholder 4"/>
          <p:cNvSpPr>
            <a:spLocks noGrp="1"/>
          </p:cNvSpPr>
          <p:nvPr>
            <p:ph sz="half" idx="2"/>
          </p:nvPr>
        </p:nvSpPr>
        <p:spPr/>
        <p:txBody>
          <a:bodyPr>
            <a:normAutofit/>
          </a:bodyPr>
          <a:lstStyle/>
          <a:p>
            <a:pPr marL="342900" indent="-342900">
              <a:buFont typeface="Arial"/>
              <a:buChar char="•"/>
            </a:pPr>
            <a:r>
              <a:rPr lang="en-US" dirty="0" smtClean="0"/>
              <a:t>PLC Infrastructure Work </a:t>
            </a:r>
            <a:endParaRPr lang="en-US" dirty="0"/>
          </a:p>
          <a:p>
            <a:pPr marL="342900" indent="-342900">
              <a:buFont typeface="Arial"/>
              <a:buChar char="•"/>
            </a:pPr>
            <a:r>
              <a:rPr lang="en-US" dirty="0" smtClean="0"/>
              <a:t>Completed PLC Rubrics</a:t>
            </a:r>
          </a:p>
          <a:p>
            <a:pPr marL="342900" indent="-342900">
              <a:buFont typeface="Arial"/>
              <a:buChar char="•"/>
            </a:pPr>
            <a:r>
              <a:rPr lang="en-US" dirty="0" smtClean="0"/>
              <a:t>Master Schedule </a:t>
            </a:r>
            <a:endParaRPr lang="en-US" dirty="0"/>
          </a:p>
          <a:p>
            <a:pPr marL="342900" indent="-342900">
              <a:buFont typeface="Arial"/>
              <a:buChar char="•"/>
            </a:pPr>
            <a:r>
              <a:rPr lang="en-US" dirty="0" smtClean="0"/>
              <a:t>Assessment Map (if applicable)</a:t>
            </a:r>
          </a:p>
          <a:p>
            <a:pPr marL="342900" indent="-342900">
              <a:buFont typeface="Arial"/>
              <a:buChar char="•"/>
            </a:pPr>
            <a:r>
              <a:rPr lang="en-US" dirty="0" smtClean="0"/>
              <a:t>School Improvement Planning Worksheets (Title 1)</a:t>
            </a:r>
            <a:endParaRPr lang="en-US" dirty="0"/>
          </a:p>
          <a:p>
            <a:pPr marL="342900" indent="-342900">
              <a:buFont typeface="Arial"/>
              <a:buChar char="•"/>
            </a:pPr>
            <a:r>
              <a:rPr lang="en-US" dirty="0" smtClean="0"/>
              <a:t>School Beliefs, Mission and Vision Statements</a:t>
            </a:r>
          </a:p>
        </p:txBody>
      </p:sp>
      <p:sp>
        <p:nvSpPr>
          <p:cNvPr id="6" name="Text Placeholder 5"/>
          <p:cNvSpPr>
            <a:spLocks noGrp="1"/>
          </p:cNvSpPr>
          <p:nvPr>
            <p:ph type="body" sz="quarter" idx="3"/>
          </p:nvPr>
        </p:nvSpPr>
        <p:spPr/>
        <p:txBody>
          <a:bodyPr/>
          <a:lstStyle/>
          <a:p>
            <a:r>
              <a:rPr lang="en-US" dirty="0" smtClean="0"/>
              <a:t>Provided Materials</a:t>
            </a:r>
            <a:endParaRPr lang="en-US" dirty="0"/>
          </a:p>
        </p:txBody>
      </p:sp>
      <p:sp>
        <p:nvSpPr>
          <p:cNvPr id="7" name="Content Placeholder 6"/>
          <p:cNvSpPr>
            <a:spLocks noGrp="1"/>
          </p:cNvSpPr>
          <p:nvPr>
            <p:ph sz="quarter" idx="4"/>
          </p:nvPr>
        </p:nvSpPr>
        <p:spPr/>
        <p:txBody>
          <a:bodyPr/>
          <a:lstStyle/>
          <a:p>
            <a:pPr marL="342900" indent="-342900">
              <a:buFont typeface="Arial"/>
              <a:buChar char="•"/>
            </a:pPr>
            <a:r>
              <a:rPr lang="en-US" dirty="0" smtClean="0"/>
              <a:t>Participant Notebook</a:t>
            </a:r>
          </a:p>
          <a:p>
            <a:pPr marL="342900" indent="-342900">
              <a:buFont typeface="Arial"/>
              <a:buChar char="•"/>
            </a:pPr>
            <a:r>
              <a:rPr lang="en-US" dirty="0" smtClean="0"/>
              <a:t>PPT Handout</a:t>
            </a:r>
          </a:p>
        </p:txBody>
      </p:sp>
      <p:sp>
        <p:nvSpPr>
          <p:cNvPr id="2" name="Title 1"/>
          <p:cNvSpPr>
            <a:spLocks noGrp="1"/>
          </p:cNvSpPr>
          <p:nvPr>
            <p:ph type="title"/>
          </p:nvPr>
        </p:nvSpPr>
        <p:spPr/>
        <p:txBody>
          <a:bodyPr/>
          <a:lstStyle/>
          <a:p>
            <a:r>
              <a:rPr lang="en-US" dirty="0" smtClean="0"/>
              <a:t>Review of Materials</a:t>
            </a:r>
            <a:endParaRPr lang="en-US" dirty="0"/>
          </a:p>
        </p:txBody>
      </p:sp>
      <p:pic>
        <p:nvPicPr>
          <p:cNvPr id="8" name="Picture 2" descr="C:\Users\ccarbaugh\AppData\Local\Microsoft\Windows\Temporary Internet Files\Content.IE5\XZDTHX96\MP90017557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9685" y="4057092"/>
            <a:ext cx="3657600" cy="24566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4</a:t>
            </a:fld>
            <a:endParaRPr lang="en-US">
              <a:solidFill>
                <a:prstClr val="black">
                  <a:tint val="75000"/>
                </a:prstClr>
              </a:solidFill>
              <a:latin typeface="Calibri"/>
            </a:endParaRPr>
          </a:p>
        </p:txBody>
      </p:sp>
    </p:spTree>
    <p:extLst>
      <p:ext uri="{BB962C8B-B14F-4D97-AF65-F5344CB8AC3E}">
        <p14:creationId xmlns:p14="http://schemas.microsoft.com/office/powerpoint/2010/main" val="118107025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0: Building our Foundation</a:t>
            </a:r>
            <a:endParaRPr lang="en-US" dirty="0"/>
          </a:p>
        </p:txBody>
      </p:sp>
      <p:sp>
        <p:nvSpPr>
          <p:cNvPr id="3" name="Content Placeholder 2"/>
          <p:cNvSpPr>
            <a:spLocks noGrp="1"/>
          </p:cNvSpPr>
          <p:nvPr>
            <p:ph sz="quarter" idx="13"/>
          </p:nvPr>
        </p:nvSpPr>
        <p:spPr/>
        <p:txBody>
          <a:bodyPr>
            <a:normAutofit/>
          </a:bodyPr>
          <a:lstStyle/>
          <a:p>
            <a:pPr marL="0" indent="0">
              <a:buNone/>
            </a:pPr>
            <a:r>
              <a:rPr lang="en-US" dirty="0" smtClean="0"/>
              <a:t>In order to implement PLCs, you need to develop key pieces of infrastructure:</a:t>
            </a:r>
          </a:p>
          <a:p>
            <a:pPr marL="0" indent="0">
              <a:buNone/>
            </a:pPr>
            <a:endParaRPr lang="en-US" dirty="0" smtClean="0"/>
          </a:p>
          <a:p>
            <a:pPr marL="342900" indent="-342900">
              <a:buFont typeface="Arial"/>
              <a:buChar char="•"/>
            </a:pPr>
            <a:r>
              <a:rPr lang="en-US" dirty="0" smtClean="0"/>
              <a:t>Build a “Compelling Why” for PLCs among staff</a:t>
            </a:r>
          </a:p>
          <a:p>
            <a:pPr marL="342900" indent="-342900">
              <a:buFont typeface="Arial"/>
              <a:buChar char="•"/>
            </a:pPr>
            <a:r>
              <a:rPr lang="en-US" dirty="0" smtClean="0"/>
              <a:t>Organize staff into meaningful teams</a:t>
            </a:r>
          </a:p>
          <a:p>
            <a:pPr marL="342900" indent="-342900">
              <a:buFont typeface="Arial"/>
              <a:buChar char="•"/>
            </a:pPr>
            <a:r>
              <a:rPr lang="en-US" dirty="0" smtClean="0"/>
              <a:t>Schedule protected </a:t>
            </a:r>
            <a:r>
              <a:rPr lang="en-US" dirty="0"/>
              <a:t>t</a:t>
            </a:r>
            <a:r>
              <a:rPr lang="en-US" dirty="0" smtClean="0"/>
              <a:t>ime for meeting</a:t>
            </a:r>
          </a:p>
          <a:p>
            <a:pPr marL="342900" indent="-342900">
              <a:buFont typeface="Arial"/>
              <a:buChar char="•"/>
            </a:pPr>
            <a:r>
              <a:rPr lang="en-US" dirty="0" smtClean="0"/>
              <a:t>Clarify the Work PLC teams will Accomplish</a:t>
            </a:r>
          </a:p>
          <a:p>
            <a:pPr marL="342900" indent="-342900">
              <a:buFont typeface="Arial"/>
              <a:buChar char="•"/>
            </a:pPr>
            <a:r>
              <a:rPr lang="en-US" dirty="0" smtClean="0"/>
              <a:t>Create/Refine Common Assessments</a:t>
            </a:r>
          </a:p>
          <a:p>
            <a:pPr marL="342900" indent="-342900">
              <a:buFont typeface="Arial"/>
              <a:buChar char="•"/>
            </a:pPr>
            <a:r>
              <a:rPr lang="en-US" dirty="0" smtClean="0"/>
              <a:t>Build your Collaborative Culture</a:t>
            </a:r>
          </a:p>
          <a:p>
            <a:endParaRPr lang="en-US" dirty="0"/>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40</a:t>
            </a:fld>
            <a:endParaRPr lang="en-US">
              <a:solidFill>
                <a:prstClr val="black">
                  <a:tint val="75000"/>
                </a:prstClr>
              </a:solidFill>
              <a:latin typeface="Calibri"/>
            </a:endParaRPr>
          </a:p>
        </p:txBody>
      </p:sp>
    </p:spTree>
    <p:extLst>
      <p:ext uri="{BB962C8B-B14F-4D97-AF65-F5344CB8AC3E}">
        <p14:creationId xmlns:p14="http://schemas.microsoft.com/office/powerpoint/2010/main" val="243896464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35512" y="-389467"/>
            <a:ext cx="6313708" cy="7247467"/>
          </a:xfrm>
          <a:prstGeom prst="rect">
            <a:avLst/>
          </a:prstGeom>
        </p:spPr>
      </p:pic>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41</a:t>
            </a:fld>
            <a:endParaRPr lang="en-US">
              <a:solidFill>
                <a:prstClr val="black">
                  <a:tint val="75000"/>
                </a:prstClr>
              </a:solidFill>
              <a:latin typeface="Calibri"/>
            </a:endParaRPr>
          </a:p>
        </p:txBody>
      </p:sp>
    </p:spTree>
    <p:extLst>
      <p:ext uri="{BB962C8B-B14F-4D97-AF65-F5344CB8AC3E}">
        <p14:creationId xmlns:p14="http://schemas.microsoft.com/office/powerpoint/2010/main" val="272237904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98439"/>
            <a:ext cx="8813800" cy="1143000"/>
          </a:xfrm>
        </p:spPr>
        <p:txBody>
          <a:bodyPr>
            <a:normAutofit fontScale="90000"/>
          </a:bodyPr>
          <a:lstStyle/>
          <a:p>
            <a:r>
              <a:rPr lang="en-US" dirty="0" smtClean="0"/>
              <a:t>Activity #4 A-E</a:t>
            </a:r>
            <a:br>
              <a:rPr lang="en-US" dirty="0" smtClean="0"/>
            </a:br>
            <a:r>
              <a:rPr lang="en-US" dirty="0" smtClean="0"/>
              <a:t>Step 0: Building our Foundation Workshop</a:t>
            </a:r>
            <a:endParaRPr lang="en-US" dirty="0"/>
          </a:p>
        </p:txBody>
      </p:sp>
      <p:sp>
        <p:nvSpPr>
          <p:cNvPr id="3" name="Content Placeholder 2"/>
          <p:cNvSpPr>
            <a:spLocks noGrp="1"/>
          </p:cNvSpPr>
          <p:nvPr>
            <p:ph sz="quarter" idx="13"/>
          </p:nvPr>
        </p:nvSpPr>
        <p:spPr/>
        <p:txBody>
          <a:bodyPr>
            <a:normAutofit lnSpcReduction="10000"/>
          </a:bodyPr>
          <a:lstStyle/>
          <a:p>
            <a:pPr marL="514350" indent="-514350">
              <a:buAutoNum type="arabicPeriod"/>
            </a:pPr>
            <a:r>
              <a:rPr lang="en-US" dirty="0" smtClean="0"/>
              <a:t>We will review the 5 pieces of infrastructure</a:t>
            </a:r>
          </a:p>
          <a:p>
            <a:pPr marL="914400" lvl="1" indent="-514350">
              <a:buFont typeface="Arial"/>
              <a:buChar char="•"/>
            </a:pPr>
            <a:r>
              <a:rPr lang="en-US" dirty="0" smtClean="0"/>
              <a:t>Organization of Teams</a:t>
            </a:r>
          </a:p>
          <a:p>
            <a:pPr marL="914400" lvl="1" indent="-514350">
              <a:buFont typeface="Arial"/>
              <a:buChar char="•"/>
            </a:pPr>
            <a:r>
              <a:rPr lang="en-US" dirty="0" smtClean="0"/>
              <a:t>Scheduling Time to Collaborate</a:t>
            </a:r>
          </a:p>
          <a:p>
            <a:pPr marL="914400" lvl="1" indent="-514350">
              <a:buFont typeface="Arial"/>
              <a:buChar char="•"/>
            </a:pPr>
            <a:r>
              <a:rPr lang="en-US" dirty="0" smtClean="0"/>
              <a:t>Clarify PLC Work</a:t>
            </a:r>
          </a:p>
          <a:p>
            <a:pPr marL="914400" lvl="1" indent="-514350">
              <a:buFont typeface="Arial"/>
              <a:buChar char="•"/>
            </a:pPr>
            <a:r>
              <a:rPr lang="en-US" dirty="0" smtClean="0"/>
              <a:t>Common Assessments</a:t>
            </a:r>
          </a:p>
          <a:p>
            <a:pPr marL="914400" lvl="1" indent="-514350">
              <a:buFont typeface="Arial"/>
              <a:buChar char="•"/>
            </a:pPr>
            <a:r>
              <a:rPr lang="en-US" dirty="0" smtClean="0"/>
              <a:t>Collaborative Culture</a:t>
            </a:r>
          </a:p>
          <a:p>
            <a:pPr marL="514350" indent="-514350">
              <a:buFont typeface="+mj-lt"/>
              <a:buAutoNum type="arabicPeriod"/>
            </a:pPr>
            <a:r>
              <a:rPr lang="en-US" dirty="0" smtClean="0"/>
              <a:t>After our review, pick </a:t>
            </a:r>
            <a:r>
              <a:rPr lang="en-US" u="sng" dirty="0" smtClean="0"/>
              <a:t>up to </a:t>
            </a:r>
            <a:r>
              <a:rPr lang="en-US" dirty="0" smtClean="0"/>
              <a:t>three that you will explicitly work on today with your Facilitator’s PLC team. </a:t>
            </a:r>
          </a:p>
          <a:p>
            <a:pPr marL="514350" indent="-514350">
              <a:buFont typeface="+mj-lt"/>
              <a:buAutoNum type="arabicPeriod"/>
            </a:pPr>
            <a:r>
              <a:rPr lang="en-US" dirty="0" smtClean="0"/>
              <a:t>You will be given three 15-20min intervals for work</a:t>
            </a:r>
          </a:p>
          <a:p>
            <a:pPr marL="914400" lvl="1" indent="-514350"/>
            <a:r>
              <a:rPr lang="en-US" dirty="0"/>
              <a:t>P</a:t>
            </a:r>
            <a:r>
              <a:rPr lang="en-US" dirty="0" smtClean="0"/>
              <a:t>repare to share your work visually to your peers</a:t>
            </a:r>
          </a:p>
          <a:p>
            <a:pPr marL="514350" indent="-514350">
              <a:buFont typeface="+mj-lt"/>
              <a:buAutoNum type="arabicPeriod"/>
            </a:pPr>
            <a:r>
              <a:rPr lang="en-US" dirty="0" smtClean="0"/>
              <a:t>You will then provide and receive feedback from other teams on your work. </a:t>
            </a:r>
            <a:endParaRPr lang="en-US" dirty="0"/>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42</a:t>
            </a:fld>
            <a:endParaRPr lang="en-US">
              <a:solidFill>
                <a:prstClr val="black">
                  <a:tint val="75000"/>
                </a:prstClr>
              </a:solidFill>
              <a:latin typeface="Calibri"/>
            </a:endParaRPr>
          </a:p>
        </p:txBody>
      </p:sp>
    </p:spTree>
    <p:extLst>
      <p:ext uri="{BB962C8B-B14F-4D97-AF65-F5344CB8AC3E}">
        <p14:creationId xmlns:p14="http://schemas.microsoft.com/office/powerpoint/2010/main" val="221235862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11139"/>
            <a:ext cx="8813800" cy="1143000"/>
          </a:xfrm>
        </p:spPr>
        <p:txBody>
          <a:bodyPr>
            <a:normAutofit fontScale="90000"/>
          </a:bodyPr>
          <a:lstStyle/>
          <a:p>
            <a:r>
              <a:rPr lang="en-US" dirty="0" smtClean="0"/>
              <a:t>Activity #4 A-E</a:t>
            </a:r>
            <a:br>
              <a:rPr lang="en-US" dirty="0" smtClean="0"/>
            </a:br>
            <a:r>
              <a:rPr lang="en-US" dirty="0" smtClean="0"/>
              <a:t>Step 0: Building our Foundation Workshop</a:t>
            </a:r>
            <a:endParaRPr lang="en-US" dirty="0"/>
          </a:p>
        </p:txBody>
      </p:sp>
      <p:sp>
        <p:nvSpPr>
          <p:cNvPr id="3" name="Content Placeholder 2"/>
          <p:cNvSpPr>
            <a:spLocks noGrp="1"/>
          </p:cNvSpPr>
          <p:nvPr>
            <p:ph sz="quarter" idx="13"/>
          </p:nvPr>
        </p:nvSpPr>
        <p:spPr/>
        <p:txBody>
          <a:bodyPr>
            <a:normAutofit lnSpcReduction="10000"/>
          </a:bodyPr>
          <a:lstStyle/>
          <a:p>
            <a:pPr marL="514350" indent="-514350">
              <a:buAutoNum type="arabicPeriod"/>
            </a:pPr>
            <a:r>
              <a:rPr lang="en-US" dirty="0" smtClean="0"/>
              <a:t>We will review the 5 pieces of infrastructure</a:t>
            </a:r>
          </a:p>
          <a:p>
            <a:pPr marL="914400" lvl="1" indent="-514350">
              <a:buFont typeface="Arial"/>
              <a:buChar char="•"/>
            </a:pPr>
            <a:r>
              <a:rPr lang="en-US" dirty="0" smtClean="0"/>
              <a:t>Organization of Teams</a:t>
            </a:r>
          </a:p>
          <a:p>
            <a:pPr marL="914400" lvl="1" indent="-514350">
              <a:buFont typeface="Arial"/>
              <a:buChar char="•"/>
            </a:pPr>
            <a:r>
              <a:rPr lang="en-US" dirty="0" smtClean="0"/>
              <a:t>Scheduling Time to Collaborate</a:t>
            </a:r>
          </a:p>
          <a:p>
            <a:pPr marL="914400" lvl="1" indent="-514350">
              <a:buFont typeface="Arial"/>
              <a:buChar char="•"/>
            </a:pPr>
            <a:r>
              <a:rPr lang="en-US" dirty="0" smtClean="0"/>
              <a:t>Clarify PLC Work</a:t>
            </a:r>
          </a:p>
          <a:p>
            <a:pPr marL="914400" lvl="1" indent="-514350">
              <a:buFont typeface="Arial"/>
              <a:buChar char="•"/>
            </a:pPr>
            <a:r>
              <a:rPr lang="en-US" dirty="0" smtClean="0"/>
              <a:t>Common Assessments</a:t>
            </a:r>
          </a:p>
          <a:p>
            <a:pPr marL="914400" lvl="1" indent="-514350">
              <a:buFont typeface="Arial"/>
              <a:buChar char="•"/>
            </a:pPr>
            <a:r>
              <a:rPr lang="en-US" dirty="0" smtClean="0"/>
              <a:t>Collaborative Culture</a:t>
            </a:r>
          </a:p>
          <a:p>
            <a:pPr marL="514350" indent="-514350">
              <a:buFont typeface="+mj-lt"/>
              <a:buAutoNum type="arabicPeriod"/>
            </a:pPr>
            <a:r>
              <a:rPr lang="en-US" dirty="0" smtClean="0"/>
              <a:t>After our review, pick </a:t>
            </a:r>
            <a:r>
              <a:rPr lang="en-US" u="sng" dirty="0" smtClean="0"/>
              <a:t>up to </a:t>
            </a:r>
            <a:r>
              <a:rPr lang="en-US" dirty="0" smtClean="0"/>
              <a:t>three that you will explicitly work on today with your Facilitator’s PLC team. </a:t>
            </a:r>
          </a:p>
          <a:p>
            <a:pPr marL="514350" indent="-514350">
              <a:buFont typeface="+mj-lt"/>
              <a:buAutoNum type="arabicPeriod"/>
            </a:pPr>
            <a:r>
              <a:rPr lang="en-US" dirty="0" smtClean="0"/>
              <a:t>You will be given three 15-20min intervals for work</a:t>
            </a:r>
          </a:p>
          <a:p>
            <a:pPr marL="914400" lvl="1" indent="-514350"/>
            <a:r>
              <a:rPr lang="en-US" dirty="0"/>
              <a:t>P</a:t>
            </a:r>
            <a:r>
              <a:rPr lang="en-US" dirty="0" smtClean="0"/>
              <a:t>repare to share your work visually to your peers</a:t>
            </a:r>
          </a:p>
          <a:p>
            <a:pPr marL="514350" indent="-514350">
              <a:buFont typeface="+mj-lt"/>
              <a:buAutoNum type="arabicPeriod"/>
            </a:pPr>
            <a:r>
              <a:rPr lang="en-US" dirty="0" smtClean="0"/>
              <a:t>You will then provide and receive feedback from other teams on your work. </a:t>
            </a:r>
            <a:endParaRPr lang="en-US" dirty="0"/>
          </a:p>
        </p:txBody>
      </p:sp>
      <p:sp>
        <p:nvSpPr>
          <p:cNvPr id="4" name="Rectangle 3"/>
          <p:cNvSpPr/>
          <p:nvPr/>
        </p:nvSpPr>
        <p:spPr>
          <a:xfrm>
            <a:off x="884773" y="1659481"/>
            <a:ext cx="4470400" cy="2082786"/>
          </a:xfrm>
          <a:prstGeom prst="rect">
            <a:avLst/>
          </a:prstGeom>
          <a:noFill/>
          <a:ln w="31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43</a:t>
            </a:fld>
            <a:endParaRPr lang="en-US">
              <a:solidFill>
                <a:prstClr val="black">
                  <a:tint val="75000"/>
                </a:prstClr>
              </a:solidFill>
              <a:latin typeface="Calibri"/>
            </a:endParaRPr>
          </a:p>
        </p:txBody>
      </p:sp>
    </p:spTree>
    <p:extLst>
      <p:ext uri="{BB962C8B-B14F-4D97-AF65-F5344CB8AC3E}">
        <p14:creationId xmlns:p14="http://schemas.microsoft.com/office/powerpoint/2010/main" val="186481634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dirty="0" smtClean="0"/>
              <a:t>Organization of Teams/</a:t>
            </a:r>
            <a:br>
              <a:rPr lang="en-US" dirty="0" smtClean="0"/>
            </a:br>
            <a:r>
              <a:rPr lang="en-US" dirty="0" smtClean="0"/>
              <a:t>Meeting Structures</a:t>
            </a:r>
            <a:endParaRPr lang="en-US" dirty="0"/>
          </a:p>
        </p:txBody>
      </p:sp>
      <p:sp>
        <p:nvSpPr>
          <p:cNvPr id="3" name="Content Placeholder 2"/>
          <p:cNvSpPr>
            <a:spLocks noGrp="1"/>
          </p:cNvSpPr>
          <p:nvPr>
            <p:ph type="subTitle" idx="1"/>
          </p:nvPr>
        </p:nvSpPr>
        <p:spPr/>
        <p:txBody>
          <a:bodyPr/>
          <a:lstStyle/>
          <a:p>
            <a:endParaRPr lang="en-US" smtClean="0"/>
          </a:p>
          <a:p>
            <a:endParaRPr lang="en-US" dirty="0"/>
          </a:p>
        </p:txBody>
      </p:sp>
      <p:sp>
        <p:nvSpPr>
          <p:cNvPr id="16" name="TextBox 15"/>
          <p:cNvSpPr txBox="1"/>
          <p:nvPr/>
        </p:nvSpPr>
        <p:spPr>
          <a:xfrm>
            <a:off x="488689" y="3986549"/>
            <a:ext cx="8229600" cy="2105192"/>
          </a:xfrm>
          <a:prstGeom prst="rect">
            <a:avLst/>
          </a:prstGeom>
          <a:noFill/>
        </p:spPr>
        <p:txBody>
          <a:bodyPr wrap="square" rtlCol="0">
            <a:spAutoFit/>
          </a:bodyPr>
          <a:lstStyle/>
          <a:p>
            <a:pPr lvl="0">
              <a:spcBef>
                <a:spcPct val="20000"/>
              </a:spcBef>
            </a:pPr>
            <a:r>
              <a:rPr lang="en-US" sz="3000" dirty="0">
                <a:solidFill>
                  <a:prstClr val="black"/>
                </a:solidFill>
              </a:rPr>
              <a:t>“</a:t>
            </a:r>
            <a:r>
              <a:rPr lang="en-US" sz="2400" dirty="0">
                <a:solidFill>
                  <a:prstClr val="black"/>
                </a:solidFill>
              </a:rPr>
              <a:t>The Bottom Line: Organize the teams in a way that will produce the best results for the students rather than the one that is most familiar and comfortable...”</a:t>
            </a:r>
          </a:p>
          <a:p>
            <a:pPr lvl="0">
              <a:spcBef>
                <a:spcPct val="20000"/>
              </a:spcBef>
            </a:pPr>
            <a:r>
              <a:rPr lang="en-US" sz="2400" dirty="0">
                <a:solidFill>
                  <a:prstClr val="black"/>
                </a:solidFill>
              </a:rPr>
              <a:t>- A Facilitator’s Guide to Professional Learning Teams</a:t>
            </a:r>
            <a:endParaRPr lang="en-US" sz="2400" u="sng" dirty="0">
              <a:solidFill>
                <a:prstClr val="black"/>
              </a:solidFill>
            </a:endParaRPr>
          </a:p>
          <a:p>
            <a:endParaRPr lang="en-US" sz="2400" dirty="0"/>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44</a:t>
            </a:fld>
            <a:endParaRPr lang="en-US">
              <a:solidFill>
                <a:prstClr val="black">
                  <a:tint val="75000"/>
                </a:prstClr>
              </a:solidFill>
              <a:latin typeface="Calibri"/>
            </a:endParaRPr>
          </a:p>
        </p:txBody>
      </p:sp>
    </p:spTree>
    <p:extLst>
      <p:ext uri="{BB962C8B-B14F-4D97-AF65-F5344CB8AC3E}">
        <p14:creationId xmlns:p14="http://schemas.microsoft.com/office/powerpoint/2010/main" val="104024150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3700432057"/>
              </p:ext>
            </p:extLst>
          </p:nvPr>
        </p:nvGraphicFramePr>
        <p:xfrm>
          <a:off x="426598" y="1309513"/>
          <a:ext cx="8386526" cy="4383121"/>
        </p:xfrm>
        <a:graphic>
          <a:graphicData uri="http://schemas.openxmlformats.org/drawingml/2006/table">
            <a:tbl>
              <a:tblPr firstRow="1" bandRow="1">
                <a:tableStyleId>{5C22544A-7EE6-4342-B048-85BDC9FD1C3A}</a:tableStyleId>
              </a:tblPr>
              <a:tblGrid>
                <a:gridCol w="1883786"/>
                <a:gridCol w="6502740"/>
              </a:tblGrid>
              <a:tr h="396005">
                <a:tc>
                  <a:txBody>
                    <a:bodyPr/>
                    <a:lstStyle/>
                    <a:p>
                      <a:r>
                        <a:rPr lang="en-US" sz="1900" dirty="0" smtClean="0"/>
                        <a:t>Team Structures</a:t>
                      </a:r>
                      <a:endParaRPr lang="en-US" sz="1900" dirty="0"/>
                    </a:p>
                  </a:txBody>
                  <a:tcPr/>
                </a:tc>
                <a:tc>
                  <a:txBody>
                    <a:bodyPr/>
                    <a:lstStyle/>
                    <a:p>
                      <a:r>
                        <a:rPr lang="en-US" sz="1900" dirty="0" smtClean="0"/>
                        <a:t>Description</a:t>
                      </a:r>
                      <a:endParaRPr lang="en-US" sz="1900" dirty="0"/>
                    </a:p>
                  </a:txBody>
                  <a:tcPr/>
                </a:tc>
              </a:tr>
              <a:tr h="976451">
                <a:tc>
                  <a:txBody>
                    <a:bodyPr/>
                    <a:lstStyle/>
                    <a:p>
                      <a:r>
                        <a:rPr lang="en-US" sz="1900" dirty="0" smtClean="0"/>
                        <a:t>Same</a:t>
                      </a:r>
                      <a:r>
                        <a:rPr lang="en-US" sz="1900" baseline="0" dirty="0" smtClean="0"/>
                        <a:t> course/content or grade level teams</a:t>
                      </a:r>
                      <a:endParaRPr lang="en-US" sz="1900" dirty="0"/>
                    </a:p>
                  </a:txBody>
                  <a:tcPr/>
                </a:tc>
                <a:tc>
                  <a:txBody>
                    <a:bodyPr/>
                    <a:lstStyle/>
                    <a:p>
                      <a:r>
                        <a:rPr lang="en-US" sz="1900" dirty="0" smtClean="0"/>
                        <a:t>Teams share</a:t>
                      </a:r>
                      <a:r>
                        <a:rPr lang="en-US" sz="1900" baseline="0" dirty="0" smtClean="0"/>
                        <a:t> similar standards and content. Examples: 4</a:t>
                      </a:r>
                      <a:r>
                        <a:rPr lang="en-US" sz="1900" baseline="30000" dirty="0" smtClean="0"/>
                        <a:t>th</a:t>
                      </a:r>
                      <a:r>
                        <a:rPr lang="en-US" sz="1900" baseline="0" dirty="0" smtClean="0"/>
                        <a:t> Grade; 6</a:t>
                      </a:r>
                      <a:r>
                        <a:rPr lang="en-US" sz="1900" baseline="30000" dirty="0" smtClean="0"/>
                        <a:t>th</a:t>
                      </a:r>
                      <a:r>
                        <a:rPr lang="en-US" sz="1900" baseline="0" dirty="0" smtClean="0"/>
                        <a:t> Grade Math; Geometry Team</a:t>
                      </a:r>
                      <a:endParaRPr lang="en-US" sz="1900" dirty="0"/>
                    </a:p>
                  </a:txBody>
                  <a:tcPr/>
                </a:tc>
              </a:tr>
              <a:tr h="683515">
                <a:tc>
                  <a:txBody>
                    <a:bodyPr/>
                    <a:lstStyle/>
                    <a:p>
                      <a:r>
                        <a:rPr lang="en-US" sz="1900" dirty="0" smtClean="0"/>
                        <a:t>Vertical Teams</a:t>
                      </a:r>
                      <a:endParaRPr lang="en-US" sz="1900" dirty="0"/>
                    </a:p>
                  </a:txBody>
                  <a:tcPr/>
                </a:tc>
                <a:tc>
                  <a:txBody>
                    <a:bodyPr/>
                    <a:lstStyle/>
                    <a:p>
                      <a:r>
                        <a:rPr lang="en-US" sz="1900" dirty="0" smtClean="0"/>
                        <a:t>Teachers</a:t>
                      </a:r>
                      <a:r>
                        <a:rPr lang="en-US" sz="1900" baseline="0" dirty="0" smtClean="0"/>
                        <a:t> who teach content above and below their students</a:t>
                      </a:r>
                      <a:endParaRPr lang="en-US" sz="1900" dirty="0" smtClean="0"/>
                    </a:p>
                    <a:p>
                      <a:endParaRPr lang="en-US" sz="1900" dirty="0"/>
                    </a:p>
                  </a:txBody>
                  <a:tcPr/>
                </a:tc>
              </a:tr>
              <a:tr h="683515">
                <a:tc>
                  <a:txBody>
                    <a:bodyPr/>
                    <a:lstStyle/>
                    <a:p>
                      <a:r>
                        <a:rPr lang="en-US" sz="1900" dirty="0" smtClean="0"/>
                        <a:t>Electronic</a:t>
                      </a:r>
                      <a:r>
                        <a:rPr lang="en-US" sz="1900" baseline="0" dirty="0" smtClean="0"/>
                        <a:t> Teams</a:t>
                      </a:r>
                      <a:endParaRPr lang="en-US" sz="1900" dirty="0"/>
                    </a:p>
                  </a:txBody>
                  <a:tcPr/>
                </a:tc>
                <a:tc>
                  <a:txBody>
                    <a:bodyPr/>
                    <a:lstStyle/>
                    <a:p>
                      <a:r>
                        <a:rPr lang="en-US" sz="1900" dirty="0" smtClean="0"/>
                        <a:t>Utilize technology</a:t>
                      </a:r>
                      <a:r>
                        <a:rPr lang="en-US" sz="1900" baseline="0" dirty="0" smtClean="0"/>
                        <a:t> to collaborate and share ideas</a:t>
                      </a:r>
                      <a:endParaRPr lang="en-US" sz="1900" dirty="0" smtClean="0"/>
                    </a:p>
                    <a:p>
                      <a:endParaRPr lang="en-US" sz="1900" dirty="0"/>
                    </a:p>
                  </a:txBody>
                  <a:tcPr/>
                </a:tc>
              </a:tr>
              <a:tr h="683515">
                <a:tc>
                  <a:txBody>
                    <a:bodyPr/>
                    <a:lstStyle/>
                    <a:p>
                      <a:r>
                        <a:rPr lang="en-US" sz="1900" dirty="0" smtClean="0"/>
                        <a:t>Interdisciplinary Teams</a:t>
                      </a:r>
                      <a:endParaRPr lang="en-US" sz="1900" dirty="0"/>
                    </a:p>
                  </a:txBody>
                  <a:tcPr/>
                </a:tc>
                <a:tc>
                  <a:txBody>
                    <a:bodyPr/>
                    <a:lstStyle/>
                    <a:p>
                      <a:r>
                        <a:rPr lang="en-US" sz="1900" dirty="0" smtClean="0"/>
                        <a:t>Teams that work together for over-arching</a:t>
                      </a:r>
                      <a:r>
                        <a:rPr lang="en-US" sz="1900" baseline="0" dirty="0" smtClean="0"/>
                        <a:t> school-wide goals. Ex: Teams focusing on Writing across Content Areas/Courses</a:t>
                      </a:r>
                      <a:endParaRPr lang="en-US" sz="1900" dirty="0"/>
                    </a:p>
                  </a:txBody>
                  <a:tcPr/>
                </a:tc>
              </a:tr>
              <a:tr h="960120">
                <a:tc>
                  <a:txBody>
                    <a:bodyPr/>
                    <a:lstStyle/>
                    <a:p>
                      <a:r>
                        <a:rPr lang="en-US" sz="1900" dirty="0" smtClean="0"/>
                        <a:t>Logical Links</a:t>
                      </a:r>
                      <a:endParaRPr lang="en-US" sz="1900" dirty="0"/>
                    </a:p>
                  </a:txBody>
                  <a:tcPr/>
                </a:tc>
                <a:tc>
                  <a:txBody>
                    <a:bodyPr/>
                    <a:lstStyle/>
                    <a:p>
                      <a:r>
                        <a:rPr lang="en-US" sz="1900" dirty="0" smtClean="0"/>
                        <a:t>Teams that work together</a:t>
                      </a:r>
                      <a:r>
                        <a:rPr lang="en-US" sz="1900" baseline="0" dirty="0" smtClean="0"/>
                        <a:t> on common professional development goals. Teams may or may not teach similar content. </a:t>
                      </a:r>
                      <a:endParaRPr lang="en-US" sz="1900" dirty="0"/>
                    </a:p>
                  </a:txBody>
                  <a:tcPr/>
                </a:tc>
              </a:tr>
            </a:tbl>
          </a:graphicData>
        </a:graphic>
      </p:graphicFrame>
      <p:sp>
        <p:nvSpPr>
          <p:cNvPr id="5" name="TextBox 4"/>
          <p:cNvSpPr txBox="1"/>
          <p:nvPr/>
        </p:nvSpPr>
        <p:spPr>
          <a:xfrm>
            <a:off x="4247596" y="6073907"/>
            <a:ext cx="4596130" cy="646331"/>
          </a:xfrm>
          <a:prstGeom prst="rect">
            <a:avLst/>
          </a:prstGeom>
          <a:noFill/>
        </p:spPr>
        <p:txBody>
          <a:bodyPr wrap="none" rtlCol="0">
            <a:spAutoFit/>
          </a:bodyPr>
          <a:lstStyle/>
          <a:p>
            <a:r>
              <a:rPr lang="en-US" dirty="0" smtClean="0"/>
              <a:t>Adapted from</a:t>
            </a:r>
          </a:p>
          <a:p>
            <a:r>
              <a:rPr lang="en-US" dirty="0" smtClean="0"/>
              <a:t>Leaders of Learning 2012, </a:t>
            </a:r>
            <a:r>
              <a:rPr lang="en-US" dirty="0" err="1" smtClean="0"/>
              <a:t>Marzano</a:t>
            </a:r>
            <a:r>
              <a:rPr lang="en-US" dirty="0" smtClean="0"/>
              <a:t> and </a:t>
            </a:r>
            <a:r>
              <a:rPr lang="en-US" dirty="0" err="1" smtClean="0"/>
              <a:t>Dufour</a:t>
            </a:r>
            <a:endParaRPr lang="en-US" dirty="0"/>
          </a:p>
        </p:txBody>
      </p:sp>
      <p:sp>
        <p:nvSpPr>
          <p:cNvPr id="6" name="TextBox 5"/>
          <p:cNvSpPr txBox="1"/>
          <p:nvPr/>
        </p:nvSpPr>
        <p:spPr>
          <a:xfrm>
            <a:off x="426608" y="688479"/>
            <a:ext cx="2577523" cy="369332"/>
          </a:xfrm>
          <a:prstGeom prst="rect">
            <a:avLst/>
          </a:prstGeom>
          <a:noFill/>
        </p:spPr>
        <p:txBody>
          <a:bodyPr wrap="none" rtlCol="0">
            <a:spAutoFit/>
          </a:bodyPr>
          <a:lstStyle/>
          <a:p>
            <a:r>
              <a:rPr lang="en-US" dirty="0" smtClean="0"/>
              <a:t>Team Structure Overview</a:t>
            </a:r>
            <a:endParaRPr lang="en-US" dirty="0"/>
          </a:p>
        </p:txBody>
      </p:sp>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45</a:t>
            </a:fld>
            <a:endParaRPr lang="en-US">
              <a:solidFill>
                <a:prstClr val="black">
                  <a:tint val="75000"/>
                </a:prstClr>
              </a:solidFill>
              <a:latin typeface="Calibri"/>
            </a:endParaRPr>
          </a:p>
        </p:txBody>
      </p:sp>
    </p:spTree>
    <p:extLst>
      <p:ext uri="{BB962C8B-B14F-4D97-AF65-F5344CB8AC3E}">
        <p14:creationId xmlns:p14="http://schemas.microsoft.com/office/powerpoint/2010/main" val="400861260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4a: Organization of Teams</a:t>
            </a:r>
            <a:endParaRPr lang="en-US" dirty="0"/>
          </a:p>
        </p:txBody>
      </p:sp>
      <p:sp>
        <p:nvSpPr>
          <p:cNvPr id="3" name="Content Placeholder 2"/>
          <p:cNvSpPr>
            <a:spLocks noGrp="1"/>
          </p:cNvSpPr>
          <p:nvPr>
            <p:ph sz="quarter" idx="13"/>
          </p:nvPr>
        </p:nvSpPr>
        <p:spPr/>
        <p:txBody>
          <a:bodyPr>
            <a:normAutofit fontScale="92500" lnSpcReduction="10000"/>
          </a:bodyPr>
          <a:lstStyle/>
          <a:p>
            <a:pPr marL="0" indent="0">
              <a:buNone/>
            </a:pPr>
            <a:r>
              <a:rPr lang="en-US" u="sng" dirty="0" smtClean="0"/>
              <a:t>Discussion</a:t>
            </a:r>
            <a:r>
              <a:rPr lang="en-US" dirty="0" smtClean="0"/>
              <a:t>: What is the intended benefit or outcome of organizing our staff into meaningful learning teams?</a:t>
            </a:r>
          </a:p>
          <a:p>
            <a:pPr marL="0" indent="0">
              <a:buNone/>
            </a:pPr>
            <a:r>
              <a:rPr lang="en-US" u="sng" dirty="0" smtClean="0"/>
              <a:t>Decision</a:t>
            </a:r>
            <a:r>
              <a:rPr lang="en-US" dirty="0" smtClean="0"/>
              <a:t>: Are you creating, refining</a:t>
            </a:r>
            <a:r>
              <a:rPr lang="en-US" dirty="0"/>
              <a:t>,</a:t>
            </a:r>
            <a:r>
              <a:rPr lang="en-US" dirty="0" smtClean="0"/>
              <a:t> and/or communicating your PLC team organization?</a:t>
            </a:r>
            <a:endParaRPr lang="en-US" dirty="0"/>
          </a:p>
          <a:p>
            <a:pPr marL="0" indent="0">
              <a:buNone/>
            </a:pPr>
            <a:r>
              <a:rPr lang="en-US" u="sng" dirty="0" smtClean="0"/>
              <a:t>Action:</a:t>
            </a:r>
          </a:p>
          <a:p>
            <a:pPr marL="514350" indent="-514350">
              <a:buAutoNum type="arabicPeriod"/>
            </a:pPr>
            <a:r>
              <a:rPr lang="en-US" dirty="0" smtClean="0"/>
              <a:t>Review examples of PLC team organization</a:t>
            </a:r>
          </a:p>
          <a:p>
            <a:pPr marL="514350" indent="-514350">
              <a:buAutoNum type="arabicPeriod"/>
            </a:pPr>
            <a:r>
              <a:rPr lang="en-US" dirty="0" smtClean="0"/>
              <a:t>If you are </a:t>
            </a:r>
            <a:r>
              <a:rPr lang="en-US" u="sng" dirty="0" smtClean="0"/>
              <a:t>creating</a:t>
            </a:r>
            <a:r>
              <a:rPr lang="en-US" dirty="0" smtClean="0"/>
              <a:t>:</a:t>
            </a:r>
          </a:p>
          <a:p>
            <a:pPr marL="514350" lvl="1" indent="-514350">
              <a:buFont typeface="Arial"/>
              <a:buChar char="•"/>
            </a:pPr>
            <a:r>
              <a:rPr lang="en-US" dirty="0" smtClean="0"/>
              <a:t>What organization of teams will best serve for PLCs as a vehicle for CCSS implementation and Professional Growth?</a:t>
            </a:r>
          </a:p>
          <a:p>
            <a:pPr marL="457200" indent="-457200">
              <a:buFont typeface="+mj-lt"/>
              <a:buAutoNum type="arabicPeriod" startAt="3"/>
            </a:pPr>
            <a:r>
              <a:rPr lang="en-US" dirty="0" smtClean="0"/>
              <a:t>If you are </a:t>
            </a:r>
            <a:r>
              <a:rPr lang="en-US" u="sng" dirty="0" smtClean="0"/>
              <a:t>refining</a:t>
            </a:r>
            <a:r>
              <a:rPr lang="en-US" dirty="0" smtClean="0"/>
              <a:t>:</a:t>
            </a:r>
            <a:endParaRPr lang="en-US" dirty="0"/>
          </a:p>
          <a:p>
            <a:pPr marL="514350" indent="-514350">
              <a:buFont typeface="Arial"/>
              <a:buChar char="•"/>
            </a:pPr>
            <a:r>
              <a:rPr lang="en-US" dirty="0" smtClean="0"/>
              <a:t>Will your team organization plan lead you to your intended benefit?</a:t>
            </a:r>
          </a:p>
          <a:p>
            <a:pPr marL="514350" indent="-514350">
              <a:buFont typeface="Arial"/>
              <a:buChar char="•"/>
            </a:pPr>
            <a:r>
              <a:rPr lang="en-US" dirty="0" smtClean="0"/>
              <a:t>What changes, if any, are needed?</a:t>
            </a:r>
          </a:p>
        </p:txBody>
      </p:sp>
      <p:pic>
        <p:nvPicPr>
          <p:cNvPr id="4" name="Picture 3"/>
          <p:cNvPicPr>
            <a:picLocks noChangeAspect="1"/>
          </p:cNvPicPr>
          <p:nvPr/>
        </p:nvPicPr>
        <p:blipFill>
          <a:blip r:embed="rId2"/>
          <a:stretch>
            <a:fillRect/>
          </a:stretch>
        </p:blipFill>
        <p:spPr>
          <a:xfrm>
            <a:off x="8088030" y="15306"/>
            <a:ext cx="1028904" cy="865215"/>
          </a:xfrm>
          <a:prstGeom prst="rect">
            <a:avLst/>
          </a:prstGeom>
        </p:spPr>
      </p:pic>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46</a:t>
            </a:fld>
            <a:endParaRPr lang="en-US">
              <a:solidFill>
                <a:prstClr val="black">
                  <a:tint val="75000"/>
                </a:prstClr>
              </a:solidFill>
              <a:latin typeface="Calibri"/>
            </a:endParaRPr>
          </a:p>
        </p:txBody>
      </p:sp>
    </p:spTree>
    <p:extLst>
      <p:ext uri="{BB962C8B-B14F-4D97-AF65-F5344CB8AC3E}">
        <p14:creationId xmlns:p14="http://schemas.microsoft.com/office/powerpoint/2010/main" val="157885276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62887"/>
            <a:ext cx="9144000" cy="4428540"/>
          </a:xfrm>
          <a:prstGeom prst="rect">
            <a:avLst/>
          </a:prstGeom>
        </p:spPr>
      </p:pic>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47</a:t>
            </a:fld>
            <a:endParaRPr lang="en-US">
              <a:solidFill>
                <a:prstClr val="black">
                  <a:tint val="75000"/>
                </a:prstClr>
              </a:solidFill>
              <a:latin typeface="Calibri"/>
            </a:endParaRPr>
          </a:p>
        </p:txBody>
      </p:sp>
    </p:spTree>
    <p:extLst>
      <p:ext uri="{BB962C8B-B14F-4D97-AF65-F5344CB8AC3E}">
        <p14:creationId xmlns:p14="http://schemas.microsoft.com/office/powerpoint/2010/main" val="54934448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5001" y="2514601"/>
            <a:ext cx="7772400" cy="933451"/>
          </a:xfrm>
        </p:spPr>
        <p:txBody>
          <a:bodyPr/>
          <a:lstStyle/>
          <a:p>
            <a:pPr algn="ctr"/>
            <a:r>
              <a:rPr lang="en-US" dirty="0" smtClean="0"/>
              <a:t>Step 0: Scheduling Protected Time</a:t>
            </a:r>
            <a:endParaRPr lang="en-US" dirty="0"/>
          </a:p>
        </p:txBody>
      </p:sp>
      <p:sp>
        <p:nvSpPr>
          <p:cNvPr id="4" name="Subtitle 3"/>
          <p:cNvSpPr>
            <a:spLocks noGrp="1"/>
          </p:cNvSpPr>
          <p:nvPr>
            <p:ph type="subTitle" idx="1"/>
          </p:nvPr>
        </p:nvSpPr>
        <p:spPr>
          <a:xfrm>
            <a:off x="1188964" y="3657594"/>
            <a:ext cx="6400800" cy="685800"/>
          </a:xfrm>
        </p:spPr>
        <p:txBody>
          <a:bodyPr>
            <a:normAutofit fontScale="77500" lnSpcReduction="20000"/>
          </a:bodyPr>
          <a:lstStyle/>
          <a:p>
            <a:pPr algn="ctr"/>
            <a:r>
              <a:rPr lang="en-US" dirty="0" smtClean="0"/>
              <a:t>“We don’t have the time to collaborate”</a:t>
            </a:r>
          </a:p>
          <a:p>
            <a:pPr algn="ctr"/>
            <a:r>
              <a:rPr lang="en-US" dirty="0" smtClean="0"/>
              <a:t>-School-Board of Pasco County Teachers and Staff 1876-2013</a:t>
            </a:r>
            <a:endParaRPr lang="en-US" dirty="0"/>
          </a:p>
        </p:txBody>
      </p:sp>
      <p:sp>
        <p:nvSpPr>
          <p:cNvPr id="3" name="Slide Number Placeholder 2"/>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48</a:t>
            </a:fld>
            <a:endParaRPr lang="en-US">
              <a:solidFill>
                <a:prstClr val="black">
                  <a:tint val="75000"/>
                </a:prstClr>
              </a:solidFill>
              <a:latin typeface="Calibri"/>
            </a:endParaRPr>
          </a:p>
        </p:txBody>
      </p:sp>
    </p:spTree>
    <p:extLst>
      <p:ext uri="{BB962C8B-B14F-4D97-AF65-F5344CB8AC3E}">
        <p14:creationId xmlns:p14="http://schemas.microsoft.com/office/powerpoint/2010/main" val="51760379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17500"/>
            <a:ext cx="9144000" cy="6214488"/>
          </a:xfrm>
          <a:prstGeom prst="rect">
            <a:avLst/>
          </a:prstGeom>
        </p:spPr>
      </p:pic>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49</a:t>
            </a:fld>
            <a:endParaRPr lang="en-US">
              <a:solidFill>
                <a:prstClr val="black">
                  <a:tint val="75000"/>
                </a:prstClr>
              </a:solidFill>
              <a:latin typeface="Calibri"/>
            </a:endParaRPr>
          </a:p>
        </p:txBody>
      </p:sp>
    </p:spTree>
    <p:extLst>
      <p:ext uri="{BB962C8B-B14F-4D97-AF65-F5344CB8AC3E}">
        <p14:creationId xmlns:p14="http://schemas.microsoft.com/office/powerpoint/2010/main" val="7447704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Setting up your Facilitator Group As a PLC </a:t>
            </a:r>
            <a:r>
              <a:rPr lang="en-US" dirty="0" smtClean="0"/>
              <a:t>(Introductions)</a:t>
            </a:r>
            <a:endParaRPr lang="en-US" dirty="0"/>
          </a:p>
        </p:txBody>
      </p:sp>
      <p:sp>
        <p:nvSpPr>
          <p:cNvPr id="8" name="Content Placeholder 7"/>
          <p:cNvSpPr>
            <a:spLocks noGrp="1"/>
          </p:cNvSpPr>
          <p:nvPr>
            <p:ph sz="quarter" idx="13"/>
          </p:nvPr>
        </p:nvSpPr>
        <p:spPr/>
        <p:txBody>
          <a:bodyPr>
            <a:normAutofit/>
          </a:bodyPr>
          <a:lstStyle/>
          <a:p>
            <a:pPr marL="514350" indent="-514350">
              <a:buAutoNum type="arabicPeriod"/>
            </a:pPr>
            <a:r>
              <a:rPr lang="en-US" dirty="0" smtClean="0"/>
              <a:t>Take a few moments to introduce yourself to your team</a:t>
            </a:r>
          </a:p>
          <a:p>
            <a:pPr marL="514350" lvl="4" indent="-514350">
              <a:buFont typeface="Arial"/>
              <a:buChar char="•"/>
            </a:pPr>
            <a:r>
              <a:rPr lang="en-US" dirty="0" smtClean="0"/>
              <a:t>Name/Role</a:t>
            </a:r>
          </a:p>
          <a:p>
            <a:pPr marL="514350" indent="-514350">
              <a:buFont typeface="Arial"/>
              <a:buChar char="•"/>
            </a:pPr>
            <a:r>
              <a:rPr lang="en-US" dirty="0" smtClean="0"/>
              <a:t>Where did you graduate from?</a:t>
            </a:r>
          </a:p>
          <a:p>
            <a:pPr marL="514350" indent="-514350">
              <a:buFont typeface="Arial"/>
              <a:buChar char="•"/>
            </a:pPr>
            <a:r>
              <a:rPr lang="en-US" dirty="0" smtClean="0"/>
              <a:t>Summer Plans?</a:t>
            </a:r>
          </a:p>
          <a:p>
            <a:pPr lvl="1"/>
            <a:endParaRPr lang="en-US" dirty="0"/>
          </a:p>
          <a:p>
            <a:pPr marL="457200" indent="-457200">
              <a:buFont typeface="+mj-lt"/>
              <a:buAutoNum type="arabicPeriod" startAt="2"/>
            </a:pPr>
            <a:r>
              <a:rPr lang="en-US" dirty="0" smtClean="0"/>
              <a:t>School Introductions (1-2 minutes each)</a:t>
            </a:r>
          </a:p>
          <a:p>
            <a:pPr marL="342900" indent="-342900">
              <a:buFont typeface="Arial"/>
              <a:buChar char="•"/>
            </a:pPr>
            <a:r>
              <a:rPr lang="en-US" dirty="0" smtClean="0"/>
              <a:t>School Name</a:t>
            </a:r>
          </a:p>
          <a:p>
            <a:pPr marL="342900" indent="-342900">
              <a:buFont typeface="Arial"/>
              <a:buChar char="•"/>
            </a:pPr>
            <a:r>
              <a:rPr lang="en-US" dirty="0" smtClean="0"/>
              <a:t>Demographics</a:t>
            </a:r>
            <a:endParaRPr lang="en-US" dirty="0"/>
          </a:p>
          <a:p>
            <a:pPr marL="342900" indent="-342900">
              <a:buFont typeface="Arial"/>
              <a:buChar char="•"/>
            </a:pPr>
            <a:r>
              <a:rPr lang="en-US" dirty="0" smtClean="0"/>
              <a:t>Any other item of interest</a:t>
            </a:r>
          </a:p>
        </p:txBody>
      </p:sp>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5</a:t>
            </a:fld>
            <a:endParaRPr lang="en-US">
              <a:solidFill>
                <a:prstClr val="black">
                  <a:tint val="75000"/>
                </a:prstClr>
              </a:solidFill>
              <a:latin typeface="Calibri"/>
            </a:endParaRPr>
          </a:p>
        </p:txBody>
      </p:sp>
    </p:spTree>
    <p:extLst>
      <p:ext uri="{BB962C8B-B14F-4D97-AF65-F5344CB8AC3E}">
        <p14:creationId xmlns:p14="http://schemas.microsoft.com/office/powerpoint/2010/main" val="93157684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4b: Scheduling Protected Time</a:t>
            </a:r>
            <a:endParaRPr lang="en-US" dirty="0"/>
          </a:p>
        </p:txBody>
      </p:sp>
      <p:sp>
        <p:nvSpPr>
          <p:cNvPr id="3" name="Content Placeholder 2"/>
          <p:cNvSpPr>
            <a:spLocks noGrp="1"/>
          </p:cNvSpPr>
          <p:nvPr>
            <p:ph sz="quarter" idx="13"/>
          </p:nvPr>
        </p:nvSpPr>
        <p:spPr/>
        <p:txBody>
          <a:bodyPr>
            <a:normAutofit lnSpcReduction="10000"/>
          </a:bodyPr>
          <a:lstStyle/>
          <a:p>
            <a:pPr marL="0" indent="0">
              <a:buNone/>
            </a:pPr>
            <a:r>
              <a:rPr lang="en-US" u="sng" dirty="0" smtClean="0"/>
              <a:t>Discussion</a:t>
            </a:r>
            <a:r>
              <a:rPr lang="en-US" dirty="0" smtClean="0"/>
              <a:t>: What is the intended benefit or outcome of scheduling protected time?</a:t>
            </a:r>
          </a:p>
          <a:p>
            <a:pPr marL="0" indent="0">
              <a:buNone/>
            </a:pPr>
            <a:r>
              <a:rPr lang="en-US" u="sng" dirty="0" smtClean="0"/>
              <a:t>Decision</a:t>
            </a:r>
            <a:r>
              <a:rPr lang="en-US" dirty="0" smtClean="0"/>
              <a:t>: Are you creating, refining</a:t>
            </a:r>
            <a:r>
              <a:rPr lang="en-US" dirty="0"/>
              <a:t>,</a:t>
            </a:r>
            <a:r>
              <a:rPr lang="en-US" dirty="0" smtClean="0"/>
              <a:t> and/or communicating your scheduled protected time?</a:t>
            </a:r>
            <a:endParaRPr lang="en-US" dirty="0"/>
          </a:p>
          <a:p>
            <a:pPr marL="0" indent="0">
              <a:buNone/>
            </a:pPr>
            <a:r>
              <a:rPr lang="en-US" u="sng" dirty="0" smtClean="0"/>
              <a:t>Action:</a:t>
            </a:r>
          </a:p>
          <a:p>
            <a:pPr marL="514350" indent="-514350">
              <a:buAutoNum type="arabicPeriod"/>
            </a:pPr>
            <a:r>
              <a:rPr lang="en-US" dirty="0" smtClean="0"/>
              <a:t>Review resources for scheduling</a:t>
            </a:r>
          </a:p>
          <a:p>
            <a:pPr marL="514350" indent="-514350">
              <a:buAutoNum type="arabicPeriod"/>
            </a:pPr>
            <a:r>
              <a:rPr lang="en-US" dirty="0" smtClean="0"/>
              <a:t>If you are </a:t>
            </a:r>
            <a:r>
              <a:rPr lang="en-US" u="sng" dirty="0" smtClean="0"/>
              <a:t>creating</a:t>
            </a:r>
            <a:r>
              <a:rPr lang="en-US" dirty="0" smtClean="0"/>
              <a:t>:</a:t>
            </a:r>
          </a:p>
          <a:p>
            <a:pPr marL="514350" indent="-514350">
              <a:buFont typeface="Arial"/>
              <a:buChar char="•"/>
            </a:pPr>
            <a:r>
              <a:rPr lang="en-US" dirty="0" smtClean="0"/>
              <a:t>What schedule will allow us to authentically collaborate?</a:t>
            </a:r>
          </a:p>
          <a:p>
            <a:pPr marL="457200" indent="-457200">
              <a:buFont typeface="+mj-lt"/>
              <a:buAutoNum type="arabicPeriod" startAt="3"/>
            </a:pPr>
            <a:r>
              <a:rPr lang="en-US" dirty="0" smtClean="0"/>
              <a:t>If you are </a:t>
            </a:r>
            <a:r>
              <a:rPr lang="en-US" u="sng" dirty="0" smtClean="0"/>
              <a:t>refining</a:t>
            </a:r>
            <a:r>
              <a:rPr lang="en-US" dirty="0" smtClean="0"/>
              <a:t>:</a:t>
            </a:r>
            <a:endParaRPr lang="en-US" dirty="0"/>
          </a:p>
          <a:p>
            <a:pPr marL="342900" lvl="1" indent="-342900">
              <a:buFont typeface="Arial"/>
              <a:buChar char="•"/>
            </a:pPr>
            <a:r>
              <a:rPr lang="en-US" dirty="0" smtClean="0"/>
              <a:t>Will your scheduled protected time plan lead you to your intended benefit?</a:t>
            </a:r>
          </a:p>
          <a:p>
            <a:pPr marL="342900" lvl="1" indent="-342900">
              <a:buFont typeface="Arial"/>
              <a:buChar char="•"/>
            </a:pPr>
            <a:r>
              <a:rPr lang="en-US" dirty="0" smtClean="0"/>
              <a:t>What changes, if any, are needed?</a:t>
            </a:r>
          </a:p>
        </p:txBody>
      </p:sp>
      <p:pic>
        <p:nvPicPr>
          <p:cNvPr id="4" name="Picture 3"/>
          <p:cNvPicPr>
            <a:picLocks noChangeAspect="1"/>
          </p:cNvPicPr>
          <p:nvPr/>
        </p:nvPicPr>
        <p:blipFill>
          <a:blip r:embed="rId2"/>
          <a:stretch>
            <a:fillRect/>
          </a:stretch>
        </p:blipFill>
        <p:spPr>
          <a:xfrm>
            <a:off x="8088030" y="15306"/>
            <a:ext cx="1028904" cy="865215"/>
          </a:xfrm>
          <a:prstGeom prst="rect">
            <a:avLst/>
          </a:prstGeom>
        </p:spPr>
      </p:pic>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50</a:t>
            </a:fld>
            <a:endParaRPr lang="en-US">
              <a:solidFill>
                <a:prstClr val="black">
                  <a:tint val="75000"/>
                </a:prstClr>
              </a:solidFill>
              <a:latin typeface="Calibri"/>
            </a:endParaRPr>
          </a:p>
        </p:txBody>
      </p:sp>
    </p:spTree>
    <p:extLst>
      <p:ext uri="{BB962C8B-B14F-4D97-AF65-F5344CB8AC3E}">
        <p14:creationId xmlns:p14="http://schemas.microsoft.com/office/powerpoint/2010/main" val="292521357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7"/>
            <a:ext cx="7772400" cy="933451"/>
          </a:xfrm>
        </p:spPr>
        <p:txBody>
          <a:bodyPr>
            <a:normAutofit fontScale="90000"/>
          </a:bodyPr>
          <a:lstStyle/>
          <a:p>
            <a:pPr algn="l"/>
            <a:r>
              <a:rPr lang="en-US" dirty="0" smtClean="0"/>
              <a:t>Step 0: Clarifying Expectations for PLC Work</a:t>
            </a:r>
            <a:endParaRPr lang="en-US" dirty="0"/>
          </a:p>
        </p:txBody>
      </p:sp>
      <p:sp>
        <p:nvSpPr>
          <p:cNvPr id="4" name="Subtitle 3"/>
          <p:cNvSpPr>
            <a:spLocks noGrp="1"/>
          </p:cNvSpPr>
          <p:nvPr>
            <p:ph type="subTitle" idx="1"/>
          </p:nvPr>
        </p:nvSpPr>
        <p:spPr>
          <a:xfrm>
            <a:off x="685800" y="3699937"/>
            <a:ext cx="7772400" cy="1752600"/>
          </a:xfrm>
        </p:spPr>
        <p:txBody>
          <a:bodyPr>
            <a:normAutofit fontScale="92500" lnSpcReduction="10000"/>
          </a:bodyPr>
          <a:lstStyle/>
          <a:p>
            <a:pPr algn="l"/>
            <a:r>
              <a:rPr lang="en-US" dirty="0">
                <a:latin typeface="Georgia" charset="0"/>
                <a:ea typeface="ＭＳ Ｐゴシック" charset="0"/>
                <a:cs typeface="ＭＳ Ｐゴシック" charset="0"/>
              </a:rPr>
              <a:t>The critical question in a PLC is not, </a:t>
            </a:r>
            <a:r>
              <a:rPr lang="ja-JP" altLang="en-US" b="1" dirty="0" smtClean="0">
                <a:latin typeface="Georgia" charset="0"/>
                <a:ea typeface="ＭＳ Ｐゴシック" charset="0"/>
                <a:cs typeface="ＭＳ Ｐゴシック" charset="0"/>
              </a:rPr>
              <a:t>“</a:t>
            </a:r>
            <a:r>
              <a:rPr lang="en-US" altLang="ja-JP" b="1" dirty="0">
                <a:latin typeface="Georgia" charset="0"/>
                <a:ea typeface="ＭＳ Ｐゴシック" charset="0"/>
                <a:cs typeface="ＭＳ Ｐゴシック" charset="0"/>
              </a:rPr>
              <a:t>Do we collaborate</a:t>
            </a:r>
            <a:r>
              <a:rPr lang="ja-JP" altLang="en-US" b="1" dirty="0">
                <a:latin typeface="Georgia" charset="0"/>
                <a:ea typeface="ＭＳ Ｐゴシック" charset="0"/>
                <a:cs typeface="ＭＳ Ｐゴシック" charset="0"/>
              </a:rPr>
              <a:t>”</a:t>
            </a:r>
            <a:r>
              <a:rPr lang="en-US" altLang="ja-JP" dirty="0">
                <a:latin typeface="Georgia" charset="0"/>
                <a:ea typeface="ＭＳ Ｐゴシック" charset="0"/>
                <a:cs typeface="ＭＳ Ｐゴシック" charset="0"/>
              </a:rPr>
              <a:t> but rather, </a:t>
            </a:r>
            <a:r>
              <a:rPr lang="ja-JP" altLang="en-US" dirty="0" smtClean="0">
                <a:latin typeface="Georgia" charset="0"/>
                <a:ea typeface="ＭＳ Ｐゴシック" charset="0"/>
                <a:cs typeface="ＭＳ Ｐゴシック" charset="0"/>
              </a:rPr>
              <a:t>“</a:t>
            </a:r>
            <a:r>
              <a:rPr lang="en-US" altLang="ja-JP" dirty="0">
                <a:latin typeface="Georgia" charset="0"/>
                <a:ea typeface="ＭＳ Ｐゴシック" charset="0"/>
                <a:cs typeface="ＭＳ Ｐゴシック" charset="0"/>
              </a:rPr>
              <a:t>What do we collaborate about?</a:t>
            </a:r>
            <a:r>
              <a:rPr lang="ja-JP" altLang="en-US" dirty="0" smtClean="0">
                <a:latin typeface="Georgia" charset="0"/>
                <a:ea typeface="ＭＳ Ｐゴシック" charset="0"/>
                <a:cs typeface="ＭＳ Ｐゴシック" charset="0"/>
              </a:rPr>
              <a:t>”</a:t>
            </a:r>
            <a:r>
              <a:rPr lang="en-US" altLang="ja-JP" dirty="0" smtClean="0">
                <a:latin typeface="Georgia" charset="0"/>
                <a:ea typeface="ＭＳ Ｐゴシック" charset="0"/>
                <a:cs typeface="ＭＳ Ｐゴシック" charset="0"/>
              </a:rPr>
              <a:t> </a:t>
            </a:r>
            <a:r>
              <a:rPr lang="en-US" dirty="0" smtClean="0">
                <a:latin typeface="Georgia" charset="0"/>
                <a:ea typeface="ＭＳ Ｐゴシック" charset="0"/>
                <a:cs typeface="ＭＳ Ｐゴシック" charset="0"/>
              </a:rPr>
              <a:t>You </a:t>
            </a:r>
            <a:r>
              <a:rPr lang="en-US" dirty="0">
                <a:latin typeface="Georgia" charset="0"/>
                <a:ea typeface="ＭＳ Ｐゴシック" charset="0"/>
                <a:cs typeface="ＭＳ Ｐゴシック" charset="0"/>
              </a:rPr>
              <a:t>must not settle for </a:t>
            </a:r>
            <a:r>
              <a:rPr lang="ja-JP" altLang="en-US" dirty="0">
                <a:latin typeface="Georgia" charset="0"/>
                <a:ea typeface="ＭＳ Ｐゴシック" charset="0"/>
                <a:cs typeface="ＭＳ Ｐゴシック" charset="0"/>
              </a:rPr>
              <a:t>“</a:t>
            </a:r>
            <a:r>
              <a:rPr lang="en-US" altLang="ja-JP" dirty="0">
                <a:latin typeface="Georgia" charset="0"/>
                <a:ea typeface="ＭＳ Ｐゴシック" charset="0"/>
                <a:cs typeface="ＭＳ Ｐゴシック" charset="0"/>
              </a:rPr>
              <a:t>Collaboration Light.</a:t>
            </a:r>
            <a:r>
              <a:rPr lang="ja-JP" altLang="en-US" dirty="0">
                <a:latin typeface="Georgia" charset="0"/>
                <a:ea typeface="ＭＳ Ｐゴシック" charset="0"/>
                <a:cs typeface="ＭＳ Ｐゴシック" charset="0"/>
              </a:rPr>
              <a:t>”</a:t>
            </a:r>
            <a:r>
              <a:rPr lang="en-US" altLang="ja-JP" dirty="0">
                <a:latin typeface="Georgia" charset="0"/>
                <a:ea typeface="ＭＳ Ｐゴシック" charset="0"/>
                <a:cs typeface="ＭＳ Ｐゴシック" charset="0"/>
              </a:rPr>
              <a:t> </a:t>
            </a:r>
            <a:endParaRPr lang="en-US" altLang="ja-JP" dirty="0" smtClean="0">
              <a:latin typeface="Georgia" charset="0"/>
              <a:ea typeface="ＭＳ Ｐゴシック" charset="0"/>
              <a:cs typeface="ＭＳ Ｐゴシック" charset="0"/>
            </a:endParaRPr>
          </a:p>
          <a:p>
            <a:pPr algn="l"/>
            <a:endParaRPr lang="en-US" altLang="ja-JP" dirty="0">
              <a:latin typeface="Georgia" charset="0"/>
              <a:ea typeface="ＭＳ Ｐゴシック" charset="0"/>
              <a:cs typeface="ＭＳ Ｐゴシック" charset="0"/>
            </a:endParaRPr>
          </a:p>
          <a:p>
            <a:pPr algn="l"/>
            <a:r>
              <a:rPr lang="en-US" altLang="ja-JP" dirty="0" smtClean="0">
                <a:latin typeface="Georgia" charset="0"/>
                <a:ea typeface="ＭＳ Ｐゴシック" charset="0"/>
                <a:cs typeface="ＭＳ Ｐゴシック" charset="0"/>
              </a:rPr>
              <a:t>-</a:t>
            </a:r>
            <a:r>
              <a:rPr lang="en-US" altLang="ja-JP" dirty="0" err="1" smtClean="0">
                <a:latin typeface="Georgia" charset="0"/>
                <a:ea typeface="ＭＳ Ｐゴシック" charset="0"/>
                <a:cs typeface="ＭＳ Ｐゴシック" charset="0"/>
              </a:rPr>
              <a:t>Dufour</a:t>
            </a:r>
            <a:r>
              <a:rPr lang="en-US" altLang="ja-JP" dirty="0" smtClean="0">
                <a:latin typeface="Georgia" charset="0"/>
                <a:ea typeface="ＭＳ Ｐゴシック" charset="0"/>
                <a:cs typeface="ＭＳ Ｐゴシック" charset="0"/>
              </a:rPr>
              <a:t> and </a:t>
            </a:r>
            <a:r>
              <a:rPr lang="en-US" altLang="ja-JP" dirty="0" err="1" smtClean="0">
                <a:latin typeface="Georgia" charset="0"/>
                <a:ea typeface="ＭＳ Ｐゴシック" charset="0"/>
                <a:cs typeface="ＭＳ Ｐゴシック" charset="0"/>
              </a:rPr>
              <a:t>Dufour</a:t>
            </a:r>
            <a:r>
              <a:rPr lang="en-US" altLang="ja-JP" dirty="0" smtClean="0">
                <a:latin typeface="Georgia" charset="0"/>
                <a:ea typeface="ＭＳ Ｐゴシック" charset="0"/>
                <a:cs typeface="ＭＳ Ｐゴシック" charset="0"/>
              </a:rPr>
              <a:t>, 2010</a:t>
            </a:r>
          </a:p>
        </p:txBody>
      </p:sp>
      <p:sp>
        <p:nvSpPr>
          <p:cNvPr id="3" name="Slide Number Placeholder 2"/>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51</a:t>
            </a:fld>
            <a:endParaRPr lang="en-US">
              <a:solidFill>
                <a:prstClr val="black">
                  <a:tint val="75000"/>
                </a:prstClr>
              </a:solidFill>
              <a:latin typeface="Calibri"/>
            </a:endParaRPr>
          </a:p>
        </p:txBody>
      </p:sp>
    </p:spTree>
    <p:extLst>
      <p:ext uri="{BB962C8B-B14F-4D97-AF65-F5344CB8AC3E}">
        <p14:creationId xmlns:p14="http://schemas.microsoft.com/office/powerpoint/2010/main" val="399296781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630830" cy="1143000"/>
          </a:xfrm>
        </p:spPr>
        <p:txBody>
          <a:bodyPr>
            <a:normAutofit fontScale="90000"/>
          </a:bodyPr>
          <a:lstStyle/>
          <a:p>
            <a:r>
              <a:rPr lang="en-US" dirty="0" smtClean="0"/>
              <a:t>Activity 4c: Clarifying Expectations for PLC Work</a:t>
            </a:r>
            <a:endParaRPr lang="en-US" dirty="0"/>
          </a:p>
        </p:txBody>
      </p:sp>
      <p:sp>
        <p:nvSpPr>
          <p:cNvPr id="3" name="Content Placeholder 2"/>
          <p:cNvSpPr>
            <a:spLocks noGrp="1"/>
          </p:cNvSpPr>
          <p:nvPr>
            <p:ph sz="quarter" idx="13"/>
          </p:nvPr>
        </p:nvSpPr>
        <p:spPr>
          <a:xfrm>
            <a:off x="457200" y="1295400"/>
            <a:ext cx="8229600" cy="5175252"/>
          </a:xfrm>
        </p:spPr>
        <p:txBody>
          <a:bodyPr>
            <a:normAutofit lnSpcReduction="10000"/>
          </a:bodyPr>
          <a:lstStyle/>
          <a:p>
            <a:pPr marL="0" indent="0">
              <a:buNone/>
            </a:pPr>
            <a:r>
              <a:rPr lang="en-US" u="sng" dirty="0" smtClean="0"/>
              <a:t>Discussion</a:t>
            </a:r>
            <a:r>
              <a:rPr lang="en-US" dirty="0" smtClean="0"/>
              <a:t>: What is the intended benefit of clarifying expectations for PLC work?</a:t>
            </a:r>
          </a:p>
          <a:p>
            <a:pPr marL="0" indent="0">
              <a:buNone/>
            </a:pPr>
            <a:r>
              <a:rPr lang="en-US" u="sng" dirty="0" smtClean="0"/>
              <a:t>Decision</a:t>
            </a:r>
            <a:r>
              <a:rPr lang="en-US" dirty="0" smtClean="0"/>
              <a:t>: Are you creating, refining</a:t>
            </a:r>
            <a:r>
              <a:rPr lang="en-US" dirty="0"/>
              <a:t>,</a:t>
            </a:r>
            <a:r>
              <a:rPr lang="en-US" dirty="0" smtClean="0"/>
              <a:t> and/or communicating your expectations for PLC work?</a:t>
            </a:r>
            <a:endParaRPr lang="en-US" dirty="0"/>
          </a:p>
          <a:p>
            <a:pPr marL="0" indent="0">
              <a:buNone/>
            </a:pPr>
            <a:r>
              <a:rPr lang="en-US" u="sng" dirty="0" smtClean="0"/>
              <a:t>Action:</a:t>
            </a:r>
          </a:p>
          <a:p>
            <a:pPr marL="514350" indent="-514350">
              <a:buAutoNum type="arabicPeriod"/>
            </a:pPr>
            <a:r>
              <a:rPr lang="en-US" dirty="0" smtClean="0"/>
              <a:t>Review examples of PLC work expectations</a:t>
            </a:r>
          </a:p>
          <a:p>
            <a:pPr marL="514350" indent="-514350">
              <a:buAutoNum type="arabicPeriod"/>
            </a:pPr>
            <a:r>
              <a:rPr lang="en-US" dirty="0" smtClean="0"/>
              <a:t>If you are creating:</a:t>
            </a:r>
          </a:p>
          <a:p>
            <a:pPr marL="342900" indent="-342900">
              <a:buFont typeface="Arial"/>
              <a:buChar char="•"/>
            </a:pPr>
            <a:r>
              <a:rPr lang="en-US" dirty="0" smtClean="0"/>
              <a:t>What do you want PLCs to really look like?</a:t>
            </a:r>
          </a:p>
          <a:p>
            <a:pPr marL="342900" indent="-342900">
              <a:buFont typeface="Arial"/>
              <a:buChar char="•"/>
            </a:pPr>
            <a:r>
              <a:rPr lang="en-US" dirty="0" smtClean="0"/>
              <a:t>What would it sound like? What are examples? And what are non-examples?</a:t>
            </a:r>
          </a:p>
          <a:p>
            <a:pPr marL="457200" indent="-457200">
              <a:buFont typeface="+mj-lt"/>
              <a:buAutoNum type="arabicPeriod" startAt="3"/>
            </a:pPr>
            <a:r>
              <a:rPr lang="en-US" dirty="0" smtClean="0"/>
              <a:t>If you are refining:</a:t>
            </a:r>
            <a:endParaRPr lang="en-US" dirty="0"/>
          </a:p>
          <a:p>
            <a:pPr marL="342900" lvl="1" indent="-342900">
              <a:buFont typeface="Arial"/>
              <a:buChar char="•"/>
            </a:pPr>
            <a:r>
              <a:rPr lang="en-US" dirty="0" smtClean="0"/>
              <a:t>Will your clarifying expectations plan lead you to your intended benefit?</a:t>
            </a:r>
          </a:p>
        </p:txBody>
      </p:sp>
      <p:pic>
        <p:nvPicPr>
          <p:cNvPr id="4" name="Picture 3"/>
          <p:cNvPicPr>
            <a:picLocks noChangeAspect="1"/>
          </p:cNvPicPr>
          <p:nvPr/>
        </p:nvPicPr>
        <p:blipFill>
          <a:blip r:embed="rId2"/>
          <a:stretch>
            <a:fillRect/>
          </a:stretch>
        </p:blipFill>
        <p:spPr>
          <a:xfrm>
            <a:off x="8088030" y="7"/>
            <a:ext cx="1028904" cy="865215"/>
          </a:xfrm>
          <a:prstGeom prst="rect">
            <a:avLst/>
          </a:prstGeom>
        </p:spPr>
      </p:pic>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52</a:t>
            </a:fld>
            <a:endParaRPr lang="en-US">
              <a:solidFill>
                <a:prstClr val="black">
                  <a:tint val="75000"/>
                </a:prstClr>
              </a:solidFill>
              <a:latin typeface="Calibri"/>
            </a:endParaRPr>
          </a:p>
        </p:txBody>
      </p:sp>
    </p:spTree>
    <p:extLst>
      <p:ext uri="{BB962C8B-B14F-4D97-AF65-F5344CB8AC3E}">
        <p14:creationId xmlns:p14="http://schemas.microsoft.com/office/powerpoint/2010/main" val="246282745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53</a:t>
            </a:fld>
            <a:endParaRPr lang="en-US">
              <a:solidFill>
                <a:prstClr val="black">
                  <a:tint val="75000"/>
                </a:prstClr>
              </a:solidFill>
              <a:latin typeface="Calibri"/>
            </a:endParaRPr>
          </a:p>
        </p:txBody>
      </p:sp>
      <p:sp>
        <p:nvSpPr>
          <p:cNvPr id="2" name="Title 1"/>
          <p:cNvSpPr>
            <a:spLocks noGrp="1"/>
          </p:cNvSpPr>
          <p:nvPr>
            <p:ph type="ctrTitle"/>
          </p:nvPr>
        </p:nvSpPr>
        <p:spPr/>
        <p:txBody>
          <a:bodyPr>
            <a:normAutofit/>
          </a:bodyPr>
          <a:lstStyle/>
          <a:p>
            <a:pPr algn="l"/>
            <a:r>
              <a:rPr lang="en-US" dirty="0" smtClean="0"/>
              <a:t>Step 0: Common Assessments</a:t>
            </a:r>
            <a:endParaRPr lang="en-US" dirty="0"/>
          </a:p>
        </p:txBody>
      </p:sp>
      <p:sp>
        <p:nvSpPr>
          <p:cNvPr id="4" name="Subtitle 3"/>
          <p:cNvSpPr>
            <a:spLocks noGrp="1"/>
          </p:cNvSpPr>
          <p:nvPr>
            <p:ph type="subTitle" idx="1"/>
          </p:nvPr>
        </p:nvSpPr>
        <p:spPr/>
        <p:txBody>
          <a:bodyPr>
            <a:normAutofit fontScale="62500" lnSpcReduction="20000"/>
          </a:bodyPr>
          <a:lstStyle/>
          <a:p>
            <a:pPr algn="l"/>
            <a:endParaRPr lang="en-US" altLang="ja-JP" dirty="0">
              <a:latin typeface="Georgia" charset="0"/>
              <a:ea typeface="ＭＳ Ｐゴシック" charset="0"/>
              <a:cs typeface="ＭＳ Ｐゴシック" charset="0"/>
            </a:endParaRPr>
          </a:p>
          <a:p>
            <a:pPr algn="l"/>
            <a:r>
              <a:rPr lang="en-US" altLang="ja-JP" dirty="0" smtClean="0">
                <a:latin typeface="Georgia" charset="0"/>
                <a:ea typeface="ＭＳ Ｐゴシック" charset="0"/>
                <a:cs typeface="ＭＳ Ｐゴシック" charset="0"/>
              </a:rPr>
              <a:t>How will we know if students are learning what we want them to learn?</a:t>
            </a:r>
          </a:p>
        </p:txBody>
      </p:sp>
    </p:spTree>
    <p:extLst>
      <p:ext uri="{BB962C8B-B14F-4D97-AF65-F5344CB8AC3E}">
        <p14:creationId xmlns:p14="http://schemas.microsoft.com/office/powerpoint/2010/main" val="240375467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7"/>
          <p:cNvSpPr>
            <a:spLocks noGrp="1"/>
          </p:cNvSpPr>
          <p:nvPr>
            <p:ph type="title"/>
          </p:nvPr>
        </p:nvSpPr>
        <p:spPr>
          <a:xfrm>
            <a:off x="457200" y="5700"/>
            <a:ext cx="8229600" cy="1143000"/>
          </a:xfrm>
        </p:spPr>
        <p:txBody>
          <a:bodyPr>
            <a:normAutofit fontScale="90000"/>
          </a:bodyPr>
          <a:lstStyle/>
          <a:p>
            <a:r>
              <a:rPr lang="en-US" dirty="0">
                <a:latin typeface="Calibri" charset="0"/>
                <a:ea typeface="ＭＳ Ｐゴシック" charset="0"/>
                <a:cs typeface="ＭＳ Ｐゴシック" charset="0"/>
              </a:rPr>
              <a:t>Characteristics of Common Assessments </a:t>
            </a:r>
          </a:p>
        </p:txBody>
      </p:sp>
      <p:sp>
        <p:nvSpPr>
          <p:cNvPr id="56323" name="Content Placeholder 8"/>
          <p:cNvSpPr>
            <a:spLocks noGrp="1"/>
          </p:cNvSpPr>
          <p:nvPr>
            <p:ph sz="quarter" idx="13"/>
          </p:nvPr>
        </p:nvSpPr>
        <p:spPr/>
        <p:txBody>
          <a:bodyPr/>
          <a:lstStyle/>
          <a:p>
            <a:pPr marL="342900" indent="-342900">
              <a:buFont typeface="Arial"/>
              <a:buChar char="•"/>
            </a:pPr>
            <a:r>
              <a:rPr lang="en-US" sz="2000" dirty="0">
                <a:latin typeface="Calibri" charset="0"/>
                <a:ea typeface="ＭＳ Ｐゴシック" charset="0"/>
                <a:cs typeface="ＭＳ Ｐゴシック" charset="0"/>
              </a:rPr>
              <a:t>Measure essential student learning (includes formative and summative uses</a:t>
            </a:r>
            <a:r>
              <a:rPr lang="en-US" sz="2000" dirty="0" smtClean="0">
                <a:latin typeface="Calibri" charset="0"/>
                <a:ea typeface="ＭＳ Ｐゴシック" charset="0"/>
                <a:cs typeface="ＭＳ Ｐゴシック" charset="0"/>
              </a:rPr>
              <a:t>)</a:t>
            </a:r>
          </a:p>
          <a:p>
            <a:pPr marL="342900" indent="-342900">
              <a:buFont typeface="Arial"/>
              <a:buChar char="•"/>
            </a:pPr>
            <a:r>
              <a:rPr lang="en-US" sz="2000" dirty="0" smtClean="0">
                <a:latin typeface="Calibri" charset="0"/>
                <a:ea typeface="ＭＳ Ｐゴシック" charset="0"/>
                <a:cs typeface="ＭＳ Ｐゴシック" charset="0"/>
              </a:rPr>
              <a:t>Generated</a:t>
            </a:r>
            <a:r>
              <a:rPr lang="en-US" sz="2000" dirty="0">
                <a:latin typeface="Calibri" charset="0"/>
                <a:ea typeface="ＭＳ Ｐゴシック" charset="0"/>
                <a:cs typeface="ＭＳ Ｐゴシック" charset="0"/>
              </a:rPr>
              <a:t>/created by teachers </a:t>
            </a:r>
            <a:endParaRPr lang="en-US" sz="2000" dirty="0" smtClean="0">
              <a:latin typeface="Calibri" charset="0"/>
              <a:ea typeface="ＭＳ Ｐゴシック" charset="0"/>
              <a:cs typeface="ＭＳ Ｐゴシック" charset="0"/>
            </a:endParaRPr>
          </a:p>
          <a:p>
            <a:pPr marL="342900" indent="-342900">
              <a:buFont typeface="Arial"/>
              <a:buChar char="•"/>
            </a:pPr>
            <a:r>
              <a:rPr lang="en-US" sz="2000" dirty="0" smtClean="0">
                <a:latin typeface="Calibri" charset="0"/>
                <a:ea typeface="ＭＳ Ｐゴシック" charset="0"/>
              </a:rPr>
              <a:t>Clearly </a:t>
            </a:r>
            <a:r>
              <a:rPr lang="en-US" sz="2000" dirty="0">
                <a:latin typeface="Calibri" charset="0"/>
                <a:ea typeface="ＭＳ Ｐゴシック" charset="0"/>
              </a:rPr>
              <a:t>defined essential understanding and student performance outcomes exist for every unit of </a:t>
            </a:r>
            <a:r>
              <a:rPr lang="en-US" sz="2000" dirty="0" smtClean="0">
                <a:latin typeface="Calibri" charset="0"/>
                <a:ea typeface="ＭＳ Ｐゴシック" charset="0"/>
              </a:rPr>
              <a:t>instruction</a:t>
            </a:r>
          </a:p>
          <a:p>
            <a:pPr marL="342900" indent="-342900">
              <a:buFont typeface="Arial"/>
              <a:buChar char="•"/>
            </a:pPr>
            <a:r>
              <a:rPr lang="en-US" sz="2000" dirty="0" smtClean="0">
                <a:latin typeface="Calibri" charset="0"/>
                <a:ea typeface="ＭＳ Ｐゴシック" charset="0"/>
                <a:cs typeface="ＭＳ Ｐゴシック" charset="0"/>
              </a:rPr>
              <a:t>Include </a:t>
            </a:r>
            <a:r>
              <a:rPr lang="en-US" sz="2000" dirty="0">
                <a:latin typeface="Calibri" charset="0"/>
                <a:ea typeface="ＭＳ Ｐゴシック" charset="0"/>
                <a:cs typeface="ＭＳ Ｐゴシック" charset="0"/>
              </a:rPr>
              <a:t>all students taking the same course or grade level assessment across classes/</a:t>
            </a:r>
            <a:r>
              <a:rPr lang="en-US" sz="2000" dirty="0" smtClean="0">
                <a:latin typeface="Calibri" charset="0"/>
                <a:ea typeface="ＭＳ Ｐゴシック" charset="0"/>
                <a:cs typeface="ＭＳ Ｐゴシック" charset="0"/>
              </a:rPr>
              <a:t>teachers</a:t>
            </a:r>
          </a:p>
          <a:p>
            <a:pPr marL="342900" indent="-342900">
              <a:buFont typeface="Arial"/>
              <a:buChar char="•"/>
            </a:pPr>
            <a:r>
              <a:rPr lang="en-US" sz="2000" dirty="0" smtClean="0">
                <a:latin typeface="Calibri" charset="0"/>
                <a:ea typeface="ＭＳ Ｐゴシック" charset="0"/>
                <a:cs typeface="ＭＳ Ｐゴシック" charset="0"/>
              </a:rPr>
              <a:t>Administered </a:t>
            </a:r>
            <a:r>
              <a:rPr lang="en-US" sz="2000" dirty="0">
                <a:latin typeface="Calibri" charset="0"/>
                <a:ea typeface="ＭＳ Ｐゴシック" charset="0"/>
                <a:cs typeface="ＭＳ Ｐゴシック" charset="0"/>
              </a:rPr>
              <a:t>in a systematic and timely </a:t>
            </a:r>
            <a:r>
              <a:rPr lang="en-US" sz="2000" dirty="0" smtClean="0">
                <a:latin typeface="Calibri" charset="0"/>
                <a:ea typeface="ＭＳ Ｐゴシック" charset="0"/>
                <a:cs typeface="ＭＳ Ｐゴシック" charset="0"/>
              </a:rPr>
              <a:t>manner</a:t>
            </a:r>
          </a:p>
          <a:p>
            <a:pPr marL="342900" indent="-342900">
              <a:buFont typeface="Arial"/>
              <a:buChar char="•"/>
            </a:pPr>
            <a:r>
              <a:rPr lang="en-US" sz="2000" dirty="0" smtClean="0">
                <a:latin typeface="Calibri" charset="0"/>
                <a:ea typeface="ＭＳ Ｐゴシック" charset="0"/>
                <a:cs typeface="ＭＳ Ｐゴシック" charset="0"/>
              </a:rPr>
              <a:t>Allows </a:t>
            </a:r>
            <a:r>
              <a:rPr lang="en-US" sz="2000" dirty="0">
                <a:latin typeface="Calibri" charset="0"/>
                <a:ea typeface="ＭＳ Ｐゴシック" charset="0"/>
                <a:cs typeface="ＭＳ Ｐゴシック" charset="0"/>
              </a:rPr>
              <a:t>for analysis of results within </a:t>
            </a:r>
            <a:r>
              <a:rPr lang="en-US" sz="2000" dirty="0" smtClean="0">
                <a:latin typeface="Calibri" charset="0"/>
                <a:ea typeface="ＭＳ Ｐゴシック" charset="0"/>
                <a:cs typeface="ＭＳ Ｐゴシック" charset="0"/>
              </a:rPr>
              <a:t>PLC</a:t>
            </a:r>
          </a:p>
          <a:p>
            <a:pPr marL="342900" indent="-342900">
              <a:buFont typeface="Arial"/>
              <a:buChar char="•"/>
            </a:pPr>
            <a:r>
              <a:rPr lang="en-US" sz="2000" dirty="0" smtClean="0">
                <a:latin typeface="Calibri" charset="0"/>
                <a:ea typeface="ＭＳ Ｐゴシック" charset="0"/>
              </a:rPr>
              <a:t>Item </a:t>
            </a:r>
            <a:r>
              <a:rPr lang="en-US" sz="2000" dirty="0">
                <a:latin typeface="Calibri" charset="0"/>
                <a:ea typeface="ＭＳ Ｐゴシック" charset="0"/>
              </a:rPr>
              <a:t>analysis is planned and occurs immediately following each </a:t>
            </a:r>
            <a:r>
              <a:rPr lang="en-US" sz="2000" dirty="0" smtClean="0">
                <a:latin typeface="Calibri" charset="0"/>
                <a:ea typeface="ＭＳ Ｐゴシック" charset="0"/>
              </a:rPr>
              <a:t>assessments</a:t>
            </a:r>
          </a:p>
          <a:p>
            <a:pPr marL="342900" indent="-342900">
              <a:buFont typeface="Arial"/>
              <a:buChar char="•"/>
            </a:pPr>
            <a:r>
              <a:rPr lang="en-US" sz="2000" dirty="0" smtClean="0">
                <a:latin typeface="Calibri" charset="0"/>
                <a:ea typeface="ＭＳ Ｐゴシック" charset="0"/>
              </a:rPr>
              <a:t>Clearly </a:t>
            </a:r>
            <a:r>
              <a:rPr lang="en-US" sz="2000" dirty="0">
                <a:latin typeface="Calibri" charset="0"/>
                <a:ea typeface="ＭＳ Ｐゴシック" charset="0"/>
              </a:rPr>
              <a:t>defined assessment criteria exist</a:t>
            </a:r>
          </a:p>
        </p:txBody>
      </p:sp>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54</a:t>
            </a:fld>
            <a:endParaRPr lang="en-US">
              <a:solidFill>
                <a:prstClr val="black">
                  <a:tint val="75000"/>
                </a:prstClr>
              </a:solidFill>
              <a:latin typeface="Calibri"/>
            </a:endParaRPr>
          </a:p>
        </p:txBody>
      </p:sp>
    </p:spTree>
    <p:extLst>
      <p:ext uri="{BB962C8B-B14F-4D97-AF65-F5344CB8AC3E}">
        <p14:creationId xmlns:p14="http://schemas.microsoft.com/office/powerpoint/2010/main" val="78642675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464"/>
            <a:ext cx="8229600" cy="1143000"/>
          </a:xfrm>
        </p:spPr>
        <p:txBody>
          <a:bodyPr>
            <a:normAutofit fontScale="90000"/>
          </a:bodyPr>
          <a:lstStyle/>
          <a:p>
            <a:r>
              <a:rPr lang="en-US" dirty="0" smtClean="0"/>
              <a:t>Characteristics of Embedding Common Assessments</a:t>
            </a:r>
            <a:endParaRPr lang="en-US" dirty="0"/>
          </a:p>
        </p:txBody>
      </p:sp>
      <p:sp>
        <p:nvSpPr>
          <p:cNvPr id="3" name="Content Placeholder 2"/>
          <p:cNvSpPr>
            <a:spLocks noGrp="1"/>
          </p:cNvSpPr>
          <p:nvPr>
            <p:ph sz="quarter" idx="13"/>
          </p:nvPr>
        </p:nvSpPr>
        <p:spPr/>
        <p:txBody>
          <a:bodyPr/>
          <a:lstStyle/>
          <a:p>
            <a:pPr marL="342900" indent="-342900">
              <a:buFont typeface="Arial"/>
              <a:buChar char="•"/>
            </a:pPr>
            <a:r>
              <a:rPr lang="en-US" dirty="0" smtClean="0"/>
              <a:t>Assessment for Learning/Common Assessment Prompts </a:t>
            </a:r>
            <a:endParaRPr lang="en-US" dirty="0"/>
          </a:p>
          <a:p>
            <a:pPr marL="342900" indent="-342900">
              <a:buFont typeface="Arial"/>
              <a:buChar char="•"/>
            </a:pPr>
            <a:r>
              <a:rPr lang="en-US" dirty="0" smtClean="0"/>
              <a:t>How can student demonstrate proficiency as the lesson is being taught?</a:t>
            </a:r>
          </a:p>
          <a:p>
            <a:pPr marL="342900" indent="-342900">
              <a:buFont typeface="Arial"/>
              <a:buChar char="•"/>
            </a:pPr>
            <a:r>
              <a:rPr lang="en-US" dirty="0" smtClean="0"/>
              <a:t>Rubrics and Scales (</a:t>
            </a:r>
            <a:r>
              <a:rPr lang="en-US" dirty="0" err="1" smtClean="0"/>
              <a:t>Marzano</a:t>
            </a:r>
            <a:r>
              <a:rPr lang="en-US" dirty="0" smtClean="0"/>
              <a:t>)</a:t>
            </a:r>
          </a:p>
          <a:p>
            <a:pPr marL="342900" indent="-342900">
              <a:buFont typeface="Arial"/>
              <a:buChar char="•"/>
            </a:pPr>
            <a:r>
              <a:rPr lang="en-US" dirty="0" smtClean="0"/>
              <a:t>How can we utilize common student friendly scales to assess essential student learning?</a:t>
            </a:r>
            <a:endParaRPr lang="en-US" dirty="0"/>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55</a:t>
            </a:fld>
            <a:endParaRPr lang="en-US">
              <a:solidFill>
                <a:prstClr val="black">
                  <a:tint val="75000"/>
                </a:prstClr>
              </a:solidFill>
              <a:latin typeface="Calibri"/>
            </a:endParaRPr>
          </a:p>
        </p:txBody>
      </p:sp>
    </p:spTree>
    <p:extLst>
      <p:ext uri="{BB962C8B-B14F-4D97-AF65-F5344CB8AC3E}">
        <p14:creationId xmlns:p14="http://schemas.microsoft.com/office/powerpoint/2010/main" val="330633251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Mapping Assessments Activity</a:t>
            </a:r>
          </a:p>
        </p:txBody>
      </p:sp>
      <p:sp>
        <p:nvSpPr>
          <p:cNvPr id="62467" name="Content Placeholder 2"/>
          <p:cNvSpPr>
            <a:spLocks noGrp="1"/>
          </p:cNvSpPr>
          <p:nvPr>
            <p:ph sz="quarter" idx="13"/>
          </p:nvPr>
        </p:nvSpPr>
        <p:spPr/>
        <p:txBody>
          <a:bodyPr/>
          <a:lstStyle/>
          <a:p>
            <a:pPr marL="342900" indent="-342900" eaLnBrk="1" hangingPunct="1">
              <a:buFont typeface="Arial"/>
              <a:buChar char="•"/>
            </a:pPr>
            <a:r>
              <a:rPr lang="en-US" dirty="0">
                <a:latin typeface="Calibri" charset="0"/>
                <a:ea typeface="ＭＳ Ｐゴシック" charset="0"/>
                <a:cs typeface="ＭＳ Ｐゴシック" charset="0"/>
              </a:rPr>
              <a:t>Map out your Tier I </a:t>
            </a:r>
            <a:r>
              <a:rPr lang="en-US" dirty="0" smtClean="0">
                <a:latin typeface="Calibri" charset="0"/>
                <a:ea typeface="ＭＳ Ｐゴシック" charset="0"/>
                <a:cs typeface="ＭＳ Ｐゴシック" charset="0"/>
              </a:rPr>
              <a:t>assessments</a:t>
            </a:r>
          </a:p>
          <a:p>
            <a:pPr marL="342900" indent="-342900" eaLnBrk="1" hangingPunct="1">
              <a:buFont typeface="Arial"/>
              <a:buChar char="•"/>
            </a:pPr>
            <a:r>
              <a:rPr lang="en-US" dirty="0" smtClean="0">
                <a:latin typeface="Calibri" charset="0"/>
                <a:ea typeface="ＭＳ Ｐゴシック" charset="0"/>
              </a:rPr>
              <a:t>What </a:t>
            </a:r>
            <a:r>
              <a:rPr lang="en-US" dirty="0">
                <a:latin typeface="Calibri" charset="0"/>
                <a:ea typeface="ＭＳ Ｐゴシック" charset="0"/>
              </a:rPr>
              <a:t>assessments</a:t>
            </a:r>
            <a:r>
              <a:rPr lang="en-US" dirty="0" smtClean="0">
                <a:latin typeface="Calibri" charset="0"/>
                <a:ea typeface="ＭＳ Ｐゴシック" charset="0"/>
              </a:rPr>
              <a:t>?</a:t>
            </a:r>
          </a:p>
          <a:p>
            <a:pPr marL="342900" indent="-342900" eaLnBrk="1" hangingPunct="1">
              <a:buFont typeface="Arial"/>
              <a:buChar char="•"/>
            </a:pPr>
            <a:r>
              <a:rPr lang="en-US" dirty="0" smtClean="0">
                <a:latin typeface="Calibri" charset="0"/>
                <a:ea typeface="ＭＳ Ｐゴシック" charset="0"/>
              </a:rPr>
              <a:t>When </a:t>
            </a:r>
            <a:r>
              <a:rPr lang="en-US" dirty="0">
                <a:latin typeface="Calibri" charset="0"/>
                <a:ea typeface="ＭＳ Ｐゴシック" charset="0"/>
              </a:rPr>
              <a:t>given</a:t>
            </a:r>
            <a:r>
              <a:rPr lang="en-US" dirty="0" smtClean="0">
                <a:latin typeface="Calibri" charset="0"/>
                <a:ea typeface="ＭＳ Ｐゴシック" charset="0"/>
              </a:rPr>
              <a:t>?</a:t>
            </a:r>
          </a:p>
          <a:p>
            <a:pPr marL="342900" indent="-342900" eaLnBrk="1" hangingPunct="1">
              <a:buFont typeface="Arial"/>
              <a:buChar char="•"/>
            </a:pPr>
            <a:r>
              <a:rPr lang="en-US" dirty="0" smtClean="0">
                <a:latin typeface="Calibri" charset="0"/>
                <a:ea typeface="ＭＳ Ｐゴシック" charset="0"/>
              </a:rPr>
              <a:t>How </a:t>
            </a:r>
            <a:r>
              <a:rPr lang="en-US" dirty="0">
                <a:latin typeface="Calibri" charset="0"/>
                <a:ea typeface="ＭＳ Ｐゴシック" charset="0"/>
              </a:rPr>
              <a:t>data is organized for decision-making</a:t>
            </a:r>
            <a:r>
              <a:rPr lang="en-US" dirty="0" smtClean="0">
                <a:latin typeface="Calibri" charset="0"/>
                <a:ea typeface="ＭＳ Ｐゴシック" charset="0"/>
              </a:rPr>
              <a:t>?</a:t>
            </a:r>
          </a:p>
          <a:p>
            <a:pPr marL="342900" indent="-342900" eaLnBrk="1" hangingPunct="1">
              <a:buFont typeface="Arial"/>
              <a:buChar char="•"/>
            </a:pPr>
            <a:r>
              <a:rPr lang="en-US" dirty="0" smtClean="0">
                <a:latin typeface="Calibri" charset="0"/>
                <a:ea typeface="ＭＳ Ｐゴシック" charset="0"/>
              </a:rPr>
              <a:t>Given </a:t>
            </a:r>
            <a:r>
              <a:rPr lang="en-US" dirty="0">
                <a:latin typeface="Calibri" charset="0"/>
                <a:ea typeface="ＭＳ Ｐゴシック" charset="0"/>
              </a:rPr>
              <a:t>to who</a:t>
            </a:r>
            <a:r>
              <a:rPr lang="en-US" dirty="0" smtClean="0">
                <a:latin typeface="Calibri" charset="0"/>
                <a:ea typeface="ＭＳ Ｐゴシック" charset="0"/>
              </a:rPr>
              <a:t>?</a:t>
            </a:r>
          </a:p>
          <a:p>
            <a:pPr marL="342900" indent="-342900" eaLnBrk="1" hangingPunct="1">
              <a:buFont typeface="Arial"/>
              <a:buChar char="•"/>
            </a:pPr>
            <a:r>
              <a:rPr lang="en-US" dirty="0" smtClean="0">
                <a:latin typeface="Calibri" charset="0"/>
                <a:ea typeface="ＭＳ Ｐゴシック" charset="0"/>
              </a:rPr>
              <a:t>How </a:t>
            </a:r>
            <a:r>
              <a:rPr lang="en-US" dirty="0">
                <a:latin typeface="Calibri" charset="0"/>
                <a:ea typeface="ＭＳ Ｐゴシック" charset="0"/>
              </a:rPr>
              <a:t>is it used?</a:t>
            </a:r>
          </a:p>
          <a:p>
            <a:pPr eaLnBrk="1" hangingPunct="1"/>
            <a:endParaRPr lang="en-US" dirty="0">
              <a:latin typeface="Calibri"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56</a:t>
            </a:fld>
            <a:endParaRPr lang="en-US">
              <a:solidFill>
                <a:prstClr val="black">
                  <a:tint val="75000"/>
                </a:prstClr>
              </a:solidFill>
              <a:latin typeface="Calibri"/>
            </a:endParaRPr>
          </a:p>
        </p:txBody>
      </p:sp>
    </p:spTree>
    <p:extLst>
      <p:ext uri="{BB962C8B-B14F-4D97-AF65-F5344CB8AC3E}">
        <p14:creationId xmlns:p14="http://schemas.microsoft.com/office/powerpoint/2010/main" val="69530933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Assessment Map Example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1911028"/>
              </p:ext>
            </p:extLst>
          </p:nvPr>
        </p:nvGraphicFramePr>
        <p:xfrm>
          <a:off x="111135" y="1271495"/>
          <a:ext cx="8842375" cy="5288308"/>
        </p:xfrm>
        <a:graphic>
          <a:graphicData uri="http://schemas.openxmlformats.org/drawingml/2006/table">
            <a:tbl>
              <a:tblPr/>
              <a:tblGrid>
                <a:gridCol w="2095500"/>
                <a:gridCol w="1698625"/>
                <a:gridCol w="2238375"/>
                <a:gridCol w="2809875"/>
              </a:tblGrid>
              <a:tr h="38100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Calibri" charset="0"/>
                          <a:ea typeface="ＭＳ Ｐゴシック" charset="0"/>
                          <a:cs typeface="ＭＳ Ｐゴシック" charset="0"/>
                        </a:rPr>
                        <a:t>Assessment</a:t>
                      </a:r>
                    </a:p>
                  </a:txBody>
                  <a:tcPr marT="45723" marB="45723"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Calibri" charset="0"/>
                          <a:ea typeface="ＭＳ Ｐゴシック" charset="0"/>
                          <a:cs typeface="ＭＳ Ｐゴシック" charset="0"/>
                        </a:rPr>
                        <a:t>When Given</a:t>
                      </a:r>
                    </a:p>
                  </a:txBody>
                  <a:tcPr marT="45723" marB="45723"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Calibri" charset="0"/>
                          <a:ea typeface="ＭＳ Ｐゴシック" charset="0"/>
                          <a:cs typeface="ＭＳ Ｐゴシック" charset="0"/>
                        </a:rPr>
                        <a:t>Given to Whom</a:t>
                      </a:r>
                    </a:p>
                  </a:txBody>
                  <a:tcPr marT="45723" marB="45723"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FF"/>
                          </a:solidFill>
                          <a:effectLst/>
                          <a:latin typeface="Calibri" charset="0"/>
                          <a:ea typeface="ＭＳ Ｐゴシック" charset="0"/>
                          <a:cs typeface="ＭＳ Ｐゴシック" charset="0"/>
                        </a:rPr>
                        <a:t>Admin Procedures</a:t>
                      </a:r>
                    </a:p>
                  </a:txBody>
                  <a:tcPr marT="45723" marB="45723"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4BACC6"/>
                    </a:solidFill>
                  </a:tcPr>
                </a:tc>
              </a:tr>
              <a:tr h="182880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Calibri" charset="0"/>
                          <a:ea typeface="ＭＳ Ｐゴシック" charset="0"/>
                          <a:cs typeface="ＭＳ Ｐゴシック" charset="0"/>
                        </a:rPr>
                        <a:t>Reading Pre/Post Assessments</a:t>
                      </a:r>
                      <a:endParaRPr kumimoji="0" lang="en-US" sz="19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T="45723" marB="45723"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Calibri" charset="0"/>
                          <a:ea typeface="ＭＳ Ｐゴシック" charset="0"/>
                          <a:cs typeface="ＭＳ Ｐゴシック" charset="0"/>
                        </a:rPr>
                        <a:t>10/1-10/7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Calibri" charset="0"/>
                          <a:ea typeface="ＭＳ Ｐゴシック" charset="0"/>
                          <a:cs typeface="ＭＳ Ｐゴシック" charset="0"/>
                        </a:rPr>
                        <a:t>11/14-11/19</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Calibri" charset="0"/>
                          <a:ea typeface="ＭＳ Ｐゴシック" charset="0"/>
                          <a:cs typeface="ＭＳ Ｐゴシック" charset="0"/>
                        </a:rPr>
                        <a:t>12/10-12/15</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Calibri" charset="0"/>
                          <a:ea typeface="ＭＳ Ｐゴシック" charset="0"/>
                          <a:cs typeface="ＭＳ Ｐゴシック" charset="0"/>
                        </a:rPr>
                        <a:t>1/30-2/5</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Calibri" charset="0"/>
                          <a:ea typeface="ＭＳ Ｐゴシック" charset="0"/>
                          <a:cs typeface="ＭＳ Ｐゴシック" charset="0"/>
                        </a:rPr>
                        <a:t>3/1-3/6</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Calibri" charset="0"/>
                          <a:ea typeface="ＭＳ Ｐゴシック" charset="0"/>
                          <a:cs typeface="ＭＳ Ｐゴシック" charset="0"/>
                        </a:rPr>
                        <a:t>4/14-4/19</a:t>
                      </a:r>
                    </a:p>
                  </a:txBody>
                  <a:tcPr marT="45723" marB="45723"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a:ln>
                            <a:noFill/>
                          </a:ln>
                          <a:solidFill>
                            <a:srgbClr val="000000"/>
                          </a:solidFill>
                          <a:effectLst/>
                          <a:latin typeface="Calibri" charset="0"/>
                          <a:ea typeface="ＭＳ Ｐゴシック" charset="0"/>
                          <a:cs typeface="ＭＳ Ｐゴシック" charset="0"/>
                        </a:rPr>
                        <a:t>All Students</a:t>
                      </a:r>
                    </a:p>
                  </a:txBody>
                  <a:tcPr marT="45723" marB="45723"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Calibri" charset="0"/>
                          <a:ea typeface="ＭＳ Ｐゴシック" charset="0"/>
                          <a:cs typeface="ＭＳ Ｐゴシック" charset="0"/>
                        </a:rPr>
                        <a:t>Computer-Based</a:t>
                      </a:r>
                      <a:endParaRPr kumimoji="0" lang="en-US" sz="19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T="45723" marB="45723"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r>
              <a:tr h="182880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Calibri" charset="0"/>
                          <a:ea typeface="ＭＳ Ｐゴシック" charset="0"/>
                          <a:cs typeface="ＭＳ Ｐゴシック" charset="0"/>
                        </a:rPr>
                        <a:t>Formative Reading Assessments</a:t>
                      </a:r>
                    </a:p>
                    <a:p>
                      <a:pPr marL="285750" marR="0" lvl="0" indent="-285750" algn="l" defTabSz="457200" rtl="0" eaLnBrk="1" fontAlgn="base" latinLnBrk="0" hangingPunct="1">
                        <a:lnSpc>
                          <a:spcPct val="100000"/>
                        </a:lnSpc>
                        <a:spcBef>
                          <a:spcPct val="0"/>
                        </a:spcBef>
                        <a:spcAft>
                          <a:spcPct val="0"/>
                        </a:spcAft>
                        <a:buClrTx/>
                        <a:buSzTx/>
                        <a:buFontTx/>
                        <a:buChar char="-"/>
                        <a:tabLst/>
                      </a:pPr>
                      <a:r>
                        <a:rPr kumimoji="0" lang="en-US" sz="1900" b="0" i="0" u="none" strike="noStrike" cap="none" normalizeH="0" baseline="0" dirty="0" smtClean="0">
                          <a:ln>
                            <a:noFill/>
                          </a:ln>
                          <a:solidFill>
                            <a:srgbClr val="000000"/>
                          </a:solidFill>
                          <a:effectLst/>
                          <a:latin typeface="Calibri" charset="0"/>
                          <a:ea typeface="ＭＳ Ｐゴシック" charset="0"/>
                          <a:cs typeface="ＭＳ Ｐゴシック" charset="0"/>
                        </a:rPr>
                        <a:t>Prompts,</a:t>
                      </a:r>
                    </a:p>
                    <a:p>
                      <a:pPr marL="285750" marR="0" lvl="0" indent="-285750" algn="l" defTabSz="457200" rtl="0" eaLnBrk="1" fontAlgn="base" latinLnBrk="0" hangingPunct="1">
                        <a:lnSpc>
                          <a:spcPct val="100000"/>
                        </a:lnSpc>
                        <a:spcBef>
                          <a:spcPct val="0"/>
                        </a:spcBef>
                        <a:spcAft>
                          <a:spcPct val="0"/>
                        </a:spcAft>
                        <a:buClrTx/>
                        <a:buSzTx/>
                        <a:buFontTx/>
                        <a:buChar char="-"/>
                        <a:tabLst/>
                      </a:pPr>
                      <a:r>
                        <a:rPr kumimoji="0" lang="en-US" sz="1900" b="0" i="0" u="none" strike="noStrike" cap="none" normalizeH="0" baseline="0" dirty="0" smtClean="0">
                          <a:ln>
                            <a:noFill/>
                          </a:ln>
                          <a:solidFill>
                            <a:srgbClr val="000000"/>
                          </a:solidFill>
                          <a:effectLst/>
                          <a:latin typeface="Calibri" charset="0"/>
                          <a:ea typeface="ＭＳ Ｐゴシック" charset="0"/>
                          <a:cs typeface="ＭＳ Ｐゴシック" charset="0"/>
                        </a:rPr>
                        <a:t>Work Sample</a:t>
                      </a:r>
                    </a:p>
                    <a:p>
                      <a:pPr marL="285750" marR="0" lvl="0" indent="-285750" algn="l" defTabSz="457200" rtl="0" eaLnBrk="1" fontAlgn="base" latinLnBrk="0" hangingPunct="1">
                        <a:lnSpc>
                          <a:spcPct val="100000"/>
                        </a:lnSpc>
                        <a:spcBef>
                          <a:spcPct val="0"/>
                        </a:spcBef>
                        <a:spcAft>
                          <a:spcPct val="0"/>
                        </a:spcAft>
                        <a:buClrTx/>
                        <a:buSzTx/>
                        <a:buFontTx/>
                        <a:buChar char="-"/>
                        <a:tabLst/>
                      </a:pPr>
                      <a:r>
                        <a:rPr kumimoji="0" lang="en-US" sz="1900" b="0" i="0" u="none" strike="noStrike" cap="none" normalizeH="0" baseline="0" dirty="0" smtClean="0">
                          <a:ln>
                            <a:noFill/>
                          </a:ln>
                          <a:solidFill>
                            <a:srgbClr val="000000"/>
                          </a:solidFill>
                          <a:effectLst/>
                          <a:latin typeface="Calibri" charset="0"/>
                          <a:ea typeface="ＭＳ Ｐゴシック" charset="0"/>
                          <a:cs typeface="ＭＳ Ｐゴシック" charset="0"/>
                        </a:rPr>
                        <a:t>Performance Tasks</a:t>
                      </a:r>
                      <a:endParaRPr kumimoji="0" lang="en-US" sz="19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T="45723" marB="45723"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Calibri" charset="0"/>
                          <a:ea typeface="ＭＳ Ｐゴシック" charset="0"/>
                          <a:cs typeface="ＭＳ Ｐゴシック" charset="0"/>
                        </a:rPr>
                        <a:t>TBD based upon PLC discussions</a:t>
                      </a:r>
                      <a:endParaRPr kumimoji="0" lang="en-US" sz="19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T="45723" marB="45723"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a:ln>
                            <a:noFill/>
                          </a:ln>
                          <a:solidFill>
                            <a:srgbClr val="000000"/>
                          </a:solidFill>
                          <a:effectLst/>
                          <a:latin typeface="Calibri" charset="0"/>
                          <a:ea typeface="ＭＳ Ｐゴシック" charset="0"/>
                          <a:cs typeface="ＭＳ Ｐゴシック" charset="0"/>
                        </a:rPr>
                        <a:t>All Students</a:t>
                      </a:r>
                    </a:p>
                  </a:txBody>
                  <a:tcPr marT="45723" marB="45723"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Calibri" charset="0"/>
                          <a:ea typeface="ＭＳ Ｐゴシック" charset="0"/>
                          <a:cs typeface="ＭＳ Ｐゴシック" charset="0"/>
                        </a:rPr>
                        <a:t>Embedded within instruction</a:t>
                      </a:r>
                      <a:endParaRPr kumimoji="0" lang="en-US" sz="19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T="45723" marB="45723"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r>
              <a:tr h="12496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Calibri" charset="0"/>
                          <a:ea typeface="ＭＳ Ｐゴシック" charset="0"/>
                          <a:cs typeface="ＭＳ Ｐゴシック" charset="0"/>
                        </a:rPr>
                        <a:t>Math Pre Post Assessments</a:t>
                      </a:r>
                      <a:endParaRPr kumimoji="0" lang="en-US" sz="19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T="45723" marB="45723"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Calibri" charset="0"/>
                          <a:ea typeface="ＭＳ Ｐゴシック" charset="0"/>
                          <a:cs typeface="ＭＳ Ｐゴシック" charset="0"/>
                        </a:rPr>
                        <a:t>Every 5 weeks</a:t>
                      </a:r>
                    </a:p>
                  </a:txBody>
                  <a:tcPr marT="45723" marB="45723"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a:ln>
                            <a:noFill/>
                          </a:ln>
                          <a:solidFill>
                            <a:srgbClr val="000000"/>
                          </a:solidFill>
                          <a:effectLst/>
                          <a:latin typeface="Calibri" charset="0"/>
                          <a:ea typeface="ＭＳ Ｐゴシック" charset="0"/>
                          <a:cs typeface="ＭＳ Ｐゴシック" charset="0"/>
                        </a:rPr>
                        <a:t>All Students</a:t>
                      </a:r>
                    </a:p>
                  </a:txBody>
                  <a:tcPr marT="45723" marB="45723"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Calibri" charset="0"/>
                          <a:ea typeface="ＭＳ Ｐゴシック" charset="0"/>
                          <a:cs typeface="ＭＳ Ｐゴシック" charset="0"/>
                        </a:rPr>
                        <a:t>Students take pre tests during third week or prior chapter test. Test is given whole group</a:t>
                      </a:r>
                    </a:p>
                  </a:txBody>
                  <a:tcPr marT="45723" marB="45723"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r>
            </a:tbl>
          </a:graphicData>
        </a:graphic>
      </p:graphicFrame>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57</a:t>
            </a:fld>
            <a:endParaRPr lang="en-US">
              <a:solidFill>
                <a:prstClr val="black">
                  <a:tint val="75000"/>
                </a:prstClr>
              </a:solidFill>
              <a:latin typeface="Calibri"/>
            </a:endParaRPr>
          </a:p>
        </p:txBody>
      </p:sp>
    </p:spTree>
    <p:extLst>
      <p:ext uri="{BB962C8B-B14F-4D97-AF65-F5344CB8AC3E}">
        <p14:creationId xmlns:p14="http://schemas.microsoft.com/office/powerpoint/2010/main" val="339492000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3"/>
            <a:ext cx="7630830" cy="1143000"/>
          </a:xfrm>
        </p:spPr>
        <p:txBody>
          <a:bodyPr>
            <a:normAutofit fontScale="90000"/>
          </a:bodyPr>
          <a:lstStyle/>
          <a:p>
            <a:r>
              <a:rPr lang="en-US" dirty="0" smtClean="0"/>
              <a:t>Activity 4d: Common Assessments</a:t>
            </a:r>
            <a:endParaRPr lang="en-US" dirty="0"/>
          </a:p>
        </p:txBody>
      </p:sp>
      <p:sp>
        <p:nvSpPr>
          <p:cNvPr id="3" name="Content Placeholder 2"/>
          <p:cNvSpPr>
            <a:spLocks noGrp="1"/>
          </p:cNvSpPr>
          <p:nvPr>
            <p:ph sz="quarter" idx="13"/>
          </p:nvPr>
        </p:nvSpPr>
        <p:spPr/>
        <p:txBody>
          <a:bodyPr>
            <a:normAutofit fontScale="92500"/>
          </a:bodyPr>
          <a:lstStyle/>
          <a:p>
            <a:pPr marL="0" indent="0">
              <a:buNone/>
            </a:pPr>
            <a:r>
              <a:rPr lang="en-US" u="sng" dirty="0" smtClean="0"/>
              <a:t>Discussion</a:t>
            </a:r>
            <a:r>
              <a:rPr lang="en-US" dirty="0" smtClean="0"/>
              <a:t>: What is the intended benefit of common assessments? </a:t>
            </a:r>
          </a:p>
          <a:p>
            <a:pPr marL="0" indent="0">
              <a:buNone/>
            </a:pPr>
            <a:r>
              <a:rPr lang="en-US" u="sng" dirty="0" smtClean="0"/>
              <a:t>Decision</a:t>
            </a:r>
            <a:r>
              <a:rPr lang="en-US" dirty="0" smtClean="0"/>
              <a:t>: Are you creating, refining</a:t>
            </a:r>
            <a:r>
              <a:rPr lang="en-US" dirty="0"/>
              <a:t>,</a:t>
            </a:r>
            <a:r>
              <a:rPr lang="en-US" dirty="0" smtClean="0"/>
              <a:t> and/or communicating your common assessments?</a:t>
            </a:r>
            <a:endParaRPr lang="en-US" dirty="0"/>
          </a:p>
          <a:p>
            <a:pPr marL="0" indent="0">
              <a:buNone/>
            </a:pPr>
            <a:r>
              <a:rPr lang="en-US" u="sng" dirty="0" smtClean="0"/>
              <a:t>Action:</a:t>
            </a:r>
          </a:p>
          <a:p>
            <a:pPr marL="514350" indent="-514350">
              <a:buAutoNum type="arabicPeriod"/>
            </a:pPr>
            <a:r>
              <a:rPr lang="en-US" dirty="0" smtClean="0"/>
              <a:t>Review examples of Common Assessments Maps</a:t>
            </a:r>
          </a:p>
          <a:p>
            <a:pPr marL="514350" indent="-514350">
              <a:buAutoNum type="arabicPeriod"/>
            </a:pPr>
            <a:r>
              <a:rPr lang="en-US" dirty="0" smtClean="0"/>
              <a:t>If you are creating:</a:t>
            </a:r>
          </a:p>
          <a:p>
            <a:pPr marL="514350" indent="-514350">
              <a:buFont typeface="Arial"/>
              <a:buChar char="•"/>
            </a:pPr>
            <a:r>
              <a:rPr lang="en-US" dirty="0" smtClean="0"/>
              <a:t>Make a plan to complete a common assessment map</a:t>
            </a:r>
          </a:p>
          <a:p>
            <a:pPr marL="514350" indent="-514350">
              <a:buFont typeface="Arial"/>
              <a:buChar char="•"/>
            </a:pPr>
            <a:r>
              <a:rPr lang="en-US" dirty="0" smtClean="0"/>
              <a:t>Consider what stakeholders you will need at the table </a:t>
            </a:r>
          </a:p>
          <a:p>
            <a:pPr marL="514350" indent="-514350">
              <a:buFont typeface="Arial"/>
              <a:buChar char="•"/>
            </a:pPr>
            <a:r>
              <a:rPr lang="en-US" dirty="0" smtClean="0"/>
              <a:t>Consider this work for your PLCs</a:t>
            </a:r>
          </a:p>
          <a:p>
            <a:pPr marL="457200" indent="-457200">
              <a:buFont typeface="+mj-lt"/>
              <a:buAutoNum type="arabicPeriod" startAt="3"/>
            </a:pPr>
            <a:r>
              <a:rPr lang="en-US" dirty="0" smtClean="0"/>
              <a:t>If you are refining:</a:t>
            </a:r>
            <a:endParaRPr lang="en-US" dirty="0"/>
          </a:p>
          <a:p>
            <a:pPr marL="342900" lvl="1" indent="-342900">
              <a:buFont typeface="Arial"/>
              <a:buChar char="•"/>
            </a:pPr>
            <a:r>
              <a:rPr lang="en-US" dirty="0" smtClean="0"/>
              <a:t>Will your common assessments plan lead you to your intended benefit?</a:t>
            </a:r>
          </a:p>
        </p:txBody>
      </p:sp>
      <p:pic>
        <p:nvPicPr>
          <p:cNvPr id="4" name="Picture 3"/>
          <p:cNvPicPr>
            <a:picLocks noChangeAspect="1"/>
          </p:cNvPicPr>
          <p:nvPr/>
        </p:nvPicPr>
        <p:blipFill>
          <a:blip r:embed="rId2"/>
          <a:stretch>
            <a:fillRect/>
          </a:stretch>
        </p:blipFill>
        <p:spPr>
          <a:xfrm>
            <a:off x="8088030" y="7"/>
            <a:ext cx="1028904" cy="865215"/>
          </a:xfrm>
          <a:prstGeom prst="rect">
            <a:avLst/>
          </a:prstGeom>
        </p:spPr>
      </p:pic>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58</a:t>
            </a:fld>
            <a:endParaRPr lang="en-US">
              <a:solidFill>
                <a:prstClr val="black">
                  <a:tint val="75000"/>
                </a:prstClr>
              </a:solidFill>
              <a:latin typeface="Calibri"/>
            </a:endParaRPr>
          </a:p>
        </p:txBody>
      </p:sp>
    </p:spTree>
    <p:extLst>
      <p:ext uri="{BB962C8B-B14F-4D97-AF65-F5344CB8AC3E}">
        <p14:creationId xmlns:p14="http://schemas.microsoft.com/office/powerpoint/2010/main" val="156047266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dirty="0" smtClean="0"/>
              <a:t>Step 0: Creating a Collaborative Culture</a:t>
            </a:r>
            <a:endParaRPr lang="en-US" dirty="0"/>
          </a:p>
        </p:txBody>
      </p:sp>
      <p:sp>
        <p:nvSpPr>
          <p:cNvPr id="4" name="Subtitle 3"/>
          <p:cNvSpPr>
            <a:spLocks noGrp="1"/>
          </p:cNvSpPr>
          <p:nvPr>
            <p:ph type="subTitle" idx="1"/>
          </p:nvPr>
        </p:nvSpPr>
        <p:spPr>
          <a:xfrm>
            <a:off x="685800" y="3886200"/>
            <a:ext cx="7772400" cy="1752600"/>
          </a:xfrm>
        </p:spPr>
        <p:txBody>
          <a:bodyPr>
            <a:normAutofit/>
          </a:bodyPr>
          <a:lstStyle/>
          <a:p>
            <a:pPr algn="l"/>
            <a:r>
              <a:rPr lang="en-US" altLang="ja-JP" dirty="0" smtClean="0">
                <a:latin typeface="Georgia" charset="0"/>
                <a:ea typeface="ＭＳ Ｐゴシック" charset="0"/>
                <a:cs typeface="ＭＳ Ｐゴシック" charset="0"/>
              </a:rPr>
              <a:t>PLCs are more than just schedules and meetings. </a:t>
            </a:r>
          </a:p>
          <a:p>
            <a:pPr algn="l"/>
            <a:r>
              <a:rPr lang="en-US" altLang="ja-JP" dirty="0" smtClean="0">
                <a:latin typeface="Georgia" charset="0"/>
                <a:ea typeface="ＭＳ Ｐゴシック" charset="0"/>
                <a:cs typeface="ＭＳ Ｐゴシック" charset="0"/>
              </a:rPr>
              <a:t>Do people actually want to participate?</a:t>
            </a:r>
          </a:p>
        </p:txBody>
      </p:sp>
      <p:sp>
        <p:nvSpPr>
          <p:cNvPr id="3" name="Slide Number Placeholder 2"/>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59</a:t>
            </a:fld>
            <a:endParaRPr lang="en-US">
              <a:solidFill>
                <a:prstClr val="black">
                  <a:tint val="75000"/>
                </a:prstClr>
              </a:solidFill>
              <a:latin typeface="Calibri"/>
            </a:endParaRPr>
          </a:p>
        </p:txBody>
      </p:sp>
    </p:spTree>
    <p:extLst>
      <p:ext uri="{BB962C8B-B14F-4D97-AF65-F5344CB8AC3E}">
        <p14:creationId xmlns:p14="http://schemas.microsoft.com/office/powerpoint/2010/main" val="41396213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Setting up your Facilitator Group As a PLC (Roles)</a:t>
            </a:r>
            <a:endParaRPr lang="en-US" dirty="0"/>
          </a:p>
        </p:txBody>
      </p:sp>
      <p:sp>
        <p:nvSpPr>
          <p:cNvPr id="3" name="Content Placeholder 2"/>
          <p:cNvSpPr>
            <a:spLocks noGrp="1"/>
          </p:cNvSpPr>
          <p:nvPr>
            <p:ph sz="quarter" idx="13"/>
          </p:nvPr>
        </p:nvSpPr>
        <p:spPr/>
        <p:txBody>
          <a:bodyPr/>
          <a:lstStyle/>
          <a:p>
            <a:pPr marL="342900" indent="-342900">
              <a:buFont typeface="Arial"/>
              <a:buChar char="•"/>
            </a:pPr>
            <a:r>
              <a:rPr lang="en-US" dirty="0" smtClean="0"/>
              <a:t>Who will be your facilitator of conversations?</a:t>
            </a:r>
          </a:p>
          <a:p>
            <a:pPr marL="342900" indent="-342900">
              <a:buFont typeface="Arial"/>
              <a:buChar char="•"/>
            </a:pPr>
            <a:r>
              <a:rPr lang="en-US" dirty="0" smtClean="0"/>
              <a:t>Who will take notes and manage your materials?</a:t>
            </a:r>
          </a:p>
          <a:p>
            <a:pPr marL="342900" indent="-342900">
              <a:buFont typeface="Arial"/>
              <a:buChar char="•"/>
            </a:pPr>
            <a:r>
              <a:rPr lang="en-US" dirty="0" smtClean="0"/>
              <a:t>Who will be your time keeper?</a:t>
            </a: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6</a:t>
            </a:fld>
            <a:endParaRPr lang="en-US">
              <a:solidFill>
                <a:prstClr val="black">
                  <a:tint val="75000"/>
                </a:prstClr>
              </a:solidFill>
              <a:latin typeface="Calibri"/>
            </a:endParaRPr>
          </a:p>
        </p:txBody>
      </p:sp>
    </p:spTree>
    <p:extLst>
      <p:ext uri="{BB962C8B-B14F-4D97-AF65-F5344CB8AC3E}">
        <p14:creationId xmlns:p14="http://schemas.microsoft.com/office/powerpoint/2010/main" val="114814827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630830" cy="1143000"/>
          </a:xfrm>
        </p:spPr>
        <p:txBody>
          <a:bodyPr>
            <a:normAutofit fontScale="90000"/>
          </a:bodyPr>
          <a:lstStyle/>
          <a:p>
            <a:r>
              <a:rPr lang="en-US" dirty="0" smtClean="0"/>
              <a:t>Activity 4e: Creating a Collaborative Culture</a:t>
            </a:r>
            <a:endParaRPr lang="en-US" dirty="0"/>
          </a:p>
        </p:txBody>
      </p:sp>
      <p:sp>
        <p:nvSpPr>
          <p:cNvPr id="3" name="Content Placeholder 2"/>
          <p:cNvSpPr>
            <a:spLocks noGrp="1"/>
          </p:cNvSpPr>
          <p:nvPr>
            <p:ph sz="quarter" idx="13"/>
          </p:nvPr>
        </p:nvSpPr>
        <p:spPr/>
        <p:txBody>
          <a:bodyPr>
            <a:normAutofit fontScale="85000" lnSpcReduction="10000"/>
          </a:bodyPr>
          <a:lstStyle/>
          <a:p>
            <a:pPr marL="0" indent="0">
              <a:buNone/>
            </a:pPr>
            <a:r>
              <a:rPr lang="en-US" u="sng" dirty="0" smtClean="0"/>
              <a:t>Discussion</a:t>
            </a:r>
            <a:r>
              <a:rPr lang="en-US" dirty="0" smtClean="0"/>
              <a:t>: What is the intended benefit of creating a collaborative culture?</a:t>
            </a:r>
          </a:p>
          <a:p>
            <a:pPr marL="0" indent="0">
              <a:buNone/>
            </a:pPr>
            <a:r>
              <a:rPr lang="en-US" u="sng" dirty="0" smtClean="0"/>
              <a:t>Decision</a:t>
            </a:r>
            <a:r>
              <a:rPr lang="en-US" dirty="0" smtClean="0"/>
              <a:t>: Are you creating, refining</a:t>
            </a:r>
            <a:r>
              <a:rPr lang="en-US" dirty="0"/>
              <a:t>,</a:t>
            </a:r>
            <a:r>
              <a:rPr lang="en-US" dirty="0" smtClean="0"/>
              <a:t> and/or communicating your collaborative culture?</a:t>
            </a:r>
            <a:endParaRPr lang="en-US" dirty="0"/>
          </a:p>
          <a:p>
            <a:pPr marL="0" indent="0">
              <a:buNone/>
            </a:pPr>
            <a:r>
              <a:rPr lang="en-US" u="sng" dirty="0" smtClean="0"/>
              <a:t>Action:</a:t>
            </a:r>
          </a:p>
          <a:p>
            <a:pPr marL="514350" indent="-514350">
              <a:buAutoNum type="arabicPeriod"/>
            </a:pPr>
            <a:r>
              <a:rPr lang="en-US" dirty="0" smtClean="0"/>
              <a:t>Review your School-Wide Culture Items #26-31 </a:t>
            </a:r>
          </a:p>
          <a:p>
            <a:pPr marL="514350" indent="-514350">
              <a:buAutoNum type="arabicPeriod"/>
            </a:pPr>
            <a:r>
              <a:rPr lang="en-US" dirty="0" smtClean="0"/>
              <a:t>Read “A Shift in School Culture” (3 pages), and Review the “Shifts” handout</a:t>
            </a:r>
          </a:p>
          <a:p>
            <a:pPr marL="514350" indent="-514350">
              <a:buAutoNum type="arabicPeriod"/>
            </a:pPr>
            <a:r>
              <a:rPr lang="en-US" dirty="0" smtClean="0"/>
              <a:t>If you are creating:</a:t>
            </a:r>
          </a:p>
          <a:p>
            <a:pPr marL="514350" lvl="1" indent="-514350">
              <a:buFont typeface="Arial"/>
              <a:buChar char="•"/>
            </a:pPr>
            <a:r>
              <a:rPr lang="en-US" dirty="0" smtClean="0"/>
              <a:t>How will you make your PLCs something that people want to attend because it helps them?</a:t>
            </a:r>
          </a:p>
          <a:p>
            <a:pPr marL="514350" indent="-514350">
              <a:buFont typeface="Arial"/>
              <a:buChar char="•"/>
            </a:pPr>
            <a:r>
              <a:rPr lang="en-US" dirty="0" smtClean="0"/>
              <a:t>What factors are holding your teams back for creating a collaborative culture?</a:t>
            </a:r>
          </a:p>
          <a:p>
            <a:pPr marL="457200" indent="-457200">
              <a:buFont typeface="+mj-lt"/>
              <a:buAutoNum type="arabicPeriod" startAt="4"/>
            </a:pPr>
            <a:r>
              <a:rPr lang="en-US" dirty="0" smtClean="0"/>
              <a:t>If you are refining:</a:t>
            </a:r>
            <a:endParaRPr lang="en-US" dirty="0"/>
          </a:p>
          <a:p>
            <a:pPr marL="342900" lvl="1" indent="-342900">
              <a:buFont typeface="Arial"/>
              <a:buChar char="•"/>
            </a:pPr>
            <a:r>
              <a:rPr lang="en-US" dirty="0" smtClean="0"/>
              <a:t>Will your collaborative culture plan lead you to your intended benefit?</a:t>
            </a:r>
          </a:p>
          <a:p>
            <a:pPr marL="342900" lvl="1" indent="-342900">
              <a:buFont typeface="Arial"/>
              <a:buChar char="•"/>
            </a:pPr>
            <a:r>
              <a:rPr lang="en-US" dirty="0" smtClean="0"/>
              <a:t>What changes, if any, need to be made?</a:t>
            </a:r>
          </a:p>
        </p:txBody>
      </p:sp>
      <p:pic>
        <p:nvPicPr>
          <p:cNvPr id="4" name="Picture 3"/>
          <p:cNvPicPr>
            <a:picLocks noChangeAspect="1"/>
          </p:cNvPicPr>
          <p:nvPr/>
        </p:nvPicPr>
        <p:blipFill>
          <a:blip r:embed="rId2"/>
          <a:stretch>
            <a:fillRect/>
          </a:stretch>
        </p:blipFill>
        <p:spPr>
          <a:xfrm>
            <a:off x="8088030" y="7"/>
            <a:ext cx="1028904" cy="865215"/>
          </a:xfrm>
          <a:prstGeom prst="rect">
            <a:avLst/>
          </a:prstGeom>
        </p:spPr>
      </p:pic>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60</a:t>
            </a:fld>
            <a:endParaRPr lang="en-US">
              <a:solidFill>
                <a:prstClr val="black">
                  <a:tint val="75000"/>
                </a:prstClr>
              </a:solidFill>
              <a:latin typeface="Calibri"/>
            </a:endParaRPr>
          </a:p>
        </p:txBody>
      </p:sp>
    </p:spTree>
    <p:extLst>
      <p:ext uri="{BB962C8B-B14F-4D97-AF65-F5344CB8AC3E}">
        <p14:creationId xmlns:p14="http://schemas.microsoft.com/office/powerpoint/2010/main" val="263933209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11139"/>
            <a:ext cx="8813800" cy="1143000"/>
          </a:xfrm>
        </p:spPr>
        <p:txBody>
          <a:bodyPr>
            <a:normAutofit fontScale="90000"/>
          </a:bodyPr>
          <a:lstStyle/>
          <a:p>
            <a:r>
              <a:rPr lang="en-US" dirty="0" smtClean="0"/>
              <a:t>Activity #4 A-E</a:t>
            </a:r>
            <a:br>
              <a:rPr lang="en-US" dirty="0" smtClean="0"/>
            </a:br>
            <a:r>
              <a:rPr lang="en-US" dirty="0" smtClean="0"/>
              <a:t>Step 0: Building our Foundation Workshop</a:t>
            </a:r>
            <a:endParaRPr lang="en-US" dirty="0"/>
          </a:p>
        </p:txBody>
      </p:sp>
      <p:sp>
        <p:nvSpPr>
          <p:cNvPr id="3" name="Content Placeholder 2"/>
          <p:cNvSpPr>
            <a:spLocks noGrp="1"/>
          </p:cNvSpPr>
          <p:nvPr>
            <p:ph sz="quarter" idx="13"/>
          </p:nvPr>
        </p:nvSpPr>
        <p:spPr/>
        <p:txBody>
          <a:bodyPr>
            <a:normAutofit lnSpcReduction="10000"/>
          </a:bodyPr>
          <a:lstStyle/>
          <a:p>
            <a:pPr marL="514350" indent="-514350">
              <a:buAutoNum type="arabicPeriod"/>
            </a:pPr>
            <a:r>
              <a:rPr lang="en-US" dirty="0" smtClean="0"/>
              <a:t>We will review the 5 pieces of infrastructure</a:t>
            </a:r>
          </a:p>
          <a:p>
            <a:pPr marL="914400" lvl="1" indent="-514350">
              <a:buFont typeface="Arial"/>
              <a:buChar char="•"/>
            </a:pPr>
            <a:r>
              <a:rPr lang="en-US" dirty="0" smtClean="0"/>
              <a:t>Organization of Teams</a:t>
            </a:r>
          </a:p>
          <a:p>
            <a:pPr marL="914400" lvl="1" indent="-514350">
              <a:buFont typeface="Arial"/>
              <a:buChar char="•"/>
            </a:pPr>
            <a:r>
              <a:rPr lang="en-US" dirty="0" smtClean="0"/>
              <a:t>Scheduling Time to Collaborate</a:t>
            </a:r>
          </a:p>
          <a:p>
            <a:pPr marL="914400" lvl="1" indent="-514350">
              <a:buFont typeface="Arial"/>
              <a:buChar char="•"/>
            </a:pPr>
            <a:r>
              <a:rPr lang="en-US" dirty="0" smtClean="0"/>
              <a:t>Clarify PLC Work</a:t>
            </a:r>
          </a:p>
          <a:p>
            <a:pPr marL="914400" lvl="1" indent="-514350">
              <a:buFont typeface="Arial"/>
              <a:buChar char="•"/>
            </a:pPr>
            <a:r>
              <a:rPr lang="en-US" dirty="0" smtClean="0"/>
              <a:t>Common Assessments</a:t>
            </a:r>
          </a:p>
          <a:p>
            <a:pPr marL="914400" indent="-514350">
              <a:buFont typeface="Arial"/>
              <a:buChar char="•"/>
            </a:pPr>
            <a:r>
              <a:rPr lang="en-US" dirty="0" smtClean="0"/>
              <a:t>Collaborative Culture</a:t>
            </a:r>
          </a:p>
          <a:p>
            <a:pPr marL="457200" indent="-457200">
              <a:buFont typeface="+mj-lt"/>
              <a:buAutoNum type="arabicPeriod" startAt="2"/>
            </a:pPr>
            <a:r>
              <a:rPr lang="en-US" dirty="0" smtClean="0"/>
              <a:t>After our review, pick </a:t>
            </a:r>
            <a:r>
              <a:rPr lang="en-US" u="sng" dirty="0" smtClean="0"/>
              <a:t>up to </a:t>
            </a:r>
            <a:r>
              <a:rPr lang="en-US" dirty="0" smtClean="0"/>
              <a:t>three that you will explicitly work on today with your Facilitator’s PLC team. </a:t>
            </a:r>
          </a:p>
          <a:p>
            <a:pPr marL="514350" indent="-514350">
              <a:buFont typeface="+mj-lt"/>
              <a:buAutoNum type="arabicPeriod" startAt="2"/>
            </a:pPr>
            <a:r>
              <a:rPr lang="en-US" dirty="0" smtClean="0"/>
              <a:t>You will be given three 15-20min intervals for work</a:t>
            </a:r>
          </a:p>
          <a:p>
            <a:pPr marL="914400" lvl="1" indent="-514350"/>
            <a:r>
              <a:rPr lang="en-US" dirty="0"/>
              <a:t>P</a:t>
            </a:r>
            <a:r>
              <a:rPr lang="en-US" dirty="0" smtClean="0"/>
              <a:t>repare to share your work visually to your peers</a:t>
            </a:r>
          </a:p>
          <a:p>
            <a:pPr marL="514350" indent="-514350">
              <a:buFont typeface="+mj-lt"/>
              <a:buAutoNum type="arabicPeriod" startAt="2"/>
            </a:pPr>
            <a:r>
              <a:rPr lang="en-US" dirty="0" smtClean="0"/>
              <a:t>You will then provide and receive feedback from other teams on your work. </a:t>
            </a:r>
            <a:endParaRPr lang="en-US" dirty="0"/>
          </a:p>
        </p:txBody>
      </p:sp>
      <p:sp>
        <p:nvSpPr>
          <p:cNvPr id="4" name="Rectangle 3"/>
          <p:cNvSpPr/>
          <p:nvPr/>
        </p:nvSpPr>
        <p:spPr>
          <a:xfrm>
            <a:off x="457200" y="3640666"/>
            <a:ext cx="8229600" cy="1642533"/>
          </a:xfrm>
          <a:prstGeom prst="rect">
            <a:avLst/>
          </a:prstGeom>
          <a:noFill/>
          <a:ln w="31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61</a:t>
            </a:fld>
            <a:endParaRPr lang="en-US">
              <a:solidFill>
                <a:prstClr val="black">
                  <a:tint val="75000"/>
                </a:prstClr>
              </a:solidFill>
              <a:latin typeface="Calibri"/>
            </a:endParaRPr>
          </a:p>
        </p:txBody>
      </p:sp>
    </p:spTree>
    <p:extLst>
      <p:ext uri="{BB962C8B-B14F-4D97-AF65-F5344CB8AC3E}">
        <p14:creationId xmlns:p14="http://schemas.microsoft.com/office/powerpoint/2010/main" val="309001173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66490" y="1535113"/>
            <a:ext cx="4040188" cy="639763"/>
          </a:xfrm>
        </p:spPr>
        <p:txBody>
          <a:bodyPr>
            <a:normAutofit/>
          </a:bodyPr>
          <a:lstStyle/>
          <a:p>
            <a:r>
              <a:rPr lang="en-US" dirty="0" smtClean="0"/>
              <a:t>Sharing Out Role (1-2 per team)</a:t>
            </a:r>
            <a:endParaRPr lang="en-US" dirty="0"/>
          </a:p>
        </p:txBody>
      </p:sp>
      <p:sp>
        <p:nvSpPr>
          <p:cNvPr id="3" name="Content Placeholder 2"/>
          <p:cNvSpPr>
            <a:spLocks noGrp="1"/>
          </p:cNvSpPr>
          <p:nvPr>
            <p:ph sz="half" idx="2"/>
          </p:nvPr>
        </p:nvSpPr>
        <p:spPr>
          <a:xfrm>
            <a:off x="166490" y="2174875"/>
            <a:ext cx="4040188" cy="3951288"/>
          </a:xfrm>
        </p:spPr>
        <p:txBody>
          <a:bodyPr>
            <a:normAutofit/>
          </a:bodyPr>
          <a:lstStyle/>
          <a:p>
            <a:pPr marL="342900" indent="-342900">
              <a:buFont typeface="Arial"/>
              <a:buChar char="•"/>
            </a:pPr>
            <a:r>
              <a:rPr lang="en-US" dirty="0" smtClean="0"/>
              <a:t>Revisit and update any of your step 0 items, as needed</a:t>
            </a:r>
          </a:p>
          <a:p>
            <a:pPr marL="342900" indent="-342900">
              <a:buFont typeface="Arial"/>
              <a:buChar char="•"/>
            </a:pPr>
            <a:r>
              <a:rPr lang="en-US" dirty="0" smtClean="0"/>
              <a:t>Prepare to share your plan with the larger group</a:t>
            </a:r>
          </a:p>
          <a:p>
            <a:pPr marL="914400" lvl="1" indent="-514350">
              <a:buFont typeface="Arial"/>
              <a:buChar char="•"/>
            </a:pPr>
            <a:r>
              <a:rPr lang="en-US" dirty="0" smtClean="0"/>
              <a:t>Organization of Teams</a:t>
            </a:r>
          </a:p>
          <a:p>
            <a:pPr marL="914400" lvl="1" indent="-514350">
              <a:buFont typeface="Arial"/>
              <a:buChar char="•"/>
            </a:pPr>
            <a:r>
              <a:rPr lang="en-US" dirty="0" smtClean="0"/>
              <a:t>Schedules</a:t>
            </a:r>
          </a:p>
          <a:p>
            <a:pPr marL="914400" lvl="1" indent="-514350">
              <a:buFont typeface="Arial"/>
              <a:buChar char="•"/>
            </a:pPr>
            <a:r>
              <a:rPr lang="en-US" dirty="0" smtClean="0"/>
              <a:t>Expectations for PLC work</a:t>
            </a:r>
          </a:p>
          <a:p>
            <a:pPr marL="914400" lvl="1" indent="-514350">
              <a:buFont typeface="Arial"/>
              <a:buChar char="•"/>
            </a:pPr>
            <a:r>
              <a:rPr lang="en-US" dirty="0" smtClean="0"/>
              <a:t>Common Assessments</a:t>
            </a:r>
          </a:p>
          <a:p>
            <a:pPr marL="914400" lvl="1" indent="-514350">
              <a:buFont typeface="Arial"/>
              <a:buChar char="•"/>
            </a:pPr>
            <a:r>
              <a:rPr lang="en-US" dirty="0" smtClean="0"/>
              <a:t>Collaborative Culture</a:t>
            </a:r>
          </a:p>
          <a:p>
            <a:pPr marL="514350" indent="-514350">
              <a:buFont typeface="+mj-lt"/>
              <a:buAutoNum type="arabicPeriod"/>
            </a:pPr>
            <a:endParaRPr lang="en-US" dirty="0" smtClean="0"/>
          </a:p>
          <a:p>
            <a:pPr marL="914400" lvl="1" indent="-514350"/>
            <a:endParaRPr lang="en-US" dirty="0"/>
          </a:p>
        </p:txBody>
      </p:sp>
      <p:sp>
        <p:nvSpPr>
          <p:cNvPr id="5" name="Text Placeholder 4"/>
          <p:cNvSpPr>
            <a:spLocks noGrp="1"/>
          </p:cNvSpPr>
          <p:nvPr>
            <p:ph type="body" sz="quarter" idx="3"/>
          </p:nvPr>
        </p:nvSpPr>
        <p:spPr/>
        <p:txBody>
          <a:bodyPr/>
          <a:lstStyle/>
          <a:p>
            <a:r>
              <a:rPr lang="en-US" dirty="0" smtClean="0"/>
              <a:t>Feedback Role</a:t>
            </a:r>
            <a:endParaRPr lang="en-US" dirty="0"/>
          </a:p>
        </p:txBody>
      </p:sp>
      <p:sp>
        <p:nvSpPr>
          <p:cNvPr id="6" name="Content Placeholder 5"/>
          <p:cNvSpPr>
            <a:spLocks noGrp="1"/>
          </p:cNvSpPr>
          <p:nvPr>
            <p:ph sz="quarter" idx="4"/>
          </p:nvPr>
        </p:nvSpPr>
        <p:spPr>
          <a:xfrm>
            <a:off x="4452465" y="2174875"/>
            <a:ext cx="4452464" cy="3951288"/>
          </a:xfrm>
        </p:spPr>
        <p:txBody>
          <a:bodyPr/>
          <a:lstStyle/>
          <a:p>
            <a:pPr marL="342900" indent="-342900">
              <a:buFont typeface="Arial"/>
              <a:buChar char="•"/>
            </a:pPr>
            <a:r>
              <a:rPr lang="en-US" dirty="0" smtClean="0"/>
              <a:t>As teams present provide feedback using sticky notes</a:t>
            </a:r>
          </a:p>
          <a:p>
            <a:pPr marL="857250" lvl="1" indent="-457200">
              <a:buFont typeface="Arial"/>
              <a:buChar char="•"/>
            </a:pPr>
            <a:r>
              <a:rPr lang="en-US" dirty="0" smtClean="0"/>
              <a:t>2 positive feedback (e.g., I like how you….)</a:t>
            </a:r>
          </a:p>
          <a:p>
            <a:pPr marL="857250" lvl="1" indent="-457200">
              <a:buFont typeface="Arial"/>
              <a:buChar char="•"/>
            </a:pPr>
            <a:r>
              <a:rPr lang="en-US" dirty="0" smtClean="0"/>
              <a:t>1 considerations/suggestions (e.g., have you considered…?)</a:t>
            </a:r>
            <a:endParaRPr lang="en-US" dirty="0"/>
          </a:p>
        </p:txBody>
      </p:sp>
      <p:sp>
        <p:nvSpPr>
          <p:cNvPr id="2" name="Title 1"/>
          <p:cNvSpPr>
            <a:spLocks noGrp="1"/>
          </p:cNvSpPr>
          <p:nvPr>
            <p:ph type="title"/>
          </p:nvPr>
        </p:nvSpPr>
        <p:spPr/>
        <p:txBody>
          <a:bodyPr>
            <a:normAutofit fontScale="90000"/>
          </a:bodyPr>
          <a:lstStyle/>
          <a:p>
            <a:r>
              <a:rPr lang="en-US" dirty="0" smtClean="0"/>
              <a:t>Activity #5: Gallery Walk for Forward Planning</a:t>
            </a:r>
            <a:endParaRPr lang="en-US" dirty="0"/>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62</a:t>
            </a:fld>
            <a:endParaRPr lang="en-US">
              <a:solidFill>
                <a:prstClr val="black">
                  <a:tint val="75000"/>
                </a:prstClr>
              </a:solidFill>
              <a:latin typeface="Calibri"/>
            </a:endParaRPr>
          </a:p>
        </p:txBody>
      </p:sp>
    </p:spTree>
    <p:extLst>
      <p:ext uri="{BB962C8B-B14F-4D97-AF65-F5344CB8AC3E}">
        <p14:creationId xmlns:p14="http://schemas.microsoft.com/office/powerpoint/2010/main" val="199736868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Gallery Walk Debrief</a:t>
            </a:r>
            <a:endParaRPr lang="en-US" dirty="0"/>
          </a:p>
        </p:txBody>
      </p:sp>
      <p:sp>
        <p:nvSpPr>
          <p:cNvPr id="10" name="Content Placeholder 9"/>
          <p:cNvSpPr>
            <a:spLocks noGrp="1"/>
          </p:cNvSpPr>
          <p:nvPr>
            <p:ph sz="quarter" idx="13"/>
          </p:nvPr>
        </p:nvSpPr>
        <p:spPr/>
        <p:txBody>
          <a:bodyPr/>
          <a:lstStyle/>
          <a:p>
            <a:pPr marL="457200" indent="-457200">
              <a:buAutoNum type="arabicPeriod"/>
            </a:pPr>
            <a:r>
              <a:rPr lang="en-US" dirty="0" smtClean="0"/>
              <a:t>Review Feedback</a:t>
            </a:r>
            <a:endParaRPr lang="en-US" dirty="0"/>
          </a:p>
          <a:p>
            <a:pPr marL="342900" lvl="1" indent="-342900">
              <a:buFont typeface="Arial"/>
              <a:buChar char="•"/>
            </a:pPr>
            <a:r>
              <a:rPr lang="en-US" dirty="0" smtClean="0"/>
              <a:t>What feedback did you receive from other teams?</a:t>
            </a:r>
          </a:p>
          <a:p>
            <a:pPr marL="457200" lvl="2" indent="-457200">
              <a:buFont typeface="+mj-lt"/>
              <a:buAutoNum type="arabicPeriod" startAt="2"/>
            </a:pPr>
            <a:r>
              <a:rPr lang="en-US" dirty="0" smtClean="0"/>
              <a:t>Review other teams’ ideas</a:t>
            </a:r>
          </a:p>
          <a:p>
            <a:pPr marL="342900" lvl="2" indent="-342900">
              <a:buFont typeface="Arial"/>
              <a:buChar char="•"/>
            </a:pPr>
            <a:r>
              <a:rPr lang="en-US" dirty="0" smtClean="0"/>
              <a:t>What ideas did you see from other teams that may be helpful for your school?</a:t>
            </a:r>
          </a:p>
          <a:p>
            <a:pPr marL="342900" lvl="1" indent="-342900">
              <a:buFont typeface="Arial"/>
              <a:buChar char="•"/>
            </a:pPr>
            <a:r>
              <a:rPr lang="en-US" dirty="0" smtClean="0"/>
              <a:t>Remember your roles and norms!</a:t>
            </a:r>
          </a:p>
          <a:p>
            <a:pPr lvl="1"/>
            <a:r>
              <a:rPr lang="en-US" dirty="0"/>
              <a:t>	</a:t>
            </a:r>
            <a:r>
              <a:rPr lang="en-US" dirty="0" smtClean="0"/>
              <a:t>Facilitator, Note Taker</a:t>
            </a:r>
          </a:p>
          <a:p>
            <a:pPr marL="457200" lvl="1" indent="0">
              <a:buNone/>
            </a:pPr>
            <a:endParaRPr lang="en-US" dirty="0" smtClean="0"/>
          </a:p>
        </p:txBody>
      </p:sp>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63</a:t>
            </a:fld>
            <a:endParaRPr lang="en-US">
              <a:solidFill>
                <a:prstClr val="black">
                  <a:tint val="75000"/>
                </a:prstClr>
              </a:solidFill>
              <a:latin typeface="Calibri"/>
            </a:endParaRPr>
          </a:p>
        </p:txBody>
      </p:sp>
    </p:spTree>
    <p:extLst>
      <p:ext uri="{BB962C8B-B14F-4D97-AF65-F5344CB8AC3E}">
        <p14:creationId xmlns:p14="http://schemas.microsoft.com/office/powerpoint/2010/main" val="375525572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Looking Forward</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64</a:t>
            </a:fld>
            <a:endParaRPr lang="en-US">
              <a:solidFill>
                <a:prstClr val="black">
                  <a:tint val="75000"/>
                </a:prstClr>
              </a:solidFill>
              <a:latin typeface="Calibri"/>
            </a:endParaRPr>
          </a:p>
        </p:txBody>
      </p:sp>
    </p:spTree>
    <p:extLst>
      <p:ext uri="{BB962C8B-B14F-4D97-AF65-F5344CB8AC3E}">
        <p14:creationId xmlns:p14="http://schemas.microsoft.com/office/powerpoint/2010/main" val="403045841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12775" y="173039"/>
            <a:ext cx="8153400" cy="990600"/>
          </a:xfrm>
        </p:spPr>
        <p:txBody>
          <a:bodyPr>
            <a:normAutofit fontScale="90000"/>
          </a:bodyPr>
          <a:lstStyle/>
          <a:p>
            <a:pPr eaLnBrk="1" hangingPunct="1"/>
            <a:r>
              <a:rPr lang="en-US" smtClean="0"/>
              <a:t>Are You Part of a Professional Learning Community?</a:t>
            </a:r>
          </a:p>
        </p:txBody>
      </p:sp>
      <p:sp>
        <p:nvSpPr>
          <p:cNvPr id="25603" name="Rectangle 3"/>
          <p:cNvSpPr>
            <a:spLocks noGrp="1" noChangeArrowheads="1"/>
          </p:cNvSpPr>
          <p:nvPr>
            <p:ph sz="quarter" idx="13"/>
          </p:nvPr>
        </p:nvSpPr>
        <p:spPr>
          <a:xfrm>
            <a:off x="612775" y="1316040"/>
            <a:ext cx="8153400" cy="4864959"/>
          </a:xfrm>
        </p:spPr>
        <p:txBody>
          <a:bodyPr>
            <a:normAutofit/>
          </a:bodyPr>
          <a:lstStyle/>
          <a:p>
            <a:pPr marL="0" indent="0" algn="ctr" eaLnBrk="1" hangingPunct="1">
              <a:buNone/>
            </a:pPr>
            <a:r>
              <a:rPr lang="en-US" dirty="0" smtClean="0"/>
              <a:t>A Professional Learning Community is NOT:</a:t>
            </a:r>
          </a:p>
          <a:p>
            <a:pPr marL="342900" indent="-342900" eaLnBrk="1" hangingPunct="1">
              <a:buFont typeface="Arial"/>
              <a:buChar char="•"/>
            </a:pPr>
            <a:r>
              <a:rPr lang="en-US" dirty="0" smtClean="0"/>
              <a:t>A program to be implemented</a:t>
            </a:r>
          </a:p>
          <a:p>
            <a:pPr marL="342900" indent="-342900" eaLnBrk="1" hangingPunct="1">
              <a:buFont typeface="Arial"/>
              <a:buChar char="•"/>
            </a:pPr>
            <a:r>
              <a:rPr lang="en-US" dirty="0" smtClean="0"/>
              <a:t>A package of reforms to be adopted</a:t>
            </a:r>
          </a:p>
          <a:p>
            <a:pPr marL="342900" indent="-342900" eaLnBrk="1" hangingPunct="1">
              <a:buFont typeface="Arial"/>
              <a:buChar char="•"/>
            </a:pPr>
            <a:r>
              <a:rPr lang="en-US" dirty="0" smtClean="0"/>
              <a:t>A step-by-step recipe for change</a:t>
            </a:r>
          </a:p>
          <a:p>
            <a:pPr marL="342900" indent="-342900" eaLnBrk="1" hangingPunct="1">
              <a:buFont typeface="Arial"/>
              <a:buChar char="•"/>
            </a:pPr>
            <a:r>
              <a:rPr lang="en-US" dirty="0" smtClean="0"/>
              <a:t>A sure-fire system borrowed from another school</a:t>
            </a:r>
          </a:p>
          <a:p>
            <a:pPr marL="342900" indent="-342900" eaLnBrk="1" hangingPunct="1">
              <a:buFont typeface="Arial"/>
              <a:buChar char="•"/>
            </a:pPr>
            <a:r>
              <a:rPr lang="en-US" dirty="0" smtClean="0"/>
              <a:t>One more thing to add to an already cluttered school agenda</a:t>
            </a:r>
          </a:p>
          <a:p>
            <a:pPr eaLnBrk="1" hangingPunct="1"/>
            <a:endParaRPr lang="en-US" dirty="0" smtClean="0"/>
          </a:p>
          <a:p>
            <a:pPr algn="ctr" eaLnBrk="1" hangingPunct="1">
              <a:buNone/>
            </a:pPr>
            <a:r>
              <a:rPr lang="en-US" b="1" dirty="0" smtClean="0"/>
              <a:t>A PLC IS a way of work that will change a school’s culture!</a:t>
            </a:r>
          </a:p>
        </p:txBody>
      </p:sp>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65</a:t>
            </a:fld>
            <a:endParaRPr lang="en-US">
              <a:solidFill>
                <a:prstClr val="black">
                  <a:tint val="75000"/>
                </a:prstClr>
              </a:solidFill>
              <a:latin typeface="Calibri"/>
            </a:endParaRPr>
          </a:p>
        </p:txBody>
      </p:sp>
    </p:spTree>
    <p:extLst>
      <p:ext uri="{BB962C8B-B14F-4D97-AF65-F5344CB8AC3E}">
        <p14:creationId xmlns:p14="http://schemas.microsoft.com/office/powerpoint/2010/main" val="143130788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12775" y="228600"/>
            <a:ext cx="8153400" cy="990600"/>
          </a:xfrm>
        </p:spPr>
        <p:txBody>
          <a:bodyPr/>
          <a:lstStyle/>
          <a:p>
            <a:pPr eaLnBrk="1" hangingPunct="1"/>
            <a:r>
              <a:rPr lang="en-US" smtClean="0"/>
              <a:t>Why have past initiatives failed?</a:t>
            </a:r>
          </a:p>
        </p:txBody>
      </p:sp>
      <p:sp>
        <p:nvSpPr>
          <p:cNvPr id="17411" name="Rectangle 3"/>
          <p:cNvSpPr>
            <a:spLocks noGrp="1" noChangeArrowheads="1"/>
          </p:cNvSpPr>
          <p:nvPr>
            <p:ph sz="quarter" idx="13"/>
          </p:nvPr>
        </p:nvSpPr>
        <p:spPr>
          <a:xfrm>
            <a:off x="612775" y="1600200"/>
            <a:ext cx="8153400" cy="4495800"/>
          </a:xfrm>
        </p:spPr>
        <p:txBody>
          <a:bodyPr/>
          <a:lstStyle/>
          <a:p>
            <a:pPr marL="342900" indent="-342900" eaLnBrk="1" hangingPunct="1">
              <a:buFont typeface="Arial"/>
              <a:buChar char="•"/>
            </a:pPr>
            <a:r>
              <a:rPr lang="en-US" dirty="0" smtClean="0"/>
              <a:t>Failure to achieve </a:t>
            </a:r>
            <a:r>
              <a:rPr lang="en-US" u="sng" dirty="0" smtClean="0"/>
              <a:t>consensus</a:t>
            </a:r>
          </a:p>
          <a:p>
            <a:pPr marL="342900" indent="-342900" eaLnBrk="1" hangingPunct="1">
              <a:buFont typeface="Arial"/>
              <a:buChar char="•"/>
            </a:pPr>
            <a:r>
              <a:rPr lang="en-US" dirty="0" smtClean="0"/>
              <a:t>School culture is ignored</a:t>
            </a:r>
          </a:p>
          <a:p>
            <a:pPr marL="342900" indent="-342900" eaLnBrk="1" hangingPunct="1">
              <a:buFont typeface="Arial"/>
              <a:buChar char="•"/>
            </a:pPr>
            <a:r>
              <a:rPr lang="en-US" dirty="0" smtClean="0"/>
              <a:t>Purpose unclear</a:t>
            </a:r>
          </a:p>
          <a:p>
            <a:pPr marL="342900" indent="-342900" eaLnBrk="1" hangingPunct="1">
              <a:buFont typeface="Arial"/>
              <a:buChar char="•"/>
            </a:pPr>
            <a:r>
              <a:rPr lang="en-US" dirty="0" smtClean="0"/>
              <a:t>Lack of ongoing communication</a:t>
            </a:r>
          </a:p>
          <a:p>
            <a:pPr marL="342900" indent="-342900" eaLnBrk="1" hangingPunct="1">
              <a:buFont typeface="Arial"/>
              <a:buChar char="•"/>
            </a:pPr>
            <a:r>
              <a:rPr lang="en-US" dirty="0" smtClean="0"/>
              <a:t>Unrealistic expectations of initial success</a:t>
            </a:r>
          </a:p>
          <a:p>
            <a:pPr marL="342900" indent="-342900" eaLnBrk="1" hangingPunct="1">
              <a:buFont typeface="Arial"/>
              <a:buChar char="•"/>
            </a:pPr>
            <a:r>
              <a:rPr lang="en-US" dirty="0" smtClean="0"/>
              <a:t>Failure to measure and analyze progress</a:t>
            </a:r>
          </a:p>
          <a:p>
            <a:pPr marL="342900" indent="-342900" eaLnBrk="1" hangingPunct="1">
              <a:buFont typeface="Arial"/>
              <a:buChar char="•"/>
            </a:pPr>
            <a:r>
              <a:rPr lang="en-US" dirty="0" smtClean="0"/>
              <a:t>Participants not involved in planning…</a:t>
            </a:r>
          </a:p>
          <a:p>
            <a:pPr eaLnBrk="1" hangingPunct="1"/>
            <a:endParaRPr lang="en-US" dirty="0" smtClean="0"/>
          </a:p>
          <a:p>
            <a:pPr eaLnBrk="1" hangingPunct="1"/>
            <a:endParaRPr lang="en-US" dirty="0" smtClean="0"/>
          </a:p>
        </p:txBody>
      </p:sp>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66</a:t>
            </a:fld>
            <a:endParaRPr lang="en-US">
              <a:solidFill>
                <a:prstClr val="black">
                  <a:tint val="75000"/>
                </a:prstClr>
              </a:solidFill>
              <a:latin typeface="Calibri"/>
            </a:endParaRPr>
          </a:p>
        </p:txBody>
      </p:sp>
    </p:spTree>
    <p:extLst>
      <p:ext uri="{BB962C8B-B14F-4D97-AF65-F5344CB8AC3E}">
        <p14:creationId xmlns:p14="http://schemas.microsoft.com/office/powerpoint/2010/main" val="30937539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56747" y="209927"/>
            <a:ext cx="8153400" cy="990600"/>
          </a:xfrm>
        </p:spPr>
        <p:txBody>
          <a:bodyPr>
            <a:normAutofit fontScale="90000"/>
          </a:bodyPr>
          <a:lstStyle/>
          <a:p>
            <a:pPr eaLnBrk="1" hangingPunct="1"/>
            <a:r>
              <a:rPr lang="en-US" dirty="0" smtClean="0"/>
              <a:t>Activity #6: Team Reflection,  Anticipating Barriers</a:t>
            </a:r>
          </a:p>
        </p:txBody>
      </p:sp>
      <p:sp>
        <p:nvSpPr>
          <p:cNvPr id="20483" name="Content Placeholder 6"/>
          <p:cNvSpPr>
            <a:spLocks noGrp="1"/>
          </p:cNvSpPr>
          <p:nvPr>
            <p:ph sz="quarter" idx="13"/>
          </p:nvPr>
        </p:nvSpPr>
        <p:spPr>
          <a:xfrm>
            <a:off x="224112" y="1469488"/>
            <a:ext cx="8762099" cy="5257801"/>
          </a:xfrm>
        </p:spPr>
        <p:txBody>
          <a:bodyPr>
            <a:normAutofit/>
          </a:bodyPr>
          <a:lstStyle/>
          <a:p>
            <a:pPr marL="457200" indent="-457200" eaLnBrk="1" hangingPunct="1">
              <a:buFont typeface="+mj-lt"/>
              <a:buAutoNum type="arabicPeriod"/>
            </a:pPr>
            <a:r>
              <a:rPr lang="en-US" dirty="0" smtClean="0"/>
              <a:t>What are some potential barriers to implementing PLCs in your school? </a:t>
            </a:r>
            <a:endParaRPr lang="en-US" dirty="0"/>
          </a:p>
          <a:p>
            <a:pPr marL="457200" indent="-457200" eaLnBrk="1" hangingPunct="1">
              <a:buFont typeface="+mj-lt"/>
              <a:buAutoNum type="arabicPeriod"/>
            </a:pPr>
            <a:r>
              <a:rPr lang="en-US" dirty="0" smtClean="0"/>
              <a:t>Rate those barriers using a scale from 1-10</a:t>
            </a:r>
          </a:p>
          <a:p>
            <a:pPr marL="457200" indent="-457200" eaLnBrk="1" hangingPunct="1">
              <a:buFont typeface="+mj-lt"/>
              <a:buAutoNum type="arabicPeriod"/>
            </a:pPr>
            <a:r>
              <a:rPr lang="en-US" dirty="0" smtClean="0"/>
              <a:t>Select  top 3 barriers </a:t>
            </a:r>
          </a:p>
          <a:p>
            <a:pPr marL="342900" lvl="1" indent="-342900">
              <a:buFont typeface="Arial"/>
              <a:buChar char="•"/>
            </a:pPr>
            <a:r>
              <a:rPr lang="en-US" dirty="0" smtClean="0"/>
              <a:t>Discuss what would be likely causes for each barrier </a:t>
            </a:r>
          </a:p>
          <a:p>
            <a:pPr marL="342900" lvl="1" indent="-342900">
              <a:buFont typeface="Arial"/>
              <a:buChar char="•"/>
            </a:pPr>
            <a:r>
              <a:rPr lang="en-US" dirty="0" smtClean="0"/>
              <a:t>Discuss ways you can overcome these barriers (preventative actions)</a:t>
            </a:r>
          </a:p>
          <a:p>
            <a:pPr marL="342900" indent="-342900" eaLnBrk="1" hangingPunct="1">
              <a:buFont typeface="Arial"/>
              <a:buChar char="•"/>
            </a:pPr>
            <a:r>
              <a:rPr lang="en-US" dirty="0" smtClean="0"/>
              <a:t>Record your team’s action steps/plan to address your top 1-3 barriers on your Participant Notebook</a:t>
            </a:r>
          </a:p>
        </p:txBody>
      </p:sp>
      <p:pic>
        <p:nvPicPr>
          <p:cNvPr id="5" name="Picture 4"/>
          <p:cNvPicPr>
            <a:picLocks noChangeAspect="1"/>
          </p:cNvPicPr>
          <p:nvPr/>
        </p:nvPicPr>
        <p:blipFill>
          <a:blip r:embed="rId3"/>
          <a:stretch>
            <a:fillRect/>
          </a:stretch>
        </p:blipFill>
        <p:spPr>
          <a:xfrm>
            <a:off x="8115096" y="209933"/>
            <a:ext cx="1028904" cy="865215"/>
          </a:xfrm>
          <a:prstGeom prst="rect">
            <a:avLst/>
          </a:prstGeom>
        </p:spPr>
      </p:pic>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67</a:t>
            </a:fld>
            <a:endParaRPr lang="en-US">
              <a:solidFill>
                <a:prstClr val="black">
                  <a:tint val="75000"/>
                </a:prstClr>
              </a:solidFill>
              <a:latin typeface="Calibri"/>
            </a:endParaRPr>
          </a:p>
        </p:txBody>
      </p:sp>
    </p:spTree>
    <p:extLst>
      <p:ext uri="{BB962C8B-B14F-4D97-AF65-F5344CB8AC3E}">
        <p14:creationId xmlns:p14="http://schemas.microsoft.com/office/powerpoint/2010/main" val="7157502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50286" y="6126164"/>
            <a:ext cx="2793714" cy="7318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DQ #1:</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99775632"/>
              </p:ext>
            </p:extLst>
          </p:nvPr>
        </p:nvGraphicFramePr>
        <p:xfrm>
          <a:off x="107104" y="111844"/>
          <a:ext cx="9036896" cy="7176925"/>
        </p:xfrm>
        <a:graphic>
          <a:graphicData uri="http://schemas.openxmlformats.org/drawingml/2006/table">
            <a:tbl>
              <a:tblPr firstRow="1" bandRow="1">
                <a:tableStyleId>{5C22544A-7EE6-4342-B048-85BDC9FD1C3A}</a:tableStyleId>
              </a:tblPr>
              <a:tblGrid>
                <a:gridCol w="4518448"/>
                <a:gridCol w="4518448"/>
              </a:tblGrid>
              <a:tr h="960120">
                <a:tc gridSpan="2">
                  <a:txBody>
                    <a:bodyPr/>
                    <a:lstStyle/>
                    <a:p>
                      <a:pPr algn="ctr"/>
                      <a:r>
                        <a:rPr lang="en-US" sz="1900" dirty="0" smtClean="0"/>
                        <a:t>PLC</a:t>
                      </a:r>
                      <a:r>
                        <a:rPr lang="en-US" sz="1900" baseline="0" dirty="0" smtClean="0"/>
                        <a:t> Facilitator’s Training Learning Map</a:t>
                      </a:r>
                    </a:p>
                    <a:p>
                      <a:pPr algn="ctr"/>
                      <a:r>
                        <a:rPr lang="en-US" sz="1900" u="sng" baseline="0" dirty="0" smtClean="0"/>
                        <a:t>Goal for this Unit</a:t>
                      </a:r>
                      <a:r>
                        <a:rPr lang="en-US" sz="1900" u="none" baseline="0" dirty="0" smtClean="0"/>
                        <a:t>: Develop and Implement PLCs to support CCSS and Professional Growth</a:t>
                      </a:r>
                      <a:endParaRPr lang="en-US" sz="1900" dirty="0"/>
                    </a:p>
                  </a:txBody>
                  <a:tcPr/>
                </a:tc>
                <a:tc hMerge="1">
                  <a:txBody>
                    <a:bodyPr/>
                    <a:lstStyle/>
                    <a:p>
                      <a:endParaRPr lang="en-US" dirty="0"/>
                    </a:p>
                  </a:txBody>
                  <a:tcPr/>
                </a:tc>
              </a:tr>
              <a:tr h="38814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b="1" i="0" u="none" strike="noStrike" dirty="0" smtClean="0">
                          <a:solidFill>
                            <a:srgbClr val="000000"/>
                          </a:solidFill>
                          <a:effectLst/>
                          <a:latin typeface="Arial"/>
                        </a:rPr>
                        <a:t>PLC Facilitator Training Day 1</a:t>
                      </a:r>
                      <a:endParaRPr lang="en-US" sz="1900" dirty="0" smtClean="0">
                        <a:effectLs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b="1" i="0" u="none" strike="noStrike" dirty="0" smtClean="0">
                          <a:solidFill>
                            <a:srgbClr val="000000"/>
                          </a:solidFill>
                          <a:effectLst/>
                          <a:latin typeface="Arial"/>
                        </a:rPr>
                        <a:t>PLC Facilitator Training Day 2</a:t>
                      </a:r>
                      <a:endParaRPr lang="en-US" sz="1900" dirty="0" smtClean="0">
                        <a:effectLst/>
                      </a:endParaRPr>
                    </a:p>
                  </a:txBody>
                  <a:tcPr/>
                </a:tc>
              </a:tr>
              <a:tr h="5828661">
                <a:tc>
                  <a:txBody>
                    <a:bodyPr/>
                    <a:lstStyle/>
                    <a:p>
                      <a:pPr rtl="0" fontAlgn="t">
                        <a:spcBef>
                          <a:spcPts val="0"/>
                        </a:spcBef>
                        <a:spcAft>
                          <a:spcPts val="0"/>
                        </a:spcAft>
                      </a:pPr>
                      <a:r>
                        <a:rPr lang="en-US" sz="1600" b="1" i="0" u="sng" dirty="0">
                          <a:solidFill>
                            <a:srgbClr val="000000"/>
                          </a:solidFill>
                          <a:effectLst/>
                          <a:latin typeface="Arial"/>
                        </a:rPr>
                        <a:t>Introduction and Background</a:t>
                      </a:r>
                      <a:endParaRPr lang="en-US" sz="1600" dirty="0">
                        <a:effectLst/>
                      </a:endParaRPr>
                    </a:p>
                    <a:p>
                      <a:pPr rtl="0" fontAlgn="base">
                        <a:spcBef>
                          <a:spcPts val="0"/>
                        </a:spcBef>
                        <a:spcAft>
                          <a:spcPts val="0"/>
                        </a:spcAft>
                        <a:buFont typeface="Arial"/>
                        <a:buChar char="•"/>
                      </a:pPr>
                      <a:r>
                        <a:rPr lang="en-US" sz="1600" b="0" i="0" u="none" strike="noStrike" dirty="0">
                          <a:solidFill>
                            <a:srgbClr val="000000"/>
                          </a:solidFill>
                          <a:effectLst/>
                          <a:latin typeface="Arial"/>
                        </a:rPr>
                        <a:t>Pasco’s Multi-Year PLC Plan</a:t>
                      </a:r>
                    </a:p>
                    <a:p>
                      <a:pPr rtl="0" fontAlgn="base">
                        <a:spcBef>
                          <a:spcPts val="0"/>
                        </a:spcBef>
                        <a:spcAft>
                          <a:spcPts val="0"/>
                        </a:spcAft>
                        <a:buFont typeface="Arial"/>
                        <a:buChar char="•"/>
                      </a:pPr>
                      <a:r>
                        <a:rPr lang="en-US" sz="1600" b="0" i="0" u="none" strike="noStrike" dirty="0">
                          <a:solidFill>
                            <a:srgbClr val="000000"/>
                          </a:solidFill>
                          <a:effectLst/>
                          <a:latin typeface="Arial"/>
                        </a:rPr>
                        <a:t>Connections to Objectives/Priorities and Mission/Values</a:t>
                      </a:r>
                    </a:p>
                    <a:p>
                      <a:pPr rtl="0" fontAlgn="base">
                        <a:spcBef>
                          <a:spcPts val="0"/>
                        </a:spcBef>
                        <a:spcAft>
                          <a:spcPts val="0"/>
                        </a:spcAft>
                        <a:buFont typeface="Arial"/>
                        <a:buChar char="•"/>
                      </a:pPr>
                      <a:r>
                        <a:rPr lang="en-US" sz="1600" b="0" i="0" u="none" strike="noStrike" dirty="0">
                          <a:solidFill>
                            <a:srgbClr val="000000"/>
                          </a:solidFill>
                          <a:effectLst/>
                          <a:latin typeface="Arial"/>
                        </a:rPr>
                        <a:t>How PLC work integrates all district </a:t>
                      </a:r>
                      <a:r>
                        <a:rPr lang="en-US" sz="1600" b="0" i="0" u="none" strike="noStrike" dirty="0" smtClean="0">
                          <a:solidFill>
                            <a:srgbClr val="000000"/>
                          </a:solidFill>
                          <a:effectLst/>
                          <a:latin typeface="Arial"/>
                        </a:rPr>
                        <a:t>focus</a:t>
                      </a:r>
                      <a:r>
                        <a:rPr lang="en-US" sz="1600" b="0" i="0" u="none" strike="noStrike" baseline="0" dirty="0" smtClean="0">
                          <a:solidFill>
                            <a:srgbClr val="000000"/>
                          </a:solidFill>
                          <a:effectLst/>
                          <a:latin typeface="Arial"/>
                        </a:rPr>
                        <a:t> </a:t>
                      </a:r>
                      <a:r>
                        <a:rPr lang="en-US" sz="1600" b="0" i="0" u="none" strike="noStrike" dirty="0" smtClean="0">
                          <a:solidFill>
                            <a:srgbClr val="000000"/>
                          </a:solidFill>
                          <a:effectLst/>
                          <a:latin typeface="Arial"/>
                        </a:rPr>
                        <a:t>areas</a:t>
                      </a:r>
                      <a:endParaRPr lang="en-US" sz="1600" b="0" i="0" u="none" strike="noStrike" dirty="0">
                        <a:solidFill>
                          <a:srgbClr val="000000"/>
                        </a:solidFill>
                        <a:effectLst/>
                        <a:latin typeface="Arial"/>
                      </a:endParaRPr>
                    </a:p>
                    <a:p>
                      <a:pPr rtl="0" fontAlgn="t">
                        <a:spcBef>
                          <a:spcPts val="0"/>
                        </a:spcBef>
                        <a:spcAft>
                          <a:spcPts val="0"/>
                        </a:spcAft>
                      </a:pPr>
                      <a:r>
                        <a:rPr lang="en-US" sz="1600" b="1" i="0" u="sng" dirty="0">
                          <a:solidFill>
                            <a:srgbClr val="000000"/>
                          </a:solidFill>
                          <a:effectLst/>
                          <a:latin typeface="Arial"/>
                        </a:rPr>
                        <a:t>PLCs</a:t>
                      </a:r>
                      <a:endParaRPr lang="en-US" sz="1600" dirty="0">
                        <a:effectLst/>
                      </a:endParaRPr>
                    </a:p>
                    <a:p>
                      <a:pPr rtl="0" fontAlgn="base">
                        <a:spcBef>
                          <a:spcPts val="0"/>
                        </a:spcBef>
                        <a:spcAft>
                          <a:spcPts val="0"/>
                        </a:spcAft>
                        <a:buFont typeface="Arial"/>
                        <a:buChar char="•"/>
                      </a:pPr>
                      <a:r>
                        <a:rPr lang="en-US" sz="1600" b="0" i="0" u="none" strike="noStrike" dirty="0">
                          <a:solidFill>
                            <a:srgbClr val="000000"/>
                          </a:solidFill>
                          <a:effectLst/>
                          <a:latin typeface="Arial"/>
                        </a:rPr>
                        <a:t>Definition of PLCs; Key Terms</a:t>
                      </a:r>
                    </a:p>
                    <a:p>
                      <a:pPr rtl="0" fontAlgn="base">
                        <a:spcBef>
                          <a:spcPts val="0"/>
                        </a:spcBef>
                        <a:spcAft>
                          <a:spcPts val="0"/>
                        </a:spcAft>
                        <a:buFont typeface="Arial"/>
                        <a:buChar char="•"/>
                      </a:pPr>
                      <a:r>
                        <a:rPr lang="en-US" sz="1600" b="0" i="0" u="none" strike="noStrike" dirty="0">
                          <a:solidFill>
                            <a:srgbClr val="000000"/>
                          </a:solidFill>
                          <a:effectLst/>
                          <a:latin typeface="Arial"/>
                        </a:rPr>
                        <a:t>Purpose of PLC work</a:t>
                      </a:r>
                    </a:p>
                    <a:p>
                      <a:pPr rtl="0" fontAlgn="base">
                        <a:spcBef>
                          <a:spcPts val="0"/>
                        </a:spcBef>
                        <a:spcAft>
                          <a:spcPts val="0"/>
                        </a:spcAft>
                        <a:buFont typeface="Arial"/>
                        <a:buChar char="•"/>
                      </a:pPr>
                      <a:r>
                        <a:rPr lang="en-US" sz="1600" b="0" i="0" u="none" strike="noStrike" dirty="0">
                          <a:solidFill>
                            <a:srgbClr val="000000"/>
                          </a:solidFill>
                          <a:effectLst/>
                          <a:latin typeface="Arial"/>
                        </a:rPr>
                        <a:t>5 Questions that drive PLCs</a:t>
                      </a:r>
                    </a:p>
                    <a:p>
                      <a:pPr rtl="0" fontAlgn="base">
                        <a:spcBef>
                          <a:spcPts val="0"/>
                        </a:spcBef>
                        <a:spcAft>
                          <a:spcPts val="0"/>
                        </a:spcAft>
                        <a:buFont typeface="Arial"/>
                        <a:buChar char="•"/>
                      </a:pPr>
                      <a:r>
                        <a:rPr lang="en-US" sz="1600" b="0" i="0" u="none" strike="noStrike" dirty="0">
                          <a:solidFill>
                            <a:srgbClr val="000000"/>
                          </a:solidFill>
                          <a:effectLst/>
                          <a:latin typeface="Arial"/>
                        </a:rPr>
                        <a:t>Inquiry Cycle</a:t>
                      </a:r>
                    </a:p>
                    <a:p>
                      <a:pPr rtl="0" fontAlgn="t">
                        <a:spcBef>
                          <a:spcPts val="0"/>
                        </a:spcBef>
                        <a:spcAft>
                          <a:spcPts val="0"/>
                        </a:spcAft>
                      </a:pPr>
                      <a:r>
                        <a:rPr lang="en-US" sz="1600" b="1" i="0" u="sng" dirty="0">
                          <a:solidFill>
                            <a:srgbClr val="000000"/>
                          </a:solidFill>
                          <a:effectLst/>
                          <a:latin typeface="Arial"/>
                        </a:rPr>
                        <a:t>Step 0 for PLCs</a:t>
                      </a:r>
                      <a:endParaRPr lang="en-US" sz="1600" dirty="0">
                        <a:effectLst/>
                      </a:endParaRPr>
                    </a:p>
                    <a:p>
                      <a:pPr rtl="0" fontAlgn="t">
                        <a:spcBef>
                          <a:spcPts val="0"/>
                        </a:spcBef>
                        <a:spcAft>
                          <a:spcPts val="0"/>
                        </a:spcAft>
                      </a:pPr>
                      <a:r>
                        <a:rPr lang="en-US" sz="1600" b="0" i="0" u="none" strike="noStrike" dirty="0">
                          <a:solidFill>
                            <a:srgbClr val="000000"/>
                          </a:solidFill>
                          <a:effectLst/>
                          <a:latin typeface="Arial"/>
                        </a:rPr>
                        <a:t>PLC infrastructure planning</a:t>
                      </a:r>
                      <a:endParaRPr lang="en-US" sz="1600" dirty="0">
                        <a:effectLst/>
                      </a:endParaRPr>
                    </a:p>
                    <a:p>
                      <a:pPr rtl="0" fontAlgn="base">
                        <a:spcBef>
                          <a:spcPts val="0"/>
                        </a:spcBef>
                        <a:spcAft>
                          <a:spcPts val="0"/>
                        </a:spcAft>
                        <a:buFont typeface="Arial"/>
                        <a:buChar char="•"/>
                      </a:pPr>
                      <a:r>
                        <a:rPr lang="en-US" sz="1600" b="0" i="0" u="none" strike="noStrike" dirty="0">
                          <a:solidFill>
                            <a:srgbClr val="000000"/>
                          </a:solidFill>
                          <a:effectLst/>
                          <a:latin typeface="Arial"/>
                        </a:rPr>
                        <a:t>Organization of Teams/Meeting Structures</a:t>
                      </a:r>
                    </a:p>
                    <a:p>
                      <a:pPr rtl="0" fontAlgn="base">
                        <a:spcBef>
                          <a:spcPts val="0"/>
                        </a:spcBef>
                        <a:spcAft>
                          <a:spcPts val="0"/>
                        </a:spcAft>
                        <a:buFont typeface="Arial"/>
                        <a:buChar char="•"/>
                      </a:pPr>
                      <a:r>
                        <a:rPr lang="en-US" sz="1600" b="0" i="0" u="none" strike="noStrike" dirty="0">
                          <a:solidFill>
                            <a:srgbClr val="000000"/>
                          </a:solidFill>
                          <a:effectLst/>
                          <a:latin typeface="Arial"/>
                        </a:rPr>
                        <a:t>Norms/Roles</a:t>
                      </a:r>
                    </a:p>
                    <a:p>
                      <a:pPr rtl="0" fontAlgn="base">
                        <a:spcBef>
                          <a:spcPts val="0"/>
                        </a:spcBef>
                        <a:spcAft>
                          <a:spcPts val="0"/>
                        </a:spcAft>
                        <a:buFont typeface="Arial"/>
                        <a:buChar char="•"/>
                      </a:pPr>
                      <a:r>
                        <a:rPr lang="en-US" sz="1600" b="0" i="0" u="none" strike="noStrike" dirty="0">
                          <a:solidFill>
                            <a:srgbClr val="000000"/>
                          </a:solidFill>
                          <a:effectLst/>
                          <a:latin typeface="Arial"/>
                        </a:rPr>
                        <a:t>Climate/Culture</a:t>
                      </a:r>
                    </a:p>
                    <a:p>
                      <a:pPr rtl="0" fontAlgn="base">
                        <a:spcBef>
                          <a:spcPts val="0"/>
                        </a:spcBef>
                        <a:spcAft>
                          <a:spcPts val="0"/>
                        </a:spcAft>
                        <a:buFont typeface="Arial"/>
                        <a:buChar char="•"/>
                      </a:pPr>
                      <a:r>
                        <a:rPr lang="en-US" sz="1600" b="0" i="0" u="none" strike="noStrike" dirty="0">
                          <a:solidFill>
                            <a:srgbClr val="000000"/>
                          </a:solidFill>
                          <a:effectLst/>
                          <a:latin typeface="Arial"/>
                        </a:rPr>
                        <a:t>Scheduling/Protective Time</a:t>
                      </a:r>
                    </a:p>
                    <a:p>
                      <a:pPr rtl="0" fontAlgn="base">
                        <a:spcBef>
                          <a:spcPts val="0"/>
                        </a:spcBef>
                        <a:spcAft>
                          <a:spcPts val="0"/>
                        </a:spcAft>
                        <a:buFont typeface="Arial"/>
                        <a:buChar char="•"/>
                      </a:pPr>
                      <a:r>
                        <a:rPr lang="en-US" sz="1600" b="0" i="0" u="none" strike="noStrike" dirty="0">
                          <a:solidFill>
                            <a:srgbClr val="000000"/>
                          </a:solidFill>
                          <a:effectLst/>
                          <a:latin typeface="Arial"/>
                        </a:rPr>
                        <a:t>Establishing and Communicating Clear Expectations</a:t>
                      </a:r>
                    </a:p>
                    <a:p>
                      <a:pPr rtl="0" fontAlgn="base">
                        <a:spcBef>
                          <a:spcPts val="0"/>
                        </a:spcBef>
                        <a:spcAft>
                          <a:spcPts val="0"/>
                        </a:spcAft>
                        <a:buFont typeface="Arial"/>
                        <a:buChar char="•"/>
                      </a:pPr>
                      <a:r>
                        <a:rPr lang="en-US" sz="1600" b="0" i="0" u="none" strike="noStrike" dirty="0">
                          <a:solidFill>
                            <a:srgbClr val="000000"/>
                          </a:solidFill>
                          <a:effectLst/>
                          <a:latin typeface="Arial"/>
                        </a:rPr>
                        <a:t>Common Assessments/Assessment Mapping</a:t>
                      </a:r>
                    </a:p>
                    <a:p>
                      <a:pPr rtl="0" fontAlgn="t">
                        <a:spcBef>
                          <a:spcPts val="0"/>
                        </a:spcBef>
                        <a:spcAft>
                          <a:spcPts val="0"/>
                        </a:spcAft>
                      </a:pPr>
                      <a:r>
                        <a:rPr lang="en-US" sz="1600" b="1" i="0" u="sng" dirty="0">
                          <a:solidFill>
                            <a:srgbClr val="000000"/>
                          </a:solidFill>
                          <a:effectLst/>
                          <a:latin typeface="Arial"/>
                        </a:rPr>
                        <a:t>Effective Facilitation Techniques</a:t>
                      </a:r>
                      <a:endParaRPr lang="en-US" sz="1600" dirty="0">
                        <a:effectLst/>
                      </a:endParaRPr>
                    </a:p>
                    <a:p>
                      <a:pPr rtl="0" fontAlgn="base">
                        <a:spcBef>
                          <a:spcPts val="0"/>
                        </a:spcBef>
                        <a:spcAft>
                          <a:spcPts val="0"/>
                        </a:spcAft>
                        <a:buFont typeface="Arial"/>
                        <a:buChar char="•"/>
                      </a:pPr>
                      <a:r>
                        <a:rPr lang="en-US" sz="1600" b="0" i="0" u="none" strike="noStrike" dirty="0">
                          <a:solidFill>
                            <a:srgbClr val="000000"/>
                          </a:solidFill>
                          <a:effectLst/>
                          <a:latin typeface="Arial"/>
                        </a:rPr>
                        <a:t>Characteristics of a Professional Facilitator</a:t>
                      </a:r>
                    </a:p>
                  </a:txBody>
                  <a:tcPr marL="88900" marR="88900" marT="88900" marB="88900"/>
                </a:tc>
                <a:tc>
                  <a:txBody>
                    <a:bodyPr/>
                    <a:lstStyle/>
                    <a:p>
                      <a:pPr rtl="0" fontAlgn="t">
                        <a:spcBef>
                          <a:spcPts val="0"/>
                        </a:spcBef>
                        <a:spcAft>
                          <a:spcPts val="0"/>
                        </a:spcAft>
                      </a:pPr>
                      <a:r>
                        <a:rPr lang="en-US" sz="1600" b="1" i="0" u="sng" dirty="0">
                          <a:solidFill>
                            <a:srgbClr val="000000"/>
                          </a:solidFill>
                          <a:effectLst/>
                          <a:latin typeface="Arial"/>
                        </a:rPr>
                        <a:t>Review of Previous Work </a:t>
                      </a:r>
                      <a:endParaRPr lang="en-US" sz="1600" dirty="0">
                        <a:effectLst/>
                      </a:endParaRPr>
                    </a:p>
                    <a:p>
                      <a:pPr rtl="0" fontAlgn="base">
                        <a:spcBef>
                          <a:spcPts val="0"/>
                        </a:spcBef>
                        <a:spcAft>
                          <a:spcPts val="0"/>
                        </a:spcAft>
                        <a:buFont typeface="Arial"/>
                        <a:buChar char="•"/>
                      </a:pPr>
                      <a:r>
                        <a:rPr lang="en-US" sz="1600" b="0" i="0" u="none" strike="noStrike" dirty="0">
                          <a:solidFill>
                            <a:srgbClr val="000000"/>
                          </a:solidFill>
                          <a:effectLst/>
                          <a:latin typeface="Arial"/>
                        </a:rPr>
                        <a:t>Purpose of PLC work</a:t>
                      </a:r>
                    </a:p>
                    <a:p>
                      <a:pPr rtl="0" fontAlgn="base">
                        <a:spcBef>
                          <a:spcPts val="0"/>
                        </a:spcBef>
                        <a:spcAft>
                          <a:spcPts val="0"/>
                        </a:spcAft>
                        <a:buFont typeface="Arial"/>
                        <a:buChar char="•"/>
                      </a:pPr>
                      <a:r>
                        <a:rPr lang="en-US" sz="1600" b="0" i="0" u="none" strike="noStrike" dirty="0">
                          <a:solidFill>
                            <a:srgbClr val="000000"/>
                          </a:solidFill>
                          <a:effectLst/>
                          <a:latin typeface="Arial"/>
                        </a:rPr>
                        <a:t>Facilitation Techniques</a:t>
                      </a:r>
                    </a:p>
                    <a:p>
                      <a:pPr rtl="0" fontAlgn="t">
                        <a:spcBef>
                          <a:spcPts val="0"/>
                        </a:spcBef>
                        <a:spcAft>
                          <a:spcPts val="0"/>
                        </a:spcAft>
                      </a:pPr>
                      <a:r>
                        <a:rPr lang="en-US" sz="1600" b="1" i="0" u="sng" dirty="0">
                          <a:solidFill>
                            <a:srgbClr val="000000"/>
                          </a:solidFill>
                          <a:effectLst/>
                          <a:latin typeface="Arial"/>
                        </a:rPr>
                        <a:t>5 questions that drive PLCs</a:t>
                      </a:r>
                      <a:endParaRPr lang="en-US" sz="1600" dirty="0">
                        <a:effectLst/>
                      </a:endParaRPr>
                    </a:p>
                    <a:p>
                      <a:pPr rtl="0" fontAlgn="base">
                        <a:spcBef>
                          <a:spcPts val="0"/>
                        </a:spcBef>
                        <a:spcAft>
                          <a:spcPts val="0"/>
                        </a:spcAft>
                        <a:buFont typeface="Arial"/>
                        <a:buChar char="•"/>
                      </a:pPr>
                      <a:r>
                        <a:rPr lang="en-US" sz="1600" b="0" i="0" u="none" strike="noStrike" dirty="0">
                          <a:solidFill>
                            <a:srgbClr val="000000"/>
                          </a:solidFill>
                          <a:effectLst/>
                          <a:latin typeface="Arial"/>
                        </a:rPr>
                        <a:t>What do we want </a:t>
                      </a:r>
                      <a:r>
                        <a:rPr lang="en-US" sz="1600" b="0" i="0" u="none" strike="noStrike" dirty="0" smtClean="0">
                          <a:solidFill>
                            <a:srgbClr val="000000"/>
                          </a:solidFill>
                          <a:effectLst/>
                          <a:latin typeface="Arial"/>
                        </a:rPr>
                        <a:t>all students </a:t>
                      </a:r>
                      <a:r>
                        <a:rPr lang="en-US" sz="1600" b="0" i="0" u="none" strike="noStrike" dirty="0">
                          <a:solidFill>
                            <a:srgbClr val="000000"/>
                          </a:solidFill>
                          <a:effectLst/>
                          <a:latin typeface="Arial"/>
                        </a:rPr>
                        <a:t>to learn? (Unpacking Standards, Creating Learning </a:t>
                      </a:r>
                      <a:r>
                        <a:rPr lang="en-US" sz="1600" b="0" i="0" u="none" strike="noStrike" dirty="0" smtClean="0">
                          <a:solidFill>
                            <a:srgbClr val="000000"/>
                          </a:solidFill>
                          <a:effectLst/>
                          <a:latin typeface="Arial"/>
                        </a:rPr>
                        <a:t>Goals and Scales)</a:t>
                      </a:r>
                      <a:endParaRPr lang="en-US" sz="1600" b="0" i="0" u="none" strike="noStrike" dirty="0">
                        <a:solidFill>
                          <a:srgbClr val="000000"/>
                        </a:solidFill>
                        <a:effectLst/>
                        <a:latin typeface="Arial"/>
                      </a:endParaRPr>
                    </a:p>
                    <a:p>
                      <a:pPr rtl="0" fontAlgn="base">
                        <a:spcBef>
                          <a:spcPts val="0"/>
                        </a:spcBef>
                        <a:spcAft>
                          <a:spcPts val="0"/>
                        </a:spcAft>
                        <a:buFont typeface="Arial"/>
                        <a:buChar char="•"/>
                      </a:pPr>
                      <a:r>
                        <a:rPr lang="en-US" sz="1600" b="0" i="0" u="none" strike="noStrike" dirty="0">
                          <a:solidFill>
                            <a:srgbClr val="000000"/>
                          </a:solidFill>
                          <a:effectLst/>
                          <a:latin typeface="Arial"/>
                        </a:rPr>
                        <a:t>How will we know </a:t>
                      </a:r>
                      <a:r>
                        <a:rPr lang="en-US" sz="1600" b="0" i="0" u="none" strike="noStrike" dirty="0" smtClean="0">
                          <a:solidFill>
                            <a:srgbClr val="000000"/>
                          </a:solidFill>
                          <a:effectLst/>
                          <a:latin typeface="Arial"/>
                        </a:rPr>
                        <a:t>if and when </a:t>
                      </a:r>
                      <a:r>
                        <a:rPr lang="en-US" sz="1600" b="0" i="0" u="none" strike="noStrike" dirty="0">
                          <a:solidFill>
                            <a:srgbClr val="000000"/>
                          </a:solidFill>
                          <a:effectLst/>
                          <a:latin typeface="Arial"/>
                        </a:rPr>
                        <a:t>they have learned it? (Scales/Rubrics)</a:t>
                      </a:r>
                    </a:p>
                    <a:p>
                      <a:pPr rtl="0" fontAlgn="base">
                        <a:spcBef>
                          <a:spcPts val="0"/>
                        </a:spcBef>
                        <a:spcAft>
                          <a:spcPts val="0"/>
                        </a:spcAft>
                        <a:buFont typeface="Arial"/>
                        <a:buChar char="•"/>
                      </a:pPr>
                      <a:r>
                        <a:rPr lang="en-US" sz="1600" b="0" i="0" u="none" strike="noStrike" dirty="0">
                          <a:solidFill>
                            <a:srgbClr val="000000"/>
                          </a:solidFill>
                          <a:effectLst/>
                          <a:latin typeface="Arial"/>
                        </a:rPr>
                        <a:t>How will we teach it? (Prioritized instructional practices, </a:t>
                      </a:r>
                      <a:r>
                        <a:rPr lang="en-US" sz="1600" b="0" i="0" u="none" strike="noStrike" dirty="0" err="1">
                          <a:solidFill>
                            <a:srgbClr val="000000"/>
                          </a:solidFill>
                          <a:effectLst/>
                          <a:latin typeface="Arial"/>
                        </a:rPr>
                        <a:t>Marzano</a:t>
                      </a:r>
                      <a:r>
                        <a:rPr lang="en-US" sz="1600" b="0" i="0" u="none" strike="noStrike" dirty="0">
                          <a:solidFill>
                            <a:srgbClr val="000000"/>
                          </a:solidFill>
                          <a:effectLst/>
                          <a:latin typeface="Arial"/>
                        </a:rPr>
                        <a:t> Connections, Prioritized Shifts)</a:t>
                      </a:r>
                    </a:p>
                    <a:p>
                      <a:pPr rtl="0" fontAlgn="base">
                        <a:spcBef>
                          <a:spcPts val="0"/>
                        </a:spcBef>
                        <a:spcAft>
                          <a:spcPts val="0"/>
                        </a:spcAft>
                        <a:buFont typeface="Arial"/>
                        <a:buChar char="•"/>
                      </a:pPr>
                      <a:r>
                        <a:rPr lang="en-US" sz="1600" b="0" i="0" u="none" strike="noStrike" dirty="0">
                          <a:solidFill>
                            <a:srgbClr val="000000"/>
                          </a:solidFill>
                          <a:effectLst/>
                          <a:latin typeface="Arial"/>
                        </a:rPr>
                        <a:t>How we will respond if </a:t>
                      </a:r>
                      <a:r>
                        <a:rPr lang="en-US" sz="1600" b="0" i="0" u="none" strike="noStrike" dirty="0" smtClean="0">
                          <a:solidFill>
                            <a:srgbClr val="000000"/>
                          </a:solidFill>
                          <a:effectLst/>
                          <a:latin typeface="Arial"/>
                        </a:rPr>
                        <a:t>some</a:t>
                      </a:r>
                      <a:r>
                        <a:rPr lang="en-US" sz="1600" b="0" i="0" u="none" strike="noStrike" baseline="0" dirty="0" smtClean="0">
                          <a:solidFill>
                            <a:srgbClr val="000000"/>
                          </a:solidFill>
                          <a:effectLst/>
                          <a:latin typeface="Arial"/>
                        </a:rPr>
                        <a:t> </a:t>
                      </a:r>
                      <a:r>
                        <a:rPr lang="en-US" sz="1600" b="0" i="0" u="none" strike="noStrike" dirty="0" smtClean="0">
                          <a:solidFill>
                            <a:srgbClr val="000000"/>
                          </a:solidFill>
                          <a:effectLst/>
                          <a:latin typeface="Arial"/>
                        </a:rPr>
                        <a:t>students </a:t>
                      </a:r>
                      <a:r>
                        <a:rPr lang="en-US" sz="1600" b="0" i="0" u="none" strike="noStrike" dirty="0">
                          <a:solidFill>
                            <a:srgbClr val="000000"/>
                          </a:solidFill>
                          <a:effectLst/>
                          <a:latin typeface="Arial"/>
                        </a:rPr>
                        <a:t>do not learn and How </a:t>
                      </a:r>
                      <a:r>
                        <a:rPr lang="en-US" sz="1600" b="0" i="0" u="none" strike="noStrike" dirty="0" smtClean="0">
                          <a:solidFill>
                            <a:srgbClr val="000000"/>
                          </a:solidFill>
                          <a:effectLst/>
                          <a:latin typeface="Arial"/>
                        </a:rPr>
                        <a:t>will </a:t>
                      </a:r>
                      <a:r>
                        <a:rPr lang="en-US" sz="1600" b="0" i="0" u="none" strike="noStrike" dirty="0">
                          <a:solidFill>
                            <a:srgbClr val="000000"/>
                          </a:solidFill>
                          <a:effectLst/>
                          <a:latin typeface="Arial"/>
                        </a:rPr>
                        <a:t>we respond if the students have already learned? </a:t>
                      </a:r>
                      <a:endParaRPr lang="en-US" sz="1600" b="0" i="0" u="none" strike="noStrike" dirty="0" smtClean="0">
                        <a:solidFill>
                          <a:srgbClr val="000000"/>
                        </a:solidFill>
                        <a:effectLst/>
                        <a:latin typeface="Arial"/>
                      </a:endParaRPr>
                    </a:p>
                    <a:p>
                      <a:pPr rtl="0" fontAlgn="base">
                        <a:spcBef>
                          <a:spcPts val="0"/>
                        </a:spcBef>
                        <a:spcAft>
                          <a:spcPts val="0"/>
                        </a:spcAft>
                        <a:buFont typeface="Arial"/>
                        <a:buNone/>
                      </a:pPr>
                      <a:r>
                        <a:rPr lang="en-US" sz="1600" b="1" i="0" u="sng" dirty="0" smtClean="0">
                          <a:solidFill>
                            <a:srgbClr val="000000"/>
                          </a:solidFill>
                          <a:effectLst/>
                          <a:latin typeface="Arial"/>
                        </a:rPr>
                        <a:t>PLC </a:t>
                      </a:r>
                      <a:r>
                        <a:rPr lang="en-US" sz="1600" b="1" i="0" u="sng" dirty="0">
                          <a:solidFill>
                            <a:srgbClr val="000000"/>
                          </a:solidFill>
                          <a:effectLst/>
                          <a:latin typeface="Arial"/>
                        </a:rPr>
                        <a:t>Action Plan Development</a:t>
                      </a:r>
                      <a:endParaRPr lang="en-US" sz="1600" dirty="0">
                        <a:effectLst/>
                      </a:endParaRPr>
                    </a:p>
                    <a:p>
                      <a:pPr rtl="0" fontAlgn="base">
                        <a:spcBef>
                          <a:spcPts val="0"/>
                        </a:spcBef>
                        <a:spcAft>
                          <a:spcPts val="0"/>
                        </a:spcAft>
                        <a:buFont typeface="Arial"/>
                        <a:buChar char="•"/>
                      </a:pPr>
                      <a:r>
                        <a:rPr lang="en-US" sz="1600" b="0" i="0" u="none" strike="noStrike" dirty="0">
                          <a:solidFill>
                            <a:srgbClr val="000000"/>
                          </a:solidFill>
                          <a:effectLst/>
                          <a:latin typeface="Arial"/>
                        </a:rPr>
                        <a:t>Step 0 with Grade/Content/Subject Teams</a:t>
                      </a:r>
                      <a:endParaRPr lang="en-US" sz="1600" b="1" i="0" u="none" strike="noStrike" dirty="0">
                        <a:solidFill>
                          <a:srgbClr val="000000"/>
                        </a:solidFill>
                        <a:effectLst/>
                        <a:latin typeface="Arial"/>
                      </a:endParaRPr>
                    </a:p>
                    <a:p>
                      <a:pPr rtl="0" fontAlgn="base">
                        <a:spcBef>
                          <a:spcPts val="0"/>
                        </a:spcBef>
                        <a:spcAft>
                          <a:spcPts val="0"/>
                        </a:spcAft>
                        <a:buFont typeface="Arial"/>
                        <a:buChar char="•"/>
                      </a:pPr>
                      <a:r>
                        <a:rPr lang="en-US" sz="1600" b="0" i="0" u="none" strike="noStrike" dirty="0">
                          <a:solidFill>
                            <a:srgbClr val="000000"/>
                          </a:solidFill>
                          <a:effectLst/>
                          <a:latin typeface="Arial"/>
                        </a:rPr>
                        <a:t>PLC driving Questions with Grade/Content/Subject Teams</a:t>
                      </a:r>
                      <a:endParaRPr lang="en-US" sz="1600" b="1" i="0" u="none" strike="noStrike" dirty="0">
                        <a:solidFill>
                          <a:srgbClr val="000000"/>
                        </a:solidFill>
                        <a:effectLst/>
                        <a:latin typeface="Arial"/>
                      </a:endParaRPr>
                    </a:p>
                    <a:p>
                      <a:pPr rtl="0" fontAlgn="base">
                        <a:spcBef>
                          <a:spcPts val="0"/>
                        </a:spcBef>
                        <a:spcAft>
                          <a:spcPts val="0"/>
                        </a:spcAft>
                        <a:buFont typeface="Arial"/>
                        <a:buChar char="•"/>
                      </a:pPr>
                      <a:r>
                        <a:rPr lang="en-US" sz="1600" b="0" i="0" u="none" strike="noStrike" dirty="0">
                          <a:solidFill>
                            <a:srgbClr val="000000"/>
                          </a:solidFill>
                          <a:effectLst/>
                          <a:latin typeface="Arial"/>
                        </a:rPr>
                        <a:t>Facilitator Support Plan</a:t>
                      </a:r>
                      <a:endParaRPr lang="en-US" sz="1600" b="1" i="0" u="none" strike="noStrike" dirty="0">
                        <a:solidFill>
                          <a:srgbClr val="000000"/>
                        </a:solidFill>
                        <a:effectLst/>
                        <a:latin typeface="Arial"/>
                      </a:endParaRPr>
                    </a:p>
                  </a:txBody>
                  <a:tcPr marL="88900" marR="88900" marT="88900" marB="88900"/>
                </a:tc>
              </a:tr>
            </a:tbl>
          </a:graphicData>
        </a:graphic>
      </p:graphicFrame>
      <p:sp>
        <p:nvSpPr>
          <p:cNvPr id="7" name="Rectangle 6"/>
          <p:cNvSpPr/>
          <p:nvPr/>
        </p:nvSpPr>
        <p:spPr>
          <a:xfrm>
            <a:off x="4615038" y="1005859"/>
            <a:ext cx="4528967" cy="6115884"/>
          </a:xfrm>
          <a:prstGeom prst="rect">
            <a:avLst/>
          </a:prstGeom>
          <a:noFill/>
          <a:ln w="476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68</a:t>
            </a:fld>
            <a:endParaRPr lang="en-US">
              <a:solidFill>
                <a:prstClr val="black">
                  <a:tint val="75000"/>
                </a:prstClr>
              </a:solidFill>
              <a:latin typeface="Calibri"/>
            </a:endParaRPr>
          </a:p>
        </p:txBody>
      </p:sp>
    </p:spTree>
    <p:extLst>
      <p:ext uri="{BB962C8B-B14F-4D97-AF65-F5344CB8AC3E}">
        <p14:creationId xmlns:p14="http://schemas.microsoft.com/office/powerpoint/2010/main" val="16910199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69236"/>
            <a:ext cx="7772400" cy="1470025"/>
          </a:xfrm>
        </p:spPr>
        <p:txBody>
          <a:bodyPr/>
          <a:lstStyle/>
          <a:p>
            <a:r>
              <a:rPr lang="en-US" dirty="0" smtClean="0">
                <a:solidFill>
                  <a:srgbClr val="000000"/>
                </a:solidFill>
              </a:rPr>
              <a:t>Facilitation Skills Training 101</a:t>
            </a:r>
            <a:endParaRPr lang="en-US" dirty="0">
              <a:solidFill>
                <a:srgbClr val="000000"/>
              </a:solidFill>
            </a:endParaRPr>
          </a:p>
        </p:txBody>
      </p:sp>
      <p:sp>
        <p:nvSpPr>
          <p:cNvPr id="3" name="Subtitle 2"/>
          <p:cNvSpPr>
            <a:spLocks noGrp="1"/>
          </p:cNvSpPr>
          <p:nvPr>
            <p:ph type="subTitle" idx="1"/>
          </p:nvPr>
        </p:nvSpPr>
        <p:spPr>
          <a:xfrm>
            <a:off x="1547282" y="3248031"/>
            <a:ext cx="6104468" cy="2641599"/>
          </a:xfrm>
        </p:spPr>
        <p:txBody>
          <a:bodyPr/>
          <a:lstStyle/>
          <a:p>
            <a:r>
              <a:rPr lang="en-US" sz="2800" dirty="0" smtClean="0"/>
              <a:t>Mini Lesson Goal: </a:t>
            </a:r>
            <a:r>
              <a:rPr lang="en-US" sz="2800" u="sng" dirty="0" smtClean="0"/>
              <a:t>Know </a:t>
            </a:r>
            <a:r>
              <a:rPr lang="en-US" sz="2800" u="sng" dirty="0"/>
              <a:t>and practice</a:t>
            </a:r>
            <a:r>
              <a:rPr lang="en-US" sz="2800" dirty="0"/>
              <a:t> effective facilitator’s skills</a:t>
            </a:r>
          </a:p>
          <a:p>
            <a:endParaRPr lang="en-US" sz="2800" dirty="0"/>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69</a:t>
            </a:fld>
            <a:endParaRPr lang="en-US">
              <a:solidFill>
                <a:prstClr val="black">
                  <a:tint val="75000"/>
                </a:prstClr>
              </a:solidFill>
              <a:latin typeface="Calibri"/>
            </a:endParaRPr>
          </a:p>
        </p:txBody>
      </p:sp>
    </p:spTree>
    <p:extLst>
      <p:ext uri="{BB962C8B-B14F-4D97-AF65-F5344CB8AC3E}">
        <p14:creationId xmlns:p14="http://schemas.microsoft.com/office/powerpoint/2010/main" val="18202894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Setting up your Facilitator Group as a PLC (Norms)</a:t>
            </a:r>
            <a:endParaRPr lang="en-US" dirty="0"/>
          </a:p>
        </p:txBody>
      </p:sp>
      <p:sp>
        <p:nvSpPr>
          <p:cNvPr id="3" name="Content Placeholder 2"/>
          <p:cNvSpPr>
            <a:spLocks noGrp="1"/>
          </p:cNvSpPr>
          <p:nvPr>
            <p:ph sz="quarter" idx="13"/>
          </p:nvPr>
        </p:nvSpPr>
        <p:spPr/>
        <p:txBody>
          <a:bodyPr/>
          <a:lstStyle/>
          <a:p>
            <a:pPr marL="342900" indent="-342900">
              <a:buFont typeface="Arial"/>
              <a:buChar char="•"/>
            </a:pPr>
            <a:r>
              <a:rPr lang="en-US" dirty="0" smtClean="0"/>
              <a:t>What will your norms be for your work today and for follow-up meetings?</a:t>
            </a:r>
          </a:p>
          <a:p>
            <a:pPr marL="342900" indent="-342900">
              <a:buFont typeface="Arial"/>
              <a:buChar char="•"/>
            </a:pPr>
            <a:r>
              <a:rPr lang="en-US" dirty="0" smtClean="0"/>
              <a:t>Do you need to make revisions to the large group norms?</a:t>
            </a: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7</a:t>
            </a:fld>
            <a:endParaRPr lang="en-US">
              <a:solidFill>
                <a:prstClr val="black">
                  <a:tint val="75000"/>
                </a:prstClr>
              </a:solidFill>
              <a:latin typeface="Calibri"/>
            </a:endParaRPr>
          </a:p>
        </p:txBody>
      </p:sp>
    </p:spTree>
    <p:extLst>
      <p:ext uri="{BB962C8B-B14F-4D97-AF65-F5344CB8AC3E}">
        <p14:creationId xmlns:p14="http://schemas.microsoft.com/office/powerpoint/2010/main" val="2918642818"/>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599460910"/>
              </p:ext>
            </p:extLst>
          </p:nvPr>
        </p:nvGraphicFramePr>
        <p:xfrm>
          <a:off x="0" y="700853"/>
          <a:ext cx="9144000" cy="6152075"/>
        </p:xfrm>
        <a:graphic>
          <a:graphicData uri="http://schemas.openxmlformats.org/presentationml/2006/ole">
            <mc:AlternateContent xmlns:mc="http://schemas.openxmlformats.org/markup-compatibility/2006">
              <mc:Choice xmlns:v="urn:schemas-microsoft-com:vml" Requires="v">
                <p:oleObj spid="_x0000_s3106" name="Document" r:id="rId4" imgW="9740541" imgH="6552959" progId="Word.Document.12">
                  <p:embed/>
                </p:oleObj>
              </mc:Choice>
              <mc:Fallback>
                <p:oleObj name="Document" r:id="rId4" imgW="9740541" imgH="6552959"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00853"/>
                        <a:ext cx="9144000" cy="615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413117" y="3151702"/>
            <a:ext cx="2631696" cy="413087"/>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089021" y="4788153"/>
            <a:ext cx="2892410" cy="413087"/>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1683073" y="3564783"/>
            <a:ext cx="428415" cy="7190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218582" y="4406257"/>
            <a:ext cx="3641534" cy="3818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70</a:t>
            </a:fld>
            <a:endParaRPr lang="en-US">
              <a:solidFill>
                <a:prstClr val="black">
                  <a:tint val="75000"/>
                </a:prstClr>
              </a:solidFill>
              <a:latin typeface="Calibri"/>
            </a:endParaRPr>
          </a:p>
        </p:txBody>
      </p:sp>
    </p:spTree>
    <p:extLst>
      <p:ext uri="{BB962C8B-B14F-4D97-AF65-F5344CB8AC3E}">
        <p14:creationId xmlns:p14="http://schemas.microsoft.com/office/powerpoint/2010/main" val="2064897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Characteristics of Effective Facilitators</a:t>
            </a:r>
          </a:p>
        </p:txBody>
      </p:sp>
      <p:sp>
        <p:nvSpPr>
          <p:cNvPr id="36867" name="Content Placeholder 2"/>
          <p:cNvSpPr>
            <a:spLocks noGrp="1"/>
          </p:cNvSpPr>
          <p:nvPr>
            <p:ph sz="quarter" idx="13"/>
          </p:nvPr>
        </p:nvSpPr>
        <p:spPr/>
        <p:txBody>
          <a:bodyPr/>
          <a:lstStyle/>
          <a:p>
            <a:pPr eaLnBrk="1" hangingPunct="1"/>
            <a:r>
              <a:rPr lang="en-US" dirty="0">
                <a:latin typeface="Calibri" charset="0"/>
                <a:ea typeface="ＭＳ Ｐゴシック" charset="0"/>
                <a:cs typeface="ＭＳ Ｐゴシック" charset="0"/>
              </a:rPr>
              <a:t>Sets location and times of meetings</a:t>
            </a:r>
          </a:p>
          <a:p>
            <a:pPr eaLnBrk="1" hangingPunct="1"/>
            <a:r>
              <a:rPr lang="en-US" dirty="0">
                <a:latin typeface="Calibri" charset="0"/>
                <a:ea typeface="ＭＳ Ｐゴシック" charset="0"/>
                <a:cs typeface="ＭＳ Ｐゴシック" charset="0"/>
              </a:rPr>
              <a:t>Prepares necessary paperwork and data ahead of time</a:t>
            </a:r>
          </a:p>
          <a:p>
            <a:pPr eaLnBrk="1" hangingPunct="1"/>
            <a:r>
              <a:rPr lang="en-US" dirty="0">
                <a:latin typeface="Calibri" charset="0"/>
                <a:ea typeface="ＭＳ Ｐゴシック" charset="0"/>
                <a:cs typeface="ＭＳ Ｐゴシック" charset="0"/>
              </a:rPr>
              <a:t>Facilitates movement through </a:t>
            </a:r>
            <a:r>
              <a:rPr lang="en-US" dirty="0" smtClean="0">
                <a:latin typeface="Calibri" charset="0"/>
                <a:ea typeface="ＭＳ Ｐゴシック" charset="0"/>
                <a:cs typeface="ＭＳ Ｐゴシック" charset="0"/>
              </a:rPr>
              <a:t>planning steps </a:t>
            </a:r>
            <a:r>
              <a:rPr lang="en-US" dirty="0">
                <a:latin typeface="Calibri" charset="0"/>
                <a:ea typeface="ＭＳ Ｐゴシック" charset="0"/>
                <a:cs typeface="ＭＳ Ｐゴシック" charset="0"/>
              </a:rPr>
              <a:t>and see the </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bigger picture</a:t>
            </a:r>
            <a:r>
              <a:rPr lang="ja-JP" altLang="en-US" dirty="0">
                <a:latin typeface="Calibri" charset="0"/>
                <a:ea typeface="ＭＳ Ｐゴシック" charset="0"/>
                <a:cs typeface="ＭＳ Ｐゴシック" charset="0"/>
              </a:rPr>
              <a:t>”</a:t>
            </a:r>
            <a:endParaRPr lang="en-US"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Ensures participation from team members</a:t>
            </a:r>
          </a:p>
          <a:p>
            <a:pPr eaLnBrk="1" hangingPunct="1"/>
            <a:r>
              <a:rPr lang="en-US" dirty="0">
                <a:latin typeface="Calibri" charset="0"/>
                <a:ea typeface="ＭＳ Ｐゴシック" charset="0"/>
                <a:cs typeface="ＭＳ Ｐゴシック" charset="0"/>
              </a:rPr>
              <a:t>Follows up on action plans and communicates with administration</a:t>
            </a:r>
          </a:p>
          <a:p>
            <a:pPr eaLnBrk="1" hangingPunct="1">
              <a:buFont typeface="Arial" charset="0"/>
              <a:buNone/>
            </a:pPr>
            <a:endParaRPr lang="en-US" dirty="0">
              <a:latin typeface="Calibri" charset="0"/>
              <a:ea typeface="ＭＳ Ｐゴシック" charset="0"/>
              <a:cs typeface="ＭＳ Ｐゴシック" charset="0"/>
            </a:endParaRPr>
          </a:p>
          <a:p>
            <a:pPr eaLnBrk="1" hangingPunct="1"/>
            <a:endParaRPr lang="en-US" dirty="0">
              <a:latin typeface="Calibri" charset="0"/>
              <a:ea typeface="ＭＳ Ｐゴシック" charset="0"/>
              <a:cs typeface="ＭＳ Ｐゴシック" charset="0"/>
            </a:endParaRPr>
          </a:p>
        </p:txBody>
      </p:sp>
      <p:sp>
        <p:nvSpPr>
          <p:cNvPr id="3" name="Slide Number Placeholder 2"/>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71</a:t>
            </a:fld>
            <a:endParaRPr lang="en-US">
              <a:solidFill>
                <a:prstClr val="black">
                  <a:tint val="75000"/>
                </a:prstClr>
              </a:solidFill>
              <a:latin typeface="Calibri"/>
            </a:endParaRPr>
          </a:p>
        </p:txBody>
      </p:sp>
    </p:spTree>
    <p:extLst>
      <p:ext uri="{BB962C8B-B14F-4D97-AF65-F5344CB8AC3E}">
        <p14:creationId xmlns:p14="http://schemas.microsoft.com/office/powerpoint/2010/main" val="13821205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9" name="Content Placeholder 2"/>
          <p:cNvSpPr>
            <a:spLocks noGrp="1"/>
          </p:cNvSpPr>
          <p:nvPr>
            <p:ph sz="half" idx="1"/>
          </p:nvPr>
        </p:nvSpPr>
        <p:spPr/>
        <p:txBody>
          <a:bodyPr/>
          <a:lstStyle/>
          <a:p>
            <a:pPr marL="514350" indent="-514350" eaLnBrk="1" hangingPunct="1">
              <a:buFont typeface="Arial" charset="0"/>
              <a:buNone/>
            </a:pPr>
            <a:r>
              <a:rPr lang="en-US" b="1" dirty="0">
                <a:latin typeface="Calibri" charset="0"/>
                <a:ea typeface="ＭＳ Ｐゴシック" charset="0"/>
                <a:cs typeface="ＭＳ Ｐゴシック" charset="0"/>
              </a:rPr>
              <a:t>Task Oriented</a:t>
            </a:r>
          </a:p>
          <a:p>
            <a:r>
              <a:rPr lang="en-US" dirty="0">
                <a:latin typeface="Calibri" charset="0"/>
                <a:ea typeface="ＭＳ Ｐゴシック" charset="0"/>
                <a:cs typeface="ＭＳ Ｐゴシック" charset="0"/>
              </a:rPr>
              <a:t>Get things done</a:t>
            </a:r>
          </a:p>
          <a:p>
            <a:r>
              <a:rPr lang="en-US" dirty="0">
                <a:latin typeface="Calibri" charset="0"/>
                <a:ea typeface="ＭＳ Ｐゴシック" charset="0"/>
                <a:cs typeface="ＭＳ Ｐゴシック" charset="0"/>
              </a:rPr>
              <a:t>Ignore feelings, emotions</a:t>
            </a:r>
            <a:r>
              <a:rPr lang="en-US" dirty="0" smtClean="0">
                <a:latin typeface="Calibri" charset="0"/>
                <a:ea typeface="ＭＳ Ｐゴシック" charset="0"/>
                <a:cs typeface="ＭＳ Ｐゴシック" charset="0"/>
              </a:rPr>
              <a:t>, personalities</a:t>
            </a: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Is typically disliked</a:t>
            </a:r>
          </a:p>
        </p:txBody>
      </p:sp>
      <p:sp>
        <p:nvSpPr>
          <p:cNvPr id="34820" name="Content Placeholder 3"/>
          <p:cNvSpPr>
            <a:spLocks noGrp="1"/>
          </p:cNvSpPr>
          <p:nvPr>
            <p:ph sz="half" idx="2"/>
          </p:nvPr>
        </p:nvSpPr>
        <p:spPr/>
        <p:txBody>
          <a:bodyPr lIns="0" rIns="0"/>
          <a:lstStyle/>
          <a:p>
            <a:pPr eaLnBrk="1" hangingPunct="1">
              <a:buFont typeface="Arial" charset="0"/>
              <a:buNone/>
            </a:pPr>
            <a:r>
              <a:rPr lang="en-US" b="1" dirty="0">
                <a:latin typeface="Calibri" charset="0"/>
                <a:ea typeface="ＭＳ Ｐゴシック" charset="0"/>
                <a:cs typeface="ＭＳ Ｐゴシック" charset="0"/>
              </a:rPr>
              <a:t>People Oriented</a:t>
            </a:r>
          </a:p>
          <a:p>
            <a:r>
              <a:rPr lang="en-US" dirty="0">
                <a:latin typeface="Calibri" charset="0"/>
                <a:ea typeface="ＭＳ Ｐゴシック" charset="0"/>
                <a:cs typeface="ＭＳ Ｐゴシック" charset="0"/>
              </a:rPr>
              <a:t>Makes people happy</a:t>
            </a:r>
          </a:p>
          <a:p>
            <a:r>
              <a:rPr lang="en-US" dirty="0">
                <a:latin typeface="Calibri" charset="0"/>
                <a:ea typeface="ＭＳ Ｐゴシック" charset="0"/>
                <a:cs typeface="ＭＳ Ｐゴシック" charset="0"/>
              </a:rPr>
              <a:t>Lets feelings, emotions and personalities take over</a:t>
            </a:r>
          </a:p>
          <a:p>
            <a:r>
              <a:rPr lang="en-US" dirty="0">
                <a:latin typeface="Calibri" charset="0"/>
                <a:ea typeface="ＭＳ Ｐゴシック" charset="0"/>
                <a:cs typeface="ＭＳ Ｐゴシック" charset="0"/>
              </a:rPr>
              <a:t>Is typically liked</a:t>
            </a:r>
          </a:p>
          <a:p>
            <a:pPr eaLnBrk="1" hangingPunct="1">
              <a:buFont typeface="Arial" charset="0"/>
              <a:buNone/>
            </a:pPr>
            <a:endParaRPr lang="en-US" dirty="0">
              <a:latin typeface="Calibri" charset="0"/>
              <a:ea typeface="ＭＳ Ｐゴシック" charset="0"/>
              <a:cs typeface="ＭＳ Ｐゴシック" charset="0"/>
            </a:endParaRPr>
          </a:p>
        </p:txBody>
      </p:sp>
      <p:sp>
        <p:nvSpPr>
          <p:cNvPr id="34818" name="Title 1"/>
          <p:cNvSpPr>
            <a:spLocks noGrp="1"/>
          </p:cNvSpPr>
          <p:nvPr>
            <p:ph type="title"/>
          </p:nvPr>
        </p:nvSpPr>
        <p:spPr/>
        <p:txBody>
          <a:bodyPr>
            <a:normAutofit/>
          </a:bodyPr>
          <a:lstStyle/>
          <a:p>
            <a:pPr eaLnBrk="1" hangingPunct="1"/>
            <a:r>
              <a:rPr lang="en-US">
                <a:latin typeface="Calibri" charset="0"/>
                <a:ea typeface="ＭＳ Ｐゴシック" charset="0"/>
                <a:cs typeface="ＭＳ Ｐゴシック" charset="0"/>
              </a:rPr>
              <a:t>Team Processes: Two Approaches</a:t>
            </a:r>
          </a:p>
        </p:txBody>
      </p:sp>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72</a:t>
            </a:fld>
            <a:endParaRPr lang="en-US">
              <a:solidFill>
                <a:prstClr val="black">
                  <a:tint val="75000"/>
                </a:prstClr>
              </a:solidFill>
              <a:latin typeface="Calibri"/>
            </a:endParaRPr>
          </a:p>
        </p:txBody>
      </p:sp>
    </p:spTree>
    <p:extLst>
      <p:ext uri="{BB962C8B-B14F-4D97-AF65-F5344CB8AC3E}">
        <p14:creationId xmlns:p14="http://schemas.microsoft.com/office/powerpoint/2010/main" val="32592879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1810" y="585112"/>
            <a:ext cx="8906927" cy="6183045"/>
          </a:xfrm>
          <a:prstGeom prst="rect">
            <a:avLst/>
          </a:prstGeom>
        </p:spPr>
      </p:pic>
      <p:sp>
        <p:nvSpPr>
          <p:cNvPr id="3" name="TextBox 2"/>
          <p:cNvSpPr txBox="1"/>
          <p:nvPr/>
        </p:nvSpPr>
        <p:spPr>
          <a:xfrm>
            <a:off x="1490131" y="829737"/>
            <a:ext cx="301660" cy="369332"/>
          </a:xfrm>
          <a:prstGeom prst="rect">
            <a:avLst/>
          </a:prstGeom>
          <a:noFill/>
        </p:spPr>
        <p:txBody>
          <a:bodyPr wrap="none" rtlCol="0">
            <a:spAutoFit/>
          </a:bodyPr>
          <a:lstStyle/>
          <a:p>
            <a:r>
              <a:rPr lang="en-US" dirty="0" smtClean="0"/>
              <a:t>1</a:t>
            </a:r>
            <a:endParaRPr lang="en-US" dirty="0"/>
          </a:p>
        </p:txBody>
      </p:sp>
      <p:sp>
        <p:nvSpPr>
          <p:cNvPr id="4" name="TextBox 3"/>
          <p:cNvSpPr txBox="1"/>
          <p:nvPr/>
        </p:nvSpPr>
        <p:spPr>
          <a:xfrm>
            <a:off x="4419597" y="829737"/>
            <a:ext cx="301660" cy="369332"/>
          </a:xfrm>
          <a:prstGeom prst="rect">
            <a:avLst/>
          </a:prstGeom>
          <a:noFill/>
        </p:spPr>
        <p:txBody>
          <a:bodyPr wrap="none" rtlCol="0">
            <a:spAutoFit/>
          </a:bodyPr>
          <a:lstStyle/>
          <a:p>
            <a:r>
              <a:rPr lang="en-US" dirty="0"/>
              <a:t>2</a:t>
            </a:r>
          </a:p>
        </p:txBody>
      </p:sp>
      <p:sp>
        <p:nvSpPr>
          <p:cNvPr id="5" name="TextBox 4"/>
          <p:cNvSpPr txBox="1"/>
          <p:nvPr/>
        </p:nvSpPr>
        <p:spPr>
          <a:xfrm>
            <a:off x="7230531" y="829737"/>
            <a:ext cx="301660" cy="369332"/>
          </a:xfrm>
          <a:prstGeom prst="rect">
            <a:avLst/>
          </a:prstGeom>
          <a:noFill/>
        </p:spPr>
        <p:txBody>
          <a:bodyPr wrap="none" rtlCol="0">
            <a:spAutoFit/>
          </a:bodyPr>
          <a:lstStyle/>
          <a:p>
            <a:r>
              <a:rPr lang="en-US" dirty="0"/>
              <a:t>3</a:t>
            </a:r>
          </a:p>
        </p:txBody>
      </p:sp>
      <p:cxnSp>
        <p:nvCxnSpPr>
          <p:cNvPr id="7" name="Straight Arrow Connector 6"/>
          <p:cNvCxnSpPr/>
          <p:nvPr/>
        </p:nvCxnSpPr>
        <p:spPr>
          <a:xfrm>
            <a:off x="2295085" y="3197602"/>
            <a:ext cx="397814" cy="3518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6487439" y="3197602"/>
            <a:ext cx="321312" cy="3518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590169" y="3197595"/>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590169" y="3044606"/>
            <a:ext cx="0" cy="3059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73</a:t>
            </a:fld>
            <a:endParaRPr lang="en-US">
              <a:solidFill>
                <a:prstClr val="black">
                  <a:tint val="75000"/>
                </a:prstClr>
              </a:solidFill>
              <a:latin typeface="Calibri"/>
            </a:endParaRPr>
          </a:p>
        </p:txBody>
      </p:sp>
    </p:spTree>
    <p:extLst>
      <p:ext uri="{BB962C8B-B14F-4D97-AF65-F5344CB8AC3E}">
        <p14:creationId xmlns:p14="http://schemas.microsoft.com/office/powerpoint/2010/main" val="41598258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0000"/>
                </a:solidFill>
              </a:rPr>
              <a:t>First Body of Knowledge</a:t>
            </a:r>
            <a:endParaRPr lang="en-US" dirty="0">
              <a:solidFill>
                <a:srgbClr val="000000"/>
              </a:solidFill>
            </a:endParaRPr>
          </a:p>
        </p:txBody>
      </p:sp>
      <p:sp>
        <p:nvSpPr>
          <p:cNvPr id="3" name="Subtitle 2"/>
          <p:cNvSpPr>
            <a:spLocks noGrp="1"/>
          </p:cNvSpPr>
          <p:nvPr>
            <p:ph type="subTitle" idx="1"/>
          </p:nvPr>
        </p:nvSpPr>
        <p:spPr/>
        <p:txBody>
          <a:bodyPr/>
          <a:lstStyle/>
          <a:p>
            <a:r>
              <a:rPr lang="en-US" dirty="0" smtClean="0"/>
              <a:t>Engaged Delivery</a:t>
            </a:r>
            <a:endParaRPr lang="en-US" dirty="0"/>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74</a:t>
            </a:fld>
            <a:endParaRPr lang="en-US">
              <a:solidFill>
                <a:prstClr val="black">
                  <a:tint val="75000"/>
                </a:prstClr>
              </a:solidFill>
              <a:latin typeface="Calibri"/>
            </a:endParaRPr>
          </a:p>
        </p:txBody>
      </p:sp>
    </p:spTree>
    <p:extLst>
      <p:ext uri="{BB962C8B-B14F-4D97-AF65-F5344CB8AC3E}">
        <p14:creationId xmlns:p14="http://schemas.microsoft.com/office/powerpoint/2010/main" val="26210600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37071"/>
            <a:ext cx="8229600" cy="1371600"/>
          </a:xfrm>
        </p:spPr>
        <p:txBody>
          <a:bodyPr/>
          <a:lstStyle/>
          <a:p>
            <a:pPr eaLnBrk="1" hangingPunct="1"/>
            <a:r>
              <a:rPr lang="en-US" dirty="0">
                <a:ea typeface="ＭＳ Ｐゴシック" charset="0"/>
                <a:cs typeface="ＭＳ Ｐゴシック" charset="0"/>
              </a:rPr>
              <a:t>Communication Skills</a:t>
            </a:r>
          </a:p>
        </p:txBody>
      </p:sp>
      <p:sp>
        <p:nvSpPr>
          <p:cNvPr id="20483" name="Rectangle 3"/>
          <p:cNvSpPr>
            <a:spLocks noGrp="1" noChangeArrowheads="1"/>
          </p:cNvSpPr>
          <p:nvPr>
            <p:ph sz="quarter" idx="13"/>
          </p:nvPr>
        </p:nvSpPr>
        <p:spPr>
          <a:xfrm>
            <a:off x="301625" y="1767429"/>
            <a:ext cx="8504238" cy="4572000"/>
          </a:xfrm>
        </p:spPr>
        <p:txBody>
          <a:bodyPr rtlCol="0">
            <a:normAutofit/>
          </a:bodyPr>
          <a:lstStyle/>
          <a:p>
            <a:pPr marL="274320" indent="-274320" eaLnBrk="1" fontAlgn="auto" hangingPunct="1">
              <a:spcAft>
                <a:spcPts val="0"/>
              </a:spcAft>
              <a:buClr>
                <a:schemeClr val="tx1">
                  <a:lumMod val="75000"/>
                  <a:lumOff val="25000"/>
                </a:schemeClr>
              </a:buClr>
              <a:buFont typeface="Arial" pitchFamily="34" charset="0"/>
              <a:buChar char="•"/>
              <a:defRPr/>
            </a:pPr>
            <a:r>
              <a:rPr lang="en-US" dirty="0">
                <a:solidFill>
                  <a:schemeClr val="tx1">
                    <a:lumMod val="75000"/>
                    <a:lumOff val="25000"/>
                  </a:schemeClr>
                </a:solidFill>
                <a:ea typeface="+mn-ea"/>
                <a:cs typeface="+mn-cs"/>
              </a:rPr>
              <a:t>Listening</a:t>
            </a:r>
          </a:p>
          <a:p>
            <a:pPr marL="274320" indent="-274320" eaLnBrk="1" fontAlgn="auto" hangingPunct="1">
              <a:spcAft>
                <a:spcPts val="0"/>
              </a:spcAft>
              <a:buClr>
                <a:schemeClr val="tx1">
                  <a:lumMod val="75000"/>
                  <a:lumOff val="25000"/>
                </a:schemeClr>
              </a:buClr>
              <a:buFont typeface="Arial" pitchFamily="34" charset="0"/>
              <a:buChar char="•"/>
              <a:defRPr/>
            </a:pPr>
            <a:r>
              <a:rPr lang="en-US" dirty="0">
                <a:solidFill>
                  <a:schemeClr val="tx1">
                    <a:lumMod val="75000"/>
                    <a:lumOff val="25000"/>
                  </a:schemeClr>
                </a:solidFill>
                <a:ea typeface="+mn-ea"/>
                <a:cs typeface="+mn-cs"/>
              </a:rPr>
              <a:t>Summarizing</a:t>
            </a:r>
          </a:p>
          <a:p>
            <a:pPr marL="274320" indent="-274320" eaLnBrk="1" fontAlgn="auto" hangingPunct="1">
              <a:spcAft>
                <a:spcPts val="0"/>
              </a:spcAft>
              <a:buClr>
                <a:schemeClr val="tx1">
                  <a:lumMod val="75000"/>
                  <a:lumOff val="25000"/>
                </a:schemeClr>
              </a:buClr>
              <a:buFont typeface="Arial" pitchFamily="34" charset="0"/>
              <a:buChar char="•"/>
              <a:defRPr/>
            </a:pPr>
            <a:r>
              <a:rPr lang="en-US" dirty="0">
                <a:solidFill>
                  <a:schemeClr val="tx1">
                    <a:lumMod val="75000"/>
                    <a:lumOff val="25000"/>
                  </a:schemeClr>
                </a:solidFill>
                <a:ea typeface="+mn-ea"/>
                <a:cs typeface="+mn-cs"/>
              </a:rPr>
              <a:t>Questioning</a:t>
            </a:r>
          </a:p>
          <a:p>
            <a:pPr marL="274320" indent="-274320" eaLnBrk="1" fontAlgn="auto" hangingPunct="1">
              <a:spcAft>
                <a:spcPts val="0"/>
              </a:spcAft>
              <a:buClr>
                <a:schemeClr val="tx1">
                  <a:lumMod val="75000"/>
                  <a:lumOff val="25000"/>
                </a:schemeClr>
              </a:buClr>
              <a:buFont typeface="Arial" pitchFamily="34" charset="0"/>
              <a:buChar char="•"/>
              <a:defRPr/>
            </a:pPr>
            <a:r>
              <a:rPr lang="en-US" dirty="0">
                <a:solidFill>
                  <a:schemeClr val="tx1">
                    <a:lumMod val="75000"/>
                    <a:lumOff val="25000"/>
                  </a:schemeClr>
                </a:solidFill>
                <a:ea typeface="+mn-ea"/>
                <a:cs typeface="+mn-cs"/>
              </a:rPr>
              <a:t>Paraphrasing</a:t>
            </a:r>
          </a:p>
          <a:p>
            <a:pPr marL="274320" indent="-274320" eaLnBrk="1" fontAlgn="auto" hangingPunct="1">
              <a:spcAft>
                <a:spcPts val="0"/>
              </a:spcAft>
              <a:buClr>
                <a:schemeClr val="tx1">
                  <a:lumMod val="75000"/>
                  <a:lumOff val="25000"/>
                </a:schemeClr>
              </a:buClr>
              <a:buFont typeface="Arial" pitchFamily="34" charset="0"/>
              <a:buChar char="•"/>
              <a:defRPr/>
            </a:pPr>
            <a:r>
              <a:rPr lang="en-US" dirty="0">
                <a:solidFill>
                  <a:schemeClr val="tx1">
                    <a:lumMod val="75000"/>
                    <a:lumOff val="25000"/>
                  </a:schemeClr>
                </a:solidFill>
                <a:ea typeface="+mn-ea"/>
                <a:cs typeface="+mn-cs"/>
              </a:rPr>
              <a:t>Delivering</a:t>
            </a:r>
          </a:p>
          <a:p>
            <a:pPr marL="274320" indent="-274320" eaLnBrk="1" fontAlgn="auto" hangingPunct="1">
              <a:spcAft>
                <a:spcPts val="0"/>
              </a:spcAft>
              <a:buClr>
                <a:schemeClr val="tx1">
                  <a:lumMod val="75000"/>
                  <a:lumOff val="25000"/>
                </a:schemeClr>
              </a:buClr>
              <a:buFont typeface="Arial" pitchFamily="34" charset="0"/>
              <a:buChar char="•"/>
              <a:defRPr/>
            </a:pPr>
            <a:r>
              <a:rPr lang="en-US" dirty="0">
                <a:solidFill>
                  <a:schemeClr val="tx1">
                    <a:lumMod val="75000"/>
                    <a:lumOff val="25000"/>
                  </a:schemeClr>
                </a:solidFill>
                <a:ea typeface="+mn-ea"/>
                <a:cs typeface="+mn-cs"/>
              </a:rPr>
              <a:t>Integrating</a:t>
            </a:r>
          </a:p>
          <a:p>
            <a:pPr marL="274320" indent="-274320" eaLnBrk="1" fontAlgn="auto" hangingPunct="1">
              <a:spcAft>
                <a:spcPts val="0"/>
              </a:spcAft>
              <a:buClr>
                <a:schemeClr val="tx1">
                  <a:lumMod val="75000"/>
                  <a:lumOff val="25000"/>
                </a:schemeClr>
              </a:buClr>
              <a:buFont typeface="Arial" pitchFamily="34" charset="0"/>
              <a:buChar char="•"/>
              <a:defRPr/>
            </a:pPr>
            <a:r>
              <a:rPr lang="en-US" dirty="0">
                <a:solidFill>
                  <a:schemeClr val="tx1">
                    <a:lumMod val="75000"/>
                    <a:lumOff val="25000"/>
                  </a:schemeClr>
                </a:solidFill>
                <a:ea typeface="+mn-ea"/>
                <a:cs typeface="+mn-cs"/>
              </a:rPr>
              <a:t>Empathizing</a:t>
            </a:r>
          </a:p>
        </p:txBody>
      </p:sp>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75</a:t>
            </a:fld>
            <a:endParaRPr lang="en-US">
              <a:solidFill>
                <a:prstClr val="black">
                  <a:tint val="75000"/>
                </a:prstClr>
              </a:solidFill>
              <a:latin typeface="Calibri"/>
            </a:endParaRPr>
          </a:p>
        </p:txBody>
      </p:sp>
    </p:spTree>
    <p:extLst>
      <p:ext uri="{BB962C8B-B14F-4D97-AF65-F5344CB8AC3E}">
        <p14:creationId xmlns:p14="http://schemas.microsoft.com/office/powerpoint/2010/main" val="28816049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066800" y="304797"/>
            <a:ext cx="7162800" cy="914400"/>
          </a:xfrm>
        </p:spPr>
        <p:txBody>
          <a:bodyPr/>
          <a:lstStyle/>
          <a:p>
            <a:pPr eaLnBrk="1" hangingPunct="1"/>
            <a:r>
              <a:rPr lang="en-US" dirty="0">
                <a:ea typeface="ＭＳ Ｐゴシック" charset="0"/>
                <a:cs typeface="ＭＳ Ｐゴシック" charset="0"/>
              </a:rPr>
              <a:t>Dialogue Techniques</a:t>
            </a:r>
          </a:p>
        </p:txBody>
      </p:sp>
      <p:sp>
        <p:nvSpPr>
          <p:cNvPr id="65539" name="Rectangle 3"/>
          <p:cNvSpPr>
            <a:spLocks noGrp="1" noChangeArrowheads="1"/>
          </p:cNvSpPr>
          <p:nvPr>
            <p:ph type="body" sz="half" idx="1"/>
          </p:nvPr>
        </p:nvSpPr>
        <p:spPr>
          <a:xfrm>
            <a:off x="1066800" y="4800600"/>
            <a:ext cx="7010400" cy="1143000"/>
          </a:xfrm>
        </p:spPr>
        <p:txBody>
          <a:bodyPr/>
          <a:lstStyle/>
          <a:p>
            <a:pPr algn="ctr" eaLnBrk="1" hangingPunct="1">
              <a:lnSpc>
                <a:spcPct val="90000"/>
              </a:lnSpc>
              <a:buFont typeface="Wingdings" charset="0"/>
              <a:buNone/>
            </a:pPr>
            <a:r>
              <a:rPr lang="en-US" dirty="0">
                <a:ea typeface="ＭＳ Ｐゴシック" charset="0"/>
                <a:cs typeface="ＭＳ Ｐゴシック" charset="0"/>
              </a:rPr>
              <a:t>Provides for deeper understanding </a:t>
            </a:r>
          </a:p>
          <a:p>
            <a:pPr algn="ctr" eaLnBrk="1" hangingPunct="1">
              <a:lnSpc>
                <a:spcPct val="90000"/>
              </a:lnSpc>
              <a:buFont typeface="Wingdings" charset="0"/>
              <a:buNone/>
            </a:pPr>
            <a:r>
              <a:rPr lang="en-US" dirty="0">
                <a:ea typeface="ＭＳ Ｐゴシック" charset="0"/>
                <a:cs typeface="ＭＳ Ｐゴシック" charset="0"/>
              </a:rPr>
              <a:t>Allows for uninhibited discussion</a:t>
            </a:r>
            <a:endParaRPr lang="en-US" sz="3600" dirty="0">
              <a:ea typeface="ＭＳ Ｐゴシック" charset="0"/>
              <a:cs typeface="ＭＳ Ｐゴシック" charset="0"/>
            </a:endParaRPr>
          </a:p>
        </p:txBody>
      </p:sp>
      <p:pic>
        <p:nvPicPr>
          <p:cNvPr id="65540" name="Picture 8" descr="MCj02317650000[1]"/>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2743200" y="1447806"/>
            <a:ext cx="3733800" cy="2257425"/>
          </a:xfrm>
        </p:spPr>
      </p:pic>
      <p:sp>
        <p:nvSpPr>
          <p:cNvPr id="450569" name="Rectangle 9"/>
          <p:cNvSpPr>
            <a:spLocks noChangeArrowheads="1"/>
          </p:cNvSpPr>
          <p:nvPr/>
        </p:nvSpPr>
        <p:spPr bwMode="auto">
          <a:xfrm>
            <a:off x="2209800" y="3657600"/>
            <a:ext cx="4724400" cy="685800"/>
          </a:xfrm>
          <a:prstGeom prst="rect">
            <a:avLst/>
          </a:prstGeom>
          <a:noFill/>
          <a:ln w="9525">
            <a:noFill/>
            <a:miter lim="800000"/>
            <a:headEnd/>
            <a:tailEnd/>
          </a:ln>
          <a:effectLst>
            <a:outerShdw blurRad="63500" dist="38099" dir="2700000" algn="ctr" rotWithShape="0">
              <a:srgbClr val="000000">
                <a:alpha val="74998"/>
              </a:srgbClr>
            </a:outerShdw>
          </a:effectLst>
        </p:spPr>
        <p:txBody>
          <a:bodyPr lIns="90292" tIns="45885" rIns="90292" bIns="45885"/>
          <a:lstStyle/>
          <a:p>
            <a:pPr marL="339725" indent="-339725" algn="ctr" defTabSz="958850" eaLnBrk="0" fontAlgn="auto" hangingPunct="0">
              <a:spcBef>
                <a:spcPct val="20000"/>
              </a:spcBef>
              <a:spcAft>
                <a:spcPts val="0"/>
              </a:spcAft>
              <a:buClr>
                <a:srgbClr val="99CCFF"/>
              </a:buClr>
              <a:buFont typeface="Wingdings" charset="2"/>
              <a:buNone/>
              <a:defRPr/>
            </a:pPr>
            <a:r>
              <a:rPr lang="en-US" sz="3200" dirty="0">
                <a:latin typeface="+mn-lt"/>
                <a:ea typeface="ＭＳ Ｐゴシック" charset="-128"/>
                <a:cs typeface="ＭＳ Ｐゴシック" charset="-128"/>
              </a:rPr>
              <a:t>Two-way communication</a:t>
            </a:r>
          </a:p>
        </p:txBody>
      </p:sp>
      <p:sp>
        <p:nvSpPr>
          <p:cNvPr id="450570" name="Rectangle 10"/>
          <p:cNvSpPr>
            <a:spLocks noChangeArrowheads="1"/>
          </p:cNvSpPr>
          <p:nvPr/>
        </p:nvSpPr>
        <p:spPr bwMode="auto">
          <a:xfrm>
            <a:off x="5105400" y="4648200"/>
            <a:ext cx="4038600" cy="1295400"/>
          </a:xfrm>
          <a:prstGeom prst="rect">
            <a:avLst/>
          </a:prstGeom>
          <a:noFill/>
          <a:ln w="9525">
            <a:noFill/>
            <a:miter lim="800000"/>
            <a:headEnd/>
            <a:tailEnd/>
          </a:ln>
          <a:effectLst>
            <a:outerShdw blurRad="63500" dist="38099" dir="2700000" algn="ctr" rotWithShape="0">
              <a:srgbClr val="000000">
                <a:alpha val="74998"/>
              </a:srgbClr>
            </a:outerShdw>
          </a:effectLst>
        </p:spPr>
        <p:txBody>
          <a:bodyPr lIns="90292" tIns="45885" rIns="90292" bIns="45885"/>
          <a:lstStyle/>
          <a:p>
            <a:pPr marL="339725" indent="-339725" defTabSz="958850" eaLnBrk="0" fontAlgn="auto" hangingPunct="0">
              <a:spcBef>
                <a:spcPct val="20000"/>
              </a:spcBef>
              <a:spcAft>
                <a:spcPts val="0"/>
              </a:spcAft>
              <a:buClr>
                <a:srgbClr val="99CCFF"/>
              </a:buClr>
              <a:buFont typeface="Wingdings" charset="2"/>
              <a:buChar char="þ"/>
              <a:defRPr/>
            </a:pPr>
            <a:endParaRPr lang="en-US" sz="2800" dirty="0">
              <a:solidFill>
                <a:srgbClr val="99CCFF"/>
              </a:solidFill>
              <a:latin typeface="+mn-lt"/>
              <a:ea typeface="ＭＳ Ｐゴシック" charset="-128"/>
              <a:cs typeface="ＭＳ Ｐゴシック" charset="-128"/>
            </a:endParaRPr>
          </a:p>
        </p:txBody>
      </p:sp>
    </p:spTree>
    <p:extLst>
      <p:ext uri="{BB962C8B-B14F-4D97-AF65-F5344CB8AC3E}">
        <p14:creationId xmlns:p14="http://schemas.microsoft.com/office/powerpoint/2010/main" val="6024049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70937"/>
            <a:ext cx="8229600" cy="1371600"/>
          </a:xfrm>
        </p:spPr>
        <p:txBody>
          <a:bodyPr/>
          <a:lstStyle/>
          <a:p>
            <a:pPr eaLnBrk="1" hangingPunct="1"/>
            <a:r>
              <a:rPr lang="en-US" dirty="0">
                <a:ea typeface="ＭＳ Ｐゴシック" charset="0"/>
                <a:cs typeface="ＭＳ Ｐゴシック" charset="0"/>
              </a:rPr>
              <a:t>Substitute </a:t>
            </a:r>
            <a:r>
              <a:rPr lang="ja-JP" altLang="en-US" dirty="0">
                <a:ea typeface="ＭＳ Ｐゴシック" charset="0"/>
                <a:cs typeface="ＭＳ Ｐゴシック" charset="0"/>
              </a:rPr>
              <a:t>“</a:t>
            </a:r>
            <a:r>
              <a:rPr lang="en-US" dirty="0">
                <a:ea typeface="ＭＳ Ｐゴシック" charset="0"/>
                <a:cs typeface="ＭＳ Ｐゴシック" charset="0"/>
              </a:rPr>
              <a:t>and</a:t>
            </a:r>
            <a:r>
              <a:rPr lang="ja-JP" altLang="en-US" dirty="0">
                <a:ea typeface="ＭＳ Ｐゴシック" charset="0"/>
                <a:cs typeface="ＭＳ Ｐゴシック" charset="0"/>
              </a:rPr>
              <a:t>”</a:t>
            </a:r>
            <a:r>
              <a:rPr lang="en-US" dirty="0">
                <a:ea typeface="ＭＳ Ｐゴシック" charset="0"/>
                <a:cs typeface="ＭＳ Ｐゴシック" charset="0"/>
              </a:rPr>
              <a:t> for </a:t>
            </a:r>
            <a:r>
              <a:rPr lang="ja-JP" altLang="en-US" dirty="0">
                <a:ea typeface="ＭＳ Ｐゴシック" charset="0"/>
                <a:cs typeface="ＭＳ Ｐゴシック" charset="0"/>
              </a:rPr>
              <a:t>“</a:t>
            </a:r>
            <a:r>
              <a:rPr lang="en-US" dirty="0">
                <a:ea typeface="ＭＳ Ｐゴシック" charset="0"/>
                <a:cs typeface="ＭＳ Ｐゴシック" charset="0"/>
              </a:rPr>
              <a:t>but</a:t>
            </a:r>
            <a:r>
              <a:rPr lang="ja-JP" altLang="en-US" dirty="0">
                <a:ea typeface="ＭＳ Ｐゴシック" charset="0"/>
                <a:cs typeface="ＭＳ Ｐゴシック" charset="0"/>
              </a:rPr>
              <a:t>”</a:t>
            </a:r>
            <a:endParaRPr lang="en-US" dirty="0">
              <a:ea typeface="ＭＳ Ｐゴシック" charset="0"/>
              <a:cs typeface="ＭＳ Ｐゴシック" charset="0"/>
            </a:endParaRPr>
          </a:p>
        </p:txBody>
      </p:sp>
      <p:sp>
        <p:nvSpPr>
          <p:cNvPr id="67587" name="Rectangle 3"/>
          <p:cNvSpPr>
            <a:spLocks noGrp="1" noChangeArrowheads="1"/>
          </p:cNvSpPr>
          <p:nvPr>
            <p:ph sz="quarter" idx="13"/>
          </p:nvPr>
        </p:nvSpPr>
        <p:spPr>
          <a:xfrm>
            <a:off x="301625" y="1765300"/>
            <a:ext cx="8504238" cy="4572000"/>
          </a:xfrm>
        </p:spPr>
        <p:txBody>
          <a:bodyPr>
            <a:normAutofit/>
          </a:bodyPr>
          <a:lstStyle/>
          <a:p>
            <a:pPr eaLnBrk="1" hangingPunct="1">
              <a:lnSpc>
                <a:spcPct val="90000"/>
              </a:lnSpc>
              <a:buFont typeface="Wingdings" charset="0"/>
              <a:buNone/>
            </a:pPr>
            <a:r>
              <a:rPr lang="en-US" sz="2800" b="1" dirty="0">
                <a:ea typeface="ＭＳ Ｐゴシック" charset="0"/>
                <a:cs typeface="ＭＳ Ｐゴシック" charset="0"/>
              </a:rPr>
              <a:t>Substitute </a:t>
            </a:r>
            <a:r>
              <a:rPr lang="ja-JP" altLang="en-US" sz="2800" b="1" dirty="0">
                <a:ea typeface="ＭＳ Ｐゴシック" charset="0"/>
                <a:cs typeface="ＭＳ Ｐゴシック" charset="0"/>
              </a:rPr>
              <a:t>“</a:t>
            </a:r>
            <a:r>
              <a:rPr lang="en-US" sz="2800" b="1" dirty="0">
                <a:ea typeface="ＭＳ Ｐゴシック" charset="0"/>
                <a:cs typeface="ＭＳ Ｐゴシック" charset="0"/>
              </a:rPr>
              <a:t>and</a:t>
            </a:r>
            <a:r>
              <a:rPr lang="ja-JP" altLang="en-US" sz="2800" b="1" dirty="0">
                <a:ea typeface="ＭＳ Ｐゴシック" charset="0"/>
                <a:cs typeface="ＭＳ Ｐゴシック" charset="0"/>
              </a:rPr>
              <a:t>”</a:t>
            </a:r>
            <a:r>
              <a:rPr lang="en-US" sz="2800" b="1" dirty="0">
                <a:ea typeface="ＭＳ Ｐゴシック" charset="0"/>
                <a:cs typeface="ＭＳ Ｐゴシック" charset="0"/>
              </a:rPr>
              <a:t> for </a:t>
            </a:r>
            <a:r>
              <a:rPr lang="ja-JP" altLang="en-US" sz="2800" b="1" dirty="0">
                <a:ea typeface="ＭＳ Ｐゴシック" charset="0"/>
                <a:cs typeface="ＭＳ Ｐゴシック" charset="0"/>
              </a:rPr>
              <a:t>“</a:t>
            </a:r>
            <a:r>
              <a:rPr lang="en-US" sz="2800" b="1" dirty="0">
                <a:ea typeface="ＭＳ Ｐゴシック" charset="0"/>
                <a:cs typeface="ＭＳ Ｐゴシック" charset="0"/>
              </a:rPr>
              <a:t>but</a:t>
            </a:r>
            <a:r>
              <a:rPr lang="ja-JP" altLang="en-US" sz="2800" b="1" dirty="0">
                <a:ea typeface="ＭＳ Ｐゴシック" charset="0"/>
                <a:cs typeface="ＭＳ Ｐゴシック" charset="0"/>
              </a:rPr>
              <a:t>”</a:t>
            </a:r>
            <a:r>
              <a:rPr lang="en-US" sz="2800" b="1" dirty="0">
                <a:ea typeface="ＭＳ Ｐゴシック" charset="0"/>
                <a:cs typeface="ＭＳ Ｐゴシック" charset="0"/>
              </a:rPr>
              <a:t> to encourage </a:t>
            </a:r>
            <a:r>
              <a:rPr lang="en-US" sz="2800" b="1" dirty="0" smtClean="0">
                <a:ea typeface="ＭＳ Ｐゴシック" charset="0"/>
                <a:cs typeface="ＭＳ Ｐゴシック" charset="0"/>
              </a:rPr>
              <a:t>open</a:t>
            </a:r>
            <a:r>
              <a:rPr lang="en-US" sz="2800" b="1" dirty="0">
                <a:ea typeface="ＭＳ Ｐゴシック" charset="0"/>
                <a:cs typeface="ＭＳ Ｐゴシック" charset="0"/>
              </a:rPr>
              <a:t> </a:t>
            </a:r>
            <a:r>
              <a:rPr lang="en-US" sz="2800" b="1" dirty="0" smtClean="0">
                <a:ea typeface="ＭＳ Ｐゴシック" charset="0"/>
                <a:cs typeface="ＭＳ Ｐゴシック" charset="0"/>
              </a:rPr>
              <a:t>dialogue</a:t>
            </a:r>
            <a:endParaRPr lang="en-US" sz="2800" b="1" dirty="0">
              <a:ea typeface="ＭＳ Ｐゴシック" charset="0"/>
              <a:cs typeface="ＭＳ Ｐゴシック" charset="0"/>
            </a:endParaRPr>
          </a:p>
          <a:p>
            <a:pPr eaLnBrk="1" hangingPunct="1">
              <a:lnSpc>
                <a:spcPct val="90000"/>
              </a:lnSpc>
            </a:pPr>
            <a:r>
              <a:rPr lang="en-US" sz="2800" dirty="0">
                <a:solidFill>
                  <a:srgbClr val="000000"/>
                </a:solidFill>
                <a:ea typeface="ＭＳ Ｐゴシック" charset="0"/>
                <a:cs typeface="ＭＳ Ｐゴシック" charset="0"/>
              </a:rPr>
              <a:t>Keeps discussion value neutral</a:t>
            </a:r>
          </a:p>
          <a:p>
            <a:pPr eaLnBrk="1" hangingPunct="1">
              <a:lnSpc>
                <a:spcPct val="90000"/>
              </a:lnSpc>
            </a:pPr>
            <a:r>
              <a:rPr lang="en-US" sz="2800" dirty="0">
                <a:solidFill>
                  <a:srgbClr val="000000"/>
                </a:solidFill>
                <a:ea typeface="ＭＳ Ｐゴシック" charset="0"/>
                <a:cs typeface="ＭＳ Ｐゴシック" charset="0"/>
              </a:rPr>
              <a:t>Allows for both parties thoughts to be heard</a:t>
            </a:r>
          </a:p>
          <a:p>
            <a:pPr eaLnBrk="1" hangingPunct="1">
              <a:lnSpc>
                <a:spcPct val="90000"/>
              </a:lnSpc>
            </a:pPr>
            <a:r>
              <a:rPr lang="en-US" sz="2800" dirty="0">
                <a:solidFill>
                  <a:srgbClr val="000000"/>
                </a:solidFill>
                <a:ea typeface="ＭＳ Ｐゴシック" charset="0"/>
                <a:cs typeface="ＭＳ Ｐゴシック" charset="0"/>
              </a:rPr>
              <a:t>Using </a:t>
            </a:r>
            <a:r>
              <a:rPr lang="ja-JP" altLang="en-US" sz="2800" dirty="0">
                <a:solidFill>
                  <a:srgbClr val="000000"/>
                </a:solidFill>
                <a:ea typeface="ＭＳ Ｐゴシック" charset="0"/>
                <a:cs typeface="ＭＳ Ｐゴシック" charset="0"/>
              </a:rPr>
              <a:t>“</a:t>
            </a:r>
            <a:r>
              <a:rPr lang="en-US" sz="2800" dirty="0">
                <a:solidFill>
                  <a:srgbClr val="000000"/>
                </a:solidFill>
                <a:ea typeface="ＭＳ Ｐゴシック" charset="0"/>
                <a:cs typeface="ＭＳ Ｐゴシック" charset="0"/>
              </a:rPr>
              <a:t>but</a:t>
            </a:r>
            <a:r>
              <a:rPr lang="ja-JP" altLang="en-US" sz="2800" dirty="0">
                <a:solidFill>
                  <a:srgbClr val="000000"/>
                </a:solidFill>
                <a:ea typeface="ＭＳ Ｐゴシック" charset="0"/>
                <a:cs typeface="ＭＳ Ｐゴシック" charset="0"/>
              </a:rPr>
              <a:t>”</a:t>
            </a:r>
            <a:endParaRPr lang="en-US" sz="2800" dirty="0">
              <a:solidFill>
                <a:srgbClr val="000000"/>
              </a:solidFill>
              <a:ea typeface="ＭＳ Ｐゴシック" charset="0"/>
              <a:cs typeface="ＭＳ Ｐゴシック" charset="0"/>
            </a:endParaRPr>
          </a:p>
          <a:p>
            <a:pPr lvl="1" eaLnBrk="1" hangingPunct="1">
              <a:lnSpc>
                <a:spcPct val="90000"/>
              </a:lnSpc>
            </a:pPr>
            <a:r>
              <a:rPr lang="en-US" dirty="0">
                <a:solidFill>
                  <a:srgbClr val="000000"/>
                </a:solidFill>
                <a:ea typeface="ＭＳ Ｐゴシック" charset="0"/>
              </a:rPr>
              <a:t>Stifles open dialogue; shuts down communication</a:t>
            </a:r>
          </a:p>
          <a:p>
            <a:pPr lvl="1" eaLnBrk="1" hangingPunct="1">
              <a:lnSpc>
                <a:spcPct val="90000"/>
              </a:lnSpc>
            </a:pPr>
            <a:r>
              <a:rPr lang="en-US" dirty="0">
                <a:solidFill>
                  <a:srgbClr val="000000"/>
                </a:solidFill>
                <a:ea typeface="ＭＳ Ｐゴシック" charset="0"/>
              </a:rPr>
              <a:t>makes value judgment</a:t>
            </a:r>
          </a:p>
          <a:p>
            <a:pPr lvl="1" eaLnBrk="1" hangingPunct="1">
              <a:lnSpc>
                <a:spcPct val="90000"/>
              </a:lnSpc>
            </a:pPr>
            <a:r>
              <a:rPr lang="en-US" dirty="0">
                <a:solidFill>
                  <a:srgbClr val="000000"/>
                </a:solidFill>
                <a:ea typeface="ＭＳ Ｐゴシック" charset="0"/>
              </a:rPr>
              <a:t>may be interpreted as </a:t>
            </a:r>
            <a:r>
              <a:rPr lang="ja-JP" altLang="en-US" dirty="0">
                <a:solidFill>
                  <a:srgbClr val="000000"/>
                </a:solidFill>
                <a:ea typeface="ＭＳ Ｐゴシック" charset="0"/>
              </a:rPr>
              <a:t>“</a:t>
            </a:r>
            <a:r>
              <a:rPr lang="en-US" dirty="0">
                <a:solidFill>
                  <a:srgbClr val="000000"/>
                </a:solidFill>
                <a:ea typeface="ＭＳ Ｐゴシック" charset="0"/>
              </a:rPr>
              <a:t>I </a:t>
            </a:r>
            <a:r>
              <a:rPr lang="en-US" dirty="0" smtClean="0">
                <a:solidFill>
                  <a:srgbClr val="000000"/>
                </a:solidFill>
                <a:ea typeface="ＭＳ Ｐゴシック" charset="0"/>
              </a:rPr>
              <a:t>don’t </a:t>
            </a:r>
            <a:r>
              <a:rPr lang="en-US" dirty="0">
                <a:solidFill>
                  <a:srgbClr val="000000"/>
                </a:solidFill>
                <a:ea typeface="ＭＳ Ｐゴシック" charset="0"/>
              </a:rPr>
              <a:t>care.</a:t>
            </a:r>
            <a:r>
              <a:rPr lang="ja-JP" altLang="en-US" dirty="0">
                <a:solidFill>
                  <a:srgbClr val="000000"/>
                </a:solidFill>
                <a:ea typeface="ＭＳ Ｐゴシック" charset="0"/>
              </a:rPr>
              <a:t>”</a:t>
            </a:r>
            <a:endParaRPr lang="en-US" dirty="0">
              <a:solidFill>
                <a:srgbClr val="000000"/>
              </a:solidFill>
              <a:ea typeface="ＭＳ Ｐゴシック" charset="0"/>
            </a:endParaRPr>
          </a:p>
          <a:p>
            <a:pPr eaLnBrk="1" hangingPunct="1">
              <a:lnSpc>
                <a:spcPct val="90000"/>
              </a:lnSpc>
            </a:pPr>
            <a:r>
              <a:rPr lang="en-US" sz="2800" dirty="0">
                <a:solidFill>
                  <a:srgbClr val="000000"/>
                </a:solidFill>
                <a:ea typeface="ＭＳ Ｐゴシック" charset="0"/>
                <a:cs typeface="ＭＳ Ｐゴシック" charset="0"/>
              </a:rPr>
              <a:t>Examples</a:t>
            </a:r>
          </a:p>
          <a:p>
            <a:pPr lvl="1" eaLnBrk="1" hangingPunct="1">
              <a:lnSpc>
                <a:spcPct val="90000"/>
              </a:lnSpc>
            </a:pPr>
            <a:r>
              <a:rPr lang="ja-JP" altLang="en-US" dirty="0">
                <a:solidFill>
                  <a:srgbClr val="000000"/>
                </a:solidFill>
                <a:ea typeface="ＭＳ Ｐゴシック" charset="0"/>
              </a:rPr>
              <a:t>“</a:t>
            </a:r>
            <a:r>
              <a:rPr lang="en-US" dirty="0">
                <a:solidFill>
                  <a:srgbClr val="000000"/>
                </a:solidFill>
                <a:ea typeface="ＭＳ Ｐゴシック" charset="0"/>
              </a:rPr>
              <a:t>Your intervention design is innovative </a:t>
            </a:r>
            <a:r>
              <a:rPr lang="en-US" b="1" dirty="0">
                <a:solidFill>
                  <a:srgbClr val="000000"/>
                </a:solidFill>
                <a:ea typeface="ＭＳ Ｐゴシック" charset="0"/>
              </a:rPr>
              <a:t>and</a:t>
            </a:r>
            <a:r>
              <a:rPr lang="en-US" dirty="0">
                <a:solidFill>
                  <a:srgbClr val="000000"/>
                </a:solidFill>
                <a:ea typeface="ＭＳ Ｐゴシック" charset="0"/>
              </a:rPr>
              <a:t> I have a few suggestions…</a:t>
            </a:r>
            <a:r>
              <a:rPr lang="ja-JP" altLang="en-US" dirty="0">
                <a:solidFill>
                  <a:srgbClr val="000000"/>
                </a:solidFill>
                <a:ea typeface="ＭＳ Ｐゴシック" charset="0"/>
              </a:rPr>
              <a:t>”</a:t>
            </a:r>
            <a:endParaRPr lang="en-US" dirty="0">
              <a:solidFill>
                <a:srgbClr val="000000"/>
              </a:solidFill>
              <a:ea typeface="ＭＳ Ｐゴシック" charset="0"/>
            </a:endParaRPr>
          </a:p>
        </p:txBody>
      </p:sp>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77</a:t>
            </a:fld>
            <a:endParaRPr lang="en-US">
              <a:solidFill>
                <a:prstClr val="black">
                  <a:tint val="75000"/>
                </a:prstClr>
              </a:solidFill>
              <a:latin typeface="Calibri"/>
            </a:endParaRPr>
          </a:p>
        </p:txBody>
      </p:sp>
    </p:spTree>
    <p:extLst>
      <p:ext uri="{BB962C8B-B14F-4D97-AF65-F5344CB8AC3E}">
        <p14:creationId xmlns:p14="http://schemas.microsoft.com/office/powerpoint/2010/main" val="22804722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288928"/>
            <a:ext cx="8229600" cy="1371600"/>
          </a:xfrm>
        </p:spPr>
        <p:txBody>
          <a:bodyPr>
            <a:normAutofit/>
          </a:bodyPr>
          <a:lstStyle/>
          <a:p>
            <a:pPr eaLnBrk="1" hangingPunct="1"/>
            <a:r>
              <a:rPr lang="en-US" dirty="0">
                <a:ea typeface="ＭＳ Ｐゴシック" charset="0"/>
                <a:cs typeface="ＭＳ Ｐゴシック" charset="0"/>
              </a:rPr>
              <a:t>Effective Interpersonal Strategies</a:t>
            </a:r>
          </a:p>
        </p:txBody>
      </p:sp>
      <p:sp>
        <p:nvSpPr>
          <p:cNvPr id="69635" name="Rectangle 3"/>
          <p:cNvSpPr>
            <a:spLocks noGrp="1" noChangeArrowheads="1"/>
          </p:cNvSpPr>
          <p:nvPr>
            <p:ph sz="quarter" idx="13"/>
          </p:nvPr>
        </p:nvSpPr>
        <p:spPr>
          <a:xfrm>
            <a:off x="301625" y="1733551"/>
            <a:ext cx="8504238" cy="4572000"/>
          </a:xfrm>
        </p:spPr>
        <p:txBody>
          <a:bodyPr/>
          <a:lstStyle/>
          <a:p>
            <a:pPr eaLnBrk="1" hangingPunct="1">
              <a:lnSpc>
                <a:spcPct val="90000"/>
              </a:lnSpc>
            </a:pPr>
            <a:r>
              <a:rPr lang="en-US" dirty="0">
                <a:ea typeface="ＭＳ Ｐゴシック" charset="0"/>
                <a:cs typeface="ＭＳ Ｐゴシック" charset="0"/>
              </a:rPr>
              <a:t>Use </a:t>
            </a:r>
            <a:r>
              <a:rPr lang="ja-JP" altLang="en-US" dirty="0">
                <a:ea typeface="ＭＳ Ｐゴシック" charset="0"/>
                <a:cs typeface="ＭＳ Ｐゴシック" charset="0"/>
              </a:rPr>
              <a:t>“</a:t>
            </a:r>
            <a:r>
              <a:rPr lang="en-US" dirty="0">
                <a:ea typeface="ＭＳ Ｐゴシック" charset="0"/>
                <a:cs typeface="ＭＳ Ｐゴシック" charset="0"/>
              </a:rPr>
              <a:t>I</a:t>
            </a:r>
            <a:r>
              <a:rPr lang="ja-JP" altLang="en-US" dirty="0">
                <a:ea typeface="ＭＳ Ｐゴシック" charset="0"/>
                <a:cs typeface="ＭＳ Ｐゴシック" charset="0"/>
              </a:rPr>
              <a:t>”</a:t>
            </a:r>
            <a:r>
              <a:rPr lang="en-US" dirty="0">
                <a:ea typeface="ＭＳ Ｐゴシック" charset="0"/>
                <a:cs typeface="ＭＳ Ｐゴシック" charset="0"/>
              </a:rPr>
              <a:t> messages</a:t>
            </a:r>
          </a:p>
          <a:p>
            <a:pPr eaLnBrk="1" hangingPunct="1">
              <a:lnSpc>
                <a:spcPct val="90000"/>
              </a:lnSpc>
            </a:pPr>
            <a:r>
              <a:rPr lang="en-US" dirty="0">
                <a:ea typeface="ＭＳ Ｐゴシック" charset="0"/>
                <a:cs typeface="ＭＳ Ｐゴシック" charset="0"/>
              </a:rPr>
              <a:t>Seek consensus-not disagreement</a:t>
            </a:r>
          </a:p>
          <a:p>
            <a:pPr eaLnBrk="1" hangingPunct="1">
              <a:lnSpc>
                <a:spcPct val="90000"/>
              </a:lnSpc>
            </a:pPr>
            <a:r>
              <a:rPr lang="en-US" dirty="0">
                <a:ea typeface="ＭＳ Ｐゴシック" charset="0"/>
                <a:cs typeface="ＭＳ Ｐゴシック" charset="0"/>
              </a:rPr>
              <a:t>Redirect (e.g., </a:t>
            </a:r>
            <a:r>
              <a:rPr lang="ja-JP" altLang="en-US" dirty="0">
                <a:ea typeface="ＭＳ Ｐゴシック" charset="0"/>
                <a:cs typeface="ＭＳ Ｐゴシック" charset="0"/>
              </a:rPr>
              <a:t>“</a:t>
            </a:r>
            <a:r>
              <a:rPr lang="en-US" dirty="0">
                <a:ea typeface="ＭＳ Ｐゴシック" charset="0"/>
                <a:cs typeface="ＭＳ Ｐゴシック" charset="0"/>
              </a:rPr>
              <a:t>I think that is important and perhaps we can wait…..</a:t>
            </a:r>
            <a:r>
              <a:rPr lang="ja-JP" altLang="en-US" dirty="0">
                <a:ea typeface="ＭＳ Ｐゴシック" charset="0"/>
                <a:cs typeface="ＭＳ Ｐゴシック" charset="0"/>
              </a:rPr>
              <a:t>”</a:t>
            </a:r>
            <a:r>
              <a:rPr lang="en-US" dirty="0">
                <a:ea typeface="ＭＳ Ｐゴシック" charset="0"/>
                <a:cs typeface="ＭＳ Ｐゴシック" charset="0"/>
              </a:rPr>
              <a:t>)</a:t>
            </a:r>
          </a:p>
          <a:p>
            <a:pPr eaLnBrk="1" hangingPunct="1">
              <a:lnSpc>
                <a:spcPct val="90000"/>
              </a:lnSpc>
            </a:pPr>
            <a:r>
              <a:rPr lang="en-US" dirty="0">
                <a:ea typeface="ＭＳ Ｐゴシック" charset="0"/>
                <a:cs typeface="ＭＳ Ｐゴシック" charset="0"/>
              </a:rPr>
              <a:t>Ask others for suggested strategies</a:t>
            </a:r>
          </a:p>
          <a:p>
            <a:pPr eaLnBrk="1" hangingPunct="1">
              <a:lnSpc>
                <a:spcPct val="90000"/>
              </a:lnSpc>
            </a:pPr>
            <a:r>
              <a:rPr lang="en-US" dirty="0">
                <a:ea typeface="ＭＳ Ｐゴシック" charset="0"/>
                <a:cs typeface="ＭＳ Ｐゴシック" charset="0"/>
              </a:rPr>
              <a:t>Reinforce desired contributions</a:t>
            </a:r>
          </a:p>
          <a:p>
            <a:pPr eaLnBrk="1" hangingPunct="1">
              <a:lnSpc>
                <a:spcPct val="90000"/>
              </a:lnSpc>
            </a:pPr>
            <a:r>
              <a:rPr lang="en-US" dirty="0">
                <a:ea typeface="ＭＳ Ｐゴシック" charset="0"/>
                <a:cs typeface="ＭＳ Ｐゴシック" charset="0"/>
              </a:rPr>
              <a:t>Data feedback to demonstrate effectiveness</a:t>
            </a:r>
          </a:p>
        </p:txBody>
      </p:sp>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78</a:t>
            </a:fld>
            <a:endParaRPr lang="en-US">
              <a:solidFill>
                <a:prstClr val="black">
                  <a:tint val="75000"/>
                </a:prstClr>
              </a:solidFill>
              <a:latin typeface="Calibri"/>
            </a:endParaRPr>
          </a:p>
        </p:txBody>
      </p:sp>
    </p:spTree>
    <p:extLst>
      <p:ext uri="{BB962C8B-B14F-4D97-AF65-F5344CB8AC3E}">
        <p14:creationId xmlns:p14="http://schemas.microsoft.com/office/powerpoint/2010/main" val="29444643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220139"/>
            <a:ext cx="8229600" cy="1371600"/>
          </a:xfrm>
        </p:spPr>
        <p:txBody>
          <a:bodyPr/>
          <a:lstStyle/>
          <a:p>
            <a:pPr eaLnBrk="1" hangingPunct="1"/>
            <a:r>
              <a:rPr lang="en-US" dirty="0">
                <a:latin typeface="Georgia" charset="0"/>
                <a:ea typeface="ＭＳ Ｐゴシック" charset="0"/>
                <a:cs typeface="ＭＳ Ｐゴシック" charset="0"/>
              </a:rPr>
              <a:t>Ask a Question</a:t>
            </a:r>
          </a:p>
        </p:txBody>
      </p:sp>
      <p:sp>
        <p:nvSpPr>
          <p:cNvPr id="79875" name="Rectangle 3"/>
          <p:cNvSpPr>
            <a:spLocks noGrp="1" noChangeArrowheads="1"/>
          </p:cNvSpPr>
          <p:nvPr>
            <p:ph sz="quarter" idx="13"/>
          </p:nvPr>
        </p:nvSpPr>
        <p:spPr>
          <a:xfrm>
            <a:off x="414338" y="1611313"/>
            <a:ext cx="8229600" cy="5257800"/>
          </a:xfrm>
        </p:spPr>
        <p:txBody>
          <a:bodyPr>
            <a:normAutofit lnSpcReduction="10000"/>
          </a:bodyPr>
          <a:lstStyle/>
          <a:p>
            <a:pPr marL="274320" indent="-274320" eaLnBrk="1" fontAlgn="auto" hangingPunct="1">
              <a:spcAft>
                <a:spcPts val="0"/>
              </a:spcAft>
              <a:buFont typeface="Wingdings" charset="2"/>
              <a:buNone/>
              <a:defRPr/>
            </a:pPr>
            <a:r>
              <a:rPr lang="en-US" sz="2800" b="1" dirty="0" smtClean="0">
                <a:ea typeface="+mn-ea"/>
                <a:cs typeface="+mn-cs"/>
              </a:rPr>
              <a:t>Ask questions to increase levels of understanding</a:t>
            </a:r>
          </a:p>
          <a:p>
            <a:pPr>
              <a:defRPr/>
            </a:pPr>
            <a:r>
              <a:rPr lang="en-US" sz="2800" dirty="0" smtClean="0">
                <a:solidFill>
                  <a:srgbClr val="000000"/>
                </a:solidFill>
                <a:ea typeface="+mn-ea"/>
                <a:cs typeface="+mn-cs"/>
              </a:rPr>
              <a:t>Use questions that focus on the objective</a:t>
            </a:r>
          </a:p>
          <a:p>
            <a:pPr lvl="1">
              <a:defRPr/>
            </a:pPr>
            <a:r>
              <a:rPr lang="en-US" dirty="0" smtClean="0">
                <a:solidFill>
                  <a:srgbClr val="000000"/>
                </a:solidFill>
                <a:ea typeface="+mn-ea"/>
              </a:rPr>
              <a:t>Value neutral</a:t>
            </a:r>
          </a:p>
          <a:p>
            <a:pPr lvl="1">
              <a:defRPr/>
            </a:pPr>
            <a:r>
              <a:rPr lang="en-US" sz="2600" dirty="0" smtClean="0">
                <a:solidFill>
                  <a:srgbClr val="000000"/>
                </a:solidFill>
                <a:ea typeface="+mn-ea"/>
              </a:rPr>
              <a:t>Phrase open-ended questions; a full answer provides a full story</a:t>
            </a:r>
          </a:p>
          <a:p>
            <a:pPr>
              <a:defRPr/>
            </a:pPr>
            <a:r>
              <a:rPr lang="en-US" sz="3200" dirty="0" smtClean="0">
                <a:solidFill>
                  <a:srgbClr val="000000"/>
                </a:solidFill>
                <a:ea typeface="+mn-ea"/>
                <a:cs typeface="+mn-cs"/>
              </a:rPr>
              <a:t>Examples</a:t>
            </a:r>
          </a:p>
          <a:p>
            <a:pPr lvl="1">
              <a:defRPr/>
            </a:pPr>
            <a:r>
              <a:rPr lang="en-US" dirty="0" smtClean="0">
                <a:solidFill>
                  <a:srgbClr val="000000"/>
                </a:solidFill>
                <a:ea typeface="+mn-ea"/>
              </a:rPr>
              <a:t>“What  are some reasons you think this happened?”</a:t>
            </a:r>
          </a:p>
          <a:p>
            <a:pPr lvl="1">
              <a:defRPr/>
            </a:pPr>
            <a:r>
              <a:rPr lang="en-US" dirty="0" smtClean="0">
                <a:solidFill>
                  <a:srgbClr val="000000"/>
                </a:solidFill>
                <a:ea typeface="+mn-ea"/>
              </a:rPr>
              <a:t>“How did you reach that conclusion…?”</a:t>
            </a:r>
          </a:p>
          <a:p>
            <a:pPr lvl="1">
              <a:defRPr/>
            </a:pPr>
            <a:r>
              <a:rPr lang="en-US" dirty="0" smtClean="0">
                <a:solidFill>
                  <a:srgbClr val="000000"/>
                </a:solidFill>
                <a:ea typeface="+mn-ea"/>
              </a:rPr>
              <a:t>“Why do you think that would be a good approach?” </a:t>
            </a:r>
          </a:p>
          <a:p>
            <a:pPr lvl="1">
              <a:defRPr/>
            </a:pPr>
            <a:r>
              <a:rPr lang="en-US" dirty="0" smtClean="0">
                <a:solidFill>
                  <a:srgbClr val="000000"/>
                </a:solidFill>
                <a:ea typeface="+mn-ea"/>
              </a:rPr>
              <a:t>“Yes, that is one way. Can you think of another approach?”</a:t>
            </a:r>
          </a:p>
          <a:p>
            <a:pPr lvl="1">
              <a:defRPr/>
            </a:pPr>
            <a:r>
              <a:rPr lang="en-US" dirty="0" smtClean="0">
                <a:solidFill>
                  <a:srgbClr val="000000"/>
                </a:solidFill>
                <a:ea typeface="+mn-ea"/>
              </a:rPr>
              <a:t>“How can we explain differences in what we planned and what occurred?</a:t>
            </a:r>
          </a:p>
        </p:txBody>
      </p:sp>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79</a:t>
            </a:fld>
            <a:endParaRPr lang="en-US">
              <a:solidFill>
                <a:prstClr val="black">
                  <a:tint val="75000"/>
                </a:prstClr>
              </a:solidFill>
              <a:latin typeface="Calibri"/>
            </a:endParaRPr>
          </a:p>
        </p:txBody>
      </p:sp>
    </p:spTree>
    <p:extLst>
      <p:ext uri="{BB962C8B-B14F-4D97-AF65-F5344CB8AC3E}">
        <p14:creationId xmlns:p14="http://schemas.microsoft.com/office/powerpoint/2010/main" val="12162304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Process Partners</a:t>
            </a:r>
            <a:endParaRPr lang="en-US" dirty="0"/>
          </a:p>
        </p:txBody>
      </p:sp>
      <p:sp>
        <p:nvSpPr>
          <p:cNvPr id="7" name="Content Placeholder 6"/>
          <p:cNvSpPr>
            <a:spLocks noGrp="1"/>
          </p:cNvSpPr>
          <p:nvPr>
            <p:ph sz="quarter" idx="13"/>
          </p:nvPr>
        </p:nvSpPr>
        <p:spPr/>
        <p:txBody>
          <a:bodyPr>
            <a:normAutofit/>
          </a:bodyPr>
          <a:lstStyle/>
          <a:p>
            <a:pPr marL="457200" indent="-457200">
              <a:buFont typeface="+mj-lt"/>
              <a:buAutoNum type="arabicPeriod"/>
            </a:pPr>
            <a:r>
              <a:rPr lang="en-US" dirty="0" smtClean="0"/>
              <a:t>Find someone seated near you who will be your “summarizing” partner for this training.</a:t>
            </a:r>
          </a:p>
          <a:p>
            <a:pPr marL="457200" indent="-457200">
              <a:buFont typeface="+mj-lt"/>
              <a:buAutoNum type="arabicPeriod"/>
            </a:pPr>
            <a:r>
              <a:rPr lang="en-US" dirty="0" smtClean="0"/>
              <a:t>Make sure you partner with participants from the same grade level/content area in your school if applicable. </a:t>
            </a:r>
          </a:p>
        </p:txBody>
      </p:sp>
      <p:sp>
        <p:nvSpPr>
          <p:cNvPr id="3" name="Slide Number Placeholder 2"/>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8</a:t>
            </a:fld>
            <a:endParaRPr lang="en-US">
              <a:solidFill>
                <a:prstClr val="black">
                  <a:tint val="75000"/>
                </a:prstClr>
              </a:solidFill>
              <a:latin typeface="Calibri"/>
            </a:endParaRPr>
          </a:p>
        </p:txBody>
      </p:sp>
    </p:spTree>
    <p:extLst>
      <p:ext uri="{BB962C8B-B14F-4D97-AF65-F5344CB8AC3E}">
        <p14:creationId xmlns:p14="http://schemas.microsoft.com/office/powerpoint/2010/main" val="1499241719"/>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01625" y="135464"/>
            <a:ext cx="8534400" cy="1319213"/>
          </a:xfrm>
        </p:spPr>
        <p:txBody>
          <a:bodyPr rtlCol="0">
            <a:normAutofit fontScale="90000"/>
          </a:bodyPr>
          <a:lstStyle/>
          <a:p>
            <a:pPr eaLnBrk="1" fontAlgn="auto" hangingPunct="1">
              <a:spcAft>
                <a:spcPts val="0"/>
              </a:spcAft>
              <a:defRPr/>
            </a:pPr>
            <a:r>
              <a:rPr lang="en-US" dirty="0" smtClean="0">
                <a:ea typeface="+mj-ea"/>
                <a:cs typeface="+mj-cs"/>
              </a:rPr>
              <a:t/>
            </a:r>
            <a:br>
              <a:rPr lang="en-US" dirty="0" smtClean="0">
                <a:ea typeface="+mj-ea"/>
                <a:cs typeface="+mj-cs"/>
              </a:rPr>
            </a:br>
            <a:r>
              <a:rPr lang="en-US" dirty="0" smtClean="0">
                <a:ea typeface="+mj-ea"/>
                <a:cs typeface="+mj-cs"/>
              </a:rPr>
              <a:t>Reflective Listening</a:t>
            </a:r>
            <a:br>
              <a:rPr lang="en-US" dirty="0" smtClean="0">
                <a:ea typeface="+mj-ea"/>
                <a:cs typeface="+mj-cs"/>
              </a:rPr>
            </a:br>
            <a:endParaRPr lang="en-US" dirty="0" smtClean="0">
              <a:ea typeface="+mj-ea"/>
              <a:cs typeface="+mj-cs"/>
            </a:endParaRPr>
          </a:p>
        </p:txBody>
      </p:sp>
      <p:sp>
        <p:nvSpPr>
          <p:cNvPr id="73731" name="Rectangle 3"/>
          <p:cNvSpPr>
            <a:spLocks noGrp="1" noChangeArrowheads="1"/>
          </p:cNvSpPr>
          <p:nvPr>
            <p:ph sz="quarter" idx="13"/>
          </p:nvPr>
        </p:nvSpPr>
        <p:spPr>
          <a:xfrm>
            <a:off x="457200" y="1438885"/>
            <a:ext cx="8229600" cy="5029200"/>
          </a:xfrm>
        </p:spPr>
        <p:txBody>
          <a:bodyPr>
            <a:normAutofit lnSpcReduction="10000"/>
          </a:bodyPr>
          <a:lstStyle/>
          <a:p>
            <a:pPr algn="ctr" eaLnBrk="1" hangingPunct="1">
              <a:lnSpc>
                <a:spcPct val="70000"/>
              </a:lnSpc>
              <a:buFont typeface="Wingdings" charset="0"/>
              <a:buNone/>
            </a:pPr>
            <a:r>
              <a:rPr lang="en-US" sz="2800" b="1" dirty="0">
                <a:ea typeface="ＭＳ Ｐゴシック" charset="0"/>
                <a:cs typeface="ＭＳ Ｐゴシック" charset="0"/>
              </a:rPr>
              <a:t>Use Reflective Listening to cut through </a:t>
            </a:r>
            <a:r>
              <a:rPr lang="en-US" sz="2800" b="1" dirty="0" smtClean="0">
                <a:ea typeface="ＭＳ Ｐゴシック" charset="0"/>
                <a:cs typeface="ＭＳ Ｐゴシック" charset="0"/>
              </a:rPr>
              <a:t>communication</a:t>
            </a:r>
          </a:p>
          <a:p>
            <a:pPr algn="ctr" eaLnBrk="1" hangingPunct="1">
              <a:lnSpc>
                <a:spcPct val="70000"/>
              </a:lnSpc>
              <a:buFont typeface="Wingdings" charset="0"/>
              <a:buNone/>
            </a:pPr>
            <a:r>
              <a:rPr lang="en-US" sz="2800" b="1" dirty="0" smtClean="0">
                <a:ea typeface="ＭＳ Ｐゴシック" charset="0"/>
                <a:cs typeface="ＭＳ Ｐゴシック" charset="0"/>
              </a:rPr>
              <a:t> </a:t>
            </a:r>
            <a:r>
              <a:rPr lang="en-US" sz="2800" b="1" dirty="0">
                <a:ea typeface="ＭＳ Ｐゴシック" charset="0"/>
                <a:cs typeface="ＭＳ Ｐゴシック" charset="0"/>
              </a:rPr>
              <a:t>barriers and filters  </a:t>
            </a:r>
          </a:p>
          <a:p>
            <a:pPr eaLnBrk="1" hangingPunct="1">
              <a:lnSpc>
                <a:spcPct val="70000"/>
              </a:lnSpc>
            </a:pPr>
            <a:r>
              <a:rPr lang="en-US" sz="2800" dirty="0">
                <a:solidFill>
                  <a:srgbClr val="000000"/>
                </a:solidFill>
                <a:ea typeface="ＭＳ Ｐゴシック" charset="0"/>
                <a:cs typeface="ＭＳ Ｐゴシック" charset="0"/>
              </a:rPr>
              <a:t>Restate</a:t>
            </a:r>
          </a:p>
          <a:p>
            <a:pPr lvl="1" eaLnBrk="1" hangingPunct="1">
              <a:lnSpc>
                <a:spcPct val="70000"/>
              </a:lnSpc>
            </a:pPr>
            <a:r>
              <a:rPr lang="ja-JP" altLang="en-US" dirty="0">
                <a:solidFill>
                  <a:srgbClr val="000000"/>
                </a:solidFill>
                <a:ea typeface="ＭＳ Ｐゴシック" charset="0"/>
              </a:rPr>
              <a:t>“</a:t>
            </a:r>
            <a:r>
              <a:rPr lang="en-US" dirty="0">
                <a:solidFill>
                  <a:srgbClr val="000000"/>
                </a:solidFill>
                <a:ea typeface="ＭＳ Ｐゴシック" charset="0"/>
              </a:rPr>
              <a:t>I </a:t>
            </a:r>
            <a:r>
              <a:rPr lang="en-US" dirty="0" smtClean="0">
                <a:solidFill>
                  <a:srgbClr val="000000"/>
                </a:solidFill>
                <a:ea typeface="ＭＳ Ｐゴシック" charset="0"/>
              </a:rPr>
              <a:t>think I understand </a:t>
            </a:r>
            <a:r>
              <a:rPr lang="en-US" dirty="0">
                <a:solidFill>
                  <a:srgbClr val="000000"/>
                </a:solidFill>
                <a:ea typeface="ＭＳ Ｐゴシック" charset="0"/>
              </a:rPr>
              <a:t>your points. You believe…</a:t>
            </a:r>
            <a:r>
              <a:rPr lang="ja-JP" altLang="en-US" dirty="0">
                <a:solidFill>
                  <a:srgbClr val="000000"/>
                </a:solidFill>
                <a:ea typeface="ＭＳ Ｐゴシック" charset="0"/>
              </a:rPr>
              <a:t>”</a:t>
            </a:r>
            <a:endParaRPr lang="en-US" dirty="0">
              <a:solidFill>
                <a:srgbClr val="000000"/>
              </a:solidFill>
              <a:ea typeface="ＭＳ Ｐゴシック" charset="0"/>
            </a:endParaRPr>
          </a:p>
          <a:p>
            <a:pPr eaLnBrk="1" hangingPunct="1">
              <a:lnSpc>
                <a:spcPct val="70000"/>
              </a:lnSpc>
            </a:pPr>
            <a:r>
              <a:rPr lang="en-US" sz="2800" dirty="0">
                <a:solidFill>
                  <a:srgbClr val="000000"/>
                </a:solidFill>
                <a:ea typeface="ＭＳ Ｐゴシック" charset="0"/>
                <a:cs typeface="ＭＳ Ｐゴシック" charset="0"/>
              </a:rPr>
              <a:t>Paraphrase</a:t>
            </a:r>
          </a:p>
          <a:p>
            <a:pPr lvl="1" eaLnBrk="1" hangingPunct="1">
              <a:lnSpc>
                <a:spcPct val="70000"/>
              </a:lnSpc>
            </a:pPr>
            <a:r>
              <a:rPr lang="ja-JP" altLang="en-US" dirty="0">
                <a:solidFill>
                  <a:srgbClr val="000000"/>
                </a:solidFill>
                <a:ea typeface="ＭＳ Ｐゴシック" charset="0"/>
              </a:rPr>
              <a:t>“</a:t>
            </a:r>
            <a:r>
              <a:rPr lang="en-US" dirty="0">
                <a:solidFill>
                  <a:srgbClr val="000000"/>
                </a:solidFill>
                <a:ea typeface="ＭＳ Ｐゴシック" charset="0"/>
              </a:rPr>
              <a:t>So in other words, you are not certain we are </a:t>
            </a:r>
            <a:r>
              <a:rPr lang="en-US" dirty="0" smtClean="0">
                <a:solidFill>
                  <a:srgbClr val="000000"/>
                </a:solidFill>
                <a:ea typeface="ＭＳ Ｐゴシック" charset="0"/>
              </a:rPr>
              <a:t>all</a:t>
            </a:r>
          </a:p>
          <a:p>
            <a:pPr marL="457200" lvl="1" indent="0" eaLnBrk="1" hangingPunct="1">
              <a:lnSpc>
                <a:spcPct val="70000"/>
              </a:lnSpc>
              <a:buNone/>
            </a:pPr>
            <a:r>
              <a:rPr lang="en-US" dirty="0">
                <a:solidFill>
                  <a:srgbClr val="000000"/>
                </a:solidFill>
                <a:ea typeface="ＭＳ Ｐゴシック" charset="0"/>
              </a:rPr>
              <a:t>	</a:t>
            </a:r>
            <a:r>
              <a:rPr lang="en-US" dirty="0" smtClean="0">
                <a:solidFill>
                  <a:srgbClr val="000000"/>
                </a:solidFill>
                <a:ea typeface="ＭＳ Ｐゴシック" charset="0"/>
              </a:rPr>
              <a:t> following </a:t>
            </a:r>
            <a:r>
              <a:rPr lang="en-US" dirty="0">
                <a:solidFill>
                  <a:srgbClr val="000000"/>
                </a:solidFill>
                <a:ea typeface="ＭＳ Ｐゴシック" charset="0"/>
              </a:rPr>
              <a:t>the standards we said we would.</a:t>
            </a:r>
            <a:r>
              <a:rPr lang="ja-JP" altLang="en-US" dirty="0">
                <a:solidFill>
                  <a:srgbClr val="000000"/>
                </a:solidFill>
                <a:ea typeface="ＭＳ Ｐゴシック" charset="0"/>
              </a:rPr>
              <a:t>”</a:t>
            </a:r>
            <a:endParaRPr lang="en-US" dirty="0">
              <a:solidFill>
                <a:srgbClr val="000000"/>
              </a:solidFill>
              <a:ea typeface="ＭＳ Ｐゴシック" charset="0"/>
            </a:endParaRPr>
          </a:p>
          <a:p>
            <a:pPr eaLnBrk="1" hangingPunct="1">
              <a:lnSpc>
                <a:spcPct val="70000"/>
              </a:lnSpc>
            </a:pPr>
            <a:r>
              <a:rPr lang="en-US" sz="2800" dirty="0">
                <a:solidFill>
                  <a:srgbClr val="000000"/>
                </a:solidFill>
                <a:ea typeface="ＭＳ Ｐゴシック" charset="0"/>
                <a:cs typeface="ＭＳ Ｐゴシック" charset="0"/>
              </a:rPr>
              <a:t>Summarize</a:t>
            </a:r>
          </a:p>
          <a:p>
            <a:pPr lvl="1" eaLnBrk="1" hangingPunct="1">
              <a:lnSpc>
                <a:spcPct val="70000"/>
              </a:lnSpc>
            </a:pPr>
            <a:r>
              <a:rPr lang="ja-JP" altLang="en-US" dirty="0">
                <a:solidFill>
                  <a:srgbClr val="000000"/>
                </a:solidFill>
                <a:ea typeface="ＭＳ Ｐゴシック" charset="0"/>
              </a:rPr>
              <a:t>“</a:t>
            </a:r>
            <a:r>
              <a:rPr lang="en-US" dirty="0">
                <a:solidFill>
                  <a:srgbClr val="000000"/>
                </a:solidFill>
                <a:ea typeface="ＭＳ Ｐゴシック" charset="0"/>
              </a:rPr>
              <a:t>Let</a:t>
            </a:r>
            <a:r>
              <a:rPr lang="ja-JP" altLang="en-US" dirty="0">
                <a:solidFill>
                  <a:srgbClr val="000000"/>
                </a:solidFill>
                <a:ea typeface="ＭＳ Ｐゴシック" charset="0"/>
              </a:rPr>
              <a:t>’</a:t>
            </a:r>
            <a:r>
              <a:rPr lang="en-US" dirty="0">
                <a:solidFill>
                  <a:srgbClr val="000000"/>
                </a:solidFill>
                <a:ea typeface="ＭＳ Ｐゴシック" charset="0"/>
              </a:rPr>
              <a:t>s recap…You can do…I can do…</a:t>
            </a:r>
            <a:r>
              <a:rPr lang="ja-JP" altLang="en-US" dirty="0" smtClean="0">
                <a:solidFill>
                  <a:srgbClr val="000000"/>
                </a:solidFill>
                <a:ea typeface="ＭＳ Ｐゴシック" charset="0"/>
              </a:rPr>
              <a:t>”</a:t>
            </a:r>
            <a:endParaRPr lang="en-US" altLang="ja-JP" dirty="0">
              <a:solidFill>
                <a:srgbClr val="000000"/>
              </a:solidFill>
              <a:ea typeface="ＭＳ Ｐゴシック" charset="0"/>
            </a:endParaRPr>
          </a:p>
          <a:p>
            <a:pPr lvl="1" eaLnBrk="1" hangingPunct="1">
              <a:lnSpc>
                <a:spcPct val="70000"/>
              </a:lnSpc>
            </a:pPr>
            <a:r>
              <a:rPr lang="en-US" dirty="0" smtClean="0">
                <a:solidFill>
                  <a:srgbClr val="000000"/>
                </a:solidFill>
                <a:ea typeface="ＭＳ Ｐゴシック" charset="0"/>
              </a:rPr>
              <a:t>At </a:t>
            </a:r>
            <a:r>
              <a:rPr lang="en-US" dirty="0">
                <a:solidFill>
                  <a:srgbClr val="000000"/>
                </a:solidFill>
                <a:ea typeface="ＭＳ Ｐゴシック" charset="0"/>
              </a:rPr>
              <a:t>this point, you are planning to…what</a:t>
            </a:r>
            <a:r>
              <a:rPr lang="en-US" dirty="0" smtClean="0">
                <a:solidFill>
                  <a:srgbClr val="000000"/>
                </a:solidFill>
                <a:ea typeface="ＭＳ Ｐゴシック" charset="0"/>
              </a:rPr>
              <a:t>?</a:t>
            </a:r>
          </a:p>
          <a:p>
            <a:pPr lvl="1" eaLnBrk="1" hangingPunct="1">
              <a:lnSpc>
                <a:spcPct val="70000"/>
              </a:lnSpc>
            </a:pPr>
            <a:r>
              <a:rPr lang="en-US" dirty="0" smtClean="0">
                <a:solidFill>
                  <a:srgbClr val="000000"/>
                </a:solidFill>
                <a:ea typeface="ＭＳ Ｐゴシック" charset="0"/>
              </a:rPr>
              <a:t>What </a:t>
            </a:r>
            <a:r>
              <a:rPr lang="ja-JP" altLang="en-US" dirty="0">
                <a:solidFill>
                  <a:srgbClr val="000000"/>
                </a:solidFill>
                <a:ea typeface="ＭＳ Ｐゴシック" charset="0"/>
              </a:rPr>
              <a:t>“</a:t>
            </a:r>
            <a:r>
              <a:rPr lang="en-US" dirty="0">
                <a:solidFill>
                  <a:srgbClr val="000000"/>
                </a:solidFill>
                <a:ea typeface="ＭＳ Ｐゴシック" charset="0"/>
              </a:rPr>
              <a:t>a-ha(s)</a:t>
            </a:r>
            <a:r>
              <a:rPr lang="ja-JP" altLang="en-US" dirty="0">
                <a:solidFill>
                  <a:srgbClr val="000000"/>
                </a:solidFill>
                <a:ea typeface="ＭＳ Ｐゴシック" charset="0"/>
              </a:rPr>
              <a:t>”</a:t>
            </a:r>
            <a:r>
              <a:rPr lang="en-US" dirty="0">
                <a:solidFill>
                  <a:srgbClr val="000000"/>
                </a:solidFill>
                <a:ea typeface="ＭＳ Ｐゴシック" charset="0"/>
              </a:rPr>
              <a:t> have you had</a:t>
            </a:r>
            <a:r>
              <a:rPr lang="en-US" dirty="0" smtClean="0">
                <a:solidFill>
                  <a:srgbClr val="000000"/>
                </a:solidFill>
                <a:ea typeface="ＭＳ Ｐゴシック" charset="0"/>
              </a:rPr>
              <a:t>?</a:t>
            </a:r>
          </a:p>
          <a:p>
            <a:pPr lvl="1" eaLnBrk="1" hangingPunct="1">
              <a:lnSpc>
                <a:spcPct val="70000"/>
              </a:lnSpc>
            </a:pPr>
            <a:r>
              <a:rPr lang="en-US" dirty="0" smtClean="0">
                <a:solidFill>
                  <a:srgbClr val="000000"/>
                </a:solidFill>
                <a:ea typeface="ＭＳ Ｐゴシック" charset="0"/>
              </a:rPr>
              <a:t>What </a:t>
            </a:r>
            <a:r>
              <a:rPr lang="en-US" dirty="0">
                <a:solidFill>
                  <a:srgbClr val="000000"/>
                </a:solidFill>
                <a:ea typeface="ＭＳ Ｐゴシック" charset="0"/>
              </a:rPr>
              <a:t>do you plan to try again? What will you </a:t>
            </a:r>
            <a:r>
              <a:rPr lang="en-US" dirty="0" smtClean="0">
                <a:solidFill>
                  <a:srgbClr val="000000"/>
                </a:solidFill>
                <a:ea typeface="ＭＳ Ｐゴシック" charset="0"/>
              </a:rPr>
              <a:t>do</a:t>
            </a:r>
          </a:p>
          <a:p>
            <a:pPr marL="457200" lvl="1" indent="0" eaLnBrk="1" hangingPunct="1">
              <a:lnSpc>
                <a:spcPct val="70000"/>
              </a:lnSpc>
              <a:buNone/>
            </a:pPr>
            <a:r>
              <a:rPr lang="en-US" dirty="0">
                <a:solidFill>
                  <a:srgbClr val="000000"/>
                </a:solidFill>
                <a:ea typeface="ＭＳ Ｐゴシック" charset="0"/>
              </a:rPr>
              <a:t>	</a:t>
            </a:r>
            <a:r>
              <a:rPr lang="en-US" dirty="0" smtClean="0">
                <a:solidFill>
                  <a:srgbClr val="000000"/>
                </a:solidFill>
                <a:ea typeface="ＭＳ Ｐゴシック" charset="0"/>
              </a:rPr>
              <a:t> </a:t>
            </a:r>
            <a:r>
              <a:rPr lang="en-US" dirty="0">
                <a:solidFill>
                  <a:srgbClr val="000000"/>
                </a:solidFill>
                <a:ea typeface="ＭＳ Ｐゴシック" charset="0"/>
              </a:rPr>
              <a:t>differently</a:t>
            </a:r>
            <a:r>
              <a:rPr lang="en-US" dirty="0" smtClean="0">
                <a:solidFill>
                  <a:srgbClr val="000000"/>
                </a:solidFill>
                <a:ea typeface="ＭＳ Ｐゴシック" charset="0"/>
              </a:rPr>
              <a:t>?</a:t>
            </a:r>
          </a:p>
          <a:p>
            <a:pPr lvl="1">
              <a:lnSpc>
                <a:spcPct val="70000"/>
              </a:lnSpc>
            </a:pPr>
            <a:r>
              <a:rPr lang="en-US" dirty="0" smtClean="0">
                <a:solidFill>
                  <a:srgbClr val="000000"/>
                </a:solidFill>
                <a:ea typeface="ＭＳ Ｐゴシック" charset="0"/>
              </a:rPr>
              <a:t>So </a:t>
            </a:r>
            <a:r>
              <a:rPr lang="en-US" dirty="0">
                <a:solidFill>
                  <a:srgbClr val="000000"/>
                </a:solidFill>
                <a:ea typeface="ＭＳ Ｐゴシック" charset="0"/>
              </a:rPr>
              <a:t>your next steps will be….what</a:t>
            </a:r>
            <a:r>
              <a:rPr lang="en-US" dirty="0" smtClean="0">
                <a:solidFill>
                  <a:srgbClr val="000000"/>
                </a:solidFill>
                <a:ea typeface="ＭＳ Ｐゴシック" charset="0"/>
              </a:rPr>
              <a:t>?</a:t>
            </a:r>
          </a:p>
          <a:p>
            <a:pPr lvl="1">
              <a:lnSpc>
                <a:spcPct val="70000"/>
              </a:lnSpc>
            </a:pPr>
            <a:r>
              <a:rPr lang="en-US" dirty="0" smtClean="0">
                <a:solidFill>
                  <a:srgbClr val="000000"/>
                </a:solidFill>
                <a:ea typeface="ＭＳ Ｐゴシック" charset="0"/>
              </a:rPr>
              <a:t>Let’s </a:t>
            </a:r>
            <a:r>
              <a:rPr lang="en-US" dirty="0">
                <a:solidFill>
                  <a:srgbClr val="000000"/>
                </a:solidFill>
                <a:ea typeface="ＭＳ Ｐゴシック" charset="0"/>
              </a:rPr>
              <a:t>see- you plan to…What other support is needed?</a:t>
            </a:r>
          </a:p>
        </p:txBody>
      </p:sp>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80</a:t>
            </a:fld>
            <a:endParaRPr lang="en-US">
              <a:solidFill>
                <a:prstClr val="black">
                  <a:tint val="75000"/>
                </a:prstClr>
              </a:solidFill>
              <a:latin typeface="Calibri"/>
            </a:endParaRPr>
          </a:p>
        </p:txBody>
      </p:sp>
    </p:spTree>
    <p:extLst>
      <p:ext uri="{BB962C8B-B14F-4D97-AF65-F5344CB8AC3E}">
        <p14:creationId xmlns:p14="http://schemas.microsoft.com/office/powerpoint/2010/main" val="1325908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01625" y="534459"/>
            <a:ext cx="8534400" cy="758825"/>
          </a:xfrm>
        </p:spPr>
        <p:txBody>
          <a:bodyPr>
            <a:normAutofit fontScale="90000"/>
          </a:bodyPr>
          <a:lstStyle/>
          <a:p>
            <a:pPr eaLnBrk="1" fontAlgn="auto" hangingPunct="1">
              <a:spcAft>
                <a:spcPts val="0"/>
              </a:spcAft>
              <a:defRPr/>
            </a:pPr>
            <a:r>
              <a:rPr lang="en-US" sz="3200" dirty="0" smtClean="0">
                <a:ea typeface="+mj-ea"/>
                <a:cs typeface="+mj-cs"/>
              </a:rPr>
              <a:t>Dialogue Techniques </a:t>
            </a:r>
            <a:br>
              <a:rPr lang="en-US" sz="3200" dirty="0" smtClean="0">
                <a:ea typeface="+mj-ea"/>
                <a:cs typeface="+mj-cs"/>
              </a:rPr>
            </a:br>
            <a:r>
              <a:rPr lang="en-US" sz="3200" dirty="0" smtClean="0">
                <a:ea typeface="+mj-ea"/>
                <a:cs typeface="+mj-cs"/>
              </a:rPr>
              <a:t>for Conflict Resolution</a:t>
            </a:r>
          </a:p>
        </p:txBody>
      </p:sp>
      <p:sp>
        <p:nvSpPr>
          <p:cNvPr id="75779" name="Rectangle 3"/>
          <p:cNvSpPr>
            <a:spLocks noGrp="1" noChangeArrowheads="1"/>
          </p:cNvSpPr>
          <p:nvPr>
            <p:ph sz="quarter" idx="13"/>
          </p:nvPr>
        </p:nvSpPr>
        <p:spPr>
          <a:xfrm>
            <a:off x="280988" y="1681788"/>
            <a:ext cx="8458200" cy="4949341"/>
          </a:xfrm>
        </p:spPr>
        <p:txBody>
          <a:bodyPr>
            <a:normAutofit fontScale="92500" lnSpcReduction="10000"/>
          </a:bodyPr>
          <a:lstStyle/>
          <a:p>
            <a:pPr eaLnBrk="1" hangingPunct="1">
              <a:lnSpc>
                <a:spcPct val="90000"/>
              </a:lnSpc>
            </a:pPr>
            <a:r>
              <a:rPr lang="en-US" sz="2400" dirty="0">
                <a:solidFill>
                  <a:srgbClr val="000000"/>
                </a:solidFill>
                <a:ea typeface="ＭＳ Ｐゴシック" charset="0"/>
                <a:cs typeface="ＭＳ Ｐゴシック" charset="0"/>
              </a:rPr>
              <a:t>Acknowledge the speaker and be attentive - Don</a:t>
            </a:r>
            <a:r>
              <a:rPr lang="ja-JP" altLang="en-US" sz="2400" dirty="0">
                <a:solidFill>
                  <a:srgbClr val="000000"/>
                </a:solidFill>
                <a:ea typeface="ＭＳ Ｐゴシック" charset="0"/>
                <a:cs typeface="ＭＳ Ｐゴシック" charset="0"/>
              </a:rPr>
              <a:t>’</a:t>
            </a:r>
            <a:r>
              <a:rPr lang="en-US" sz="2400" dirty="0">
                <a:solidFill>
                  <a:srgbClr val="000000"/>
                </a:solidFill>
                <a:ea typeface="ＭＳ Ｐゴシック" charset="0"/>
                <a:cs typeface="ＭＳ Ｐゴシック" charset="0"/>
              </a:rPr>
              <a:t>t defend </a:t>
            </a:r>
          </a:p>
          <a:p>
            <a:pPr eaLnBrk="1" hangingPunct="1">
              <a:lnSpc>
                <a:spcPct val="90000"/>
              </a:lnSpc>
            </a:pPr>
            <a:r>
              <a:rPr lang="en-US" sz="2400" b="1" dirty="0">
                <a:solidFill>
                  <a:srgbClr val="000000"/>
                </a:solidFill>
                <a:ea typeface="ＭＳ Ｐゴシック" charset="0"/>
                <a:cs typeface="ＭＳ Ｐゴシック" charset="0"/>
              </a:rPr>
              <a:t>Conference prior to a meeti</a:t>
            </a:r>
            <a:r>
              <a:rPr lang="en-US" sz="2400" dirty="0">
                <a:solidFill>
                  <a:srgbClr val="000000"/>
                </a:solidFill>
                <a:ea typeface="ＭＳ Ｐゴシック" charset="0"/>
                <a:cs typeface="ＭＳ Ｐゴシック" charset="0"/>
              </a:rPr>
              <a:t>ng</a:t>
            </a:r>
          </a:p>
          <a:p>
            <a:pPr eaLnBrk="1" hangingPunct="1">
              <a:lnSpc>
                <a:spcPct val="90000"/>
              </a:lnSpc>
            </a:pPr>
            <a:r>
              <a:rPr lang="en-US" sz="2400" b="1" dirty="0">
                <a:solidFill>
                  <a:srgbClr val="000000"/>
                </a:solidFill>
                <a:ea typeface="ＭＳ Ｐゴシック" charset="0"/>
                <a:cs typeface="ＭＳ Ｐゴシック" charset="0"/>
              </a:rPr>
              <a:t>Seek first to understand then to be understood</a:t>
            </a:r>
          </a:p>
          <a:p>
            <a:pPr eaLnBrk="1" hangingPunct="1">
              <a:lnSpc>
                <a:spcPct val="90000"/>
              </a:lnSpc>
            </a:pPr>
            <a:r>
              <a:rPr lang="en-US" sz="2400" b="1" dirty="0">
                <a:solidFill>
                  <a:srgbClr val="000000"/>
                </a:solidFill>
                <a:ea typeface="ＭＳ Ｐゴシック" charset="0"/>
                <a:cs typeface="ＭＳ Ｐゴシック" charset="0"/>
              </a:rPr>
              <a:t>Separate the person from the problem</a:t>
            </a:r>
          </a:p>
          <a:p>
            <a:pPr eaLnBrk="1" hangingPunct="1">
              <a:lnSpc>
                <a:spcPct val="90000"/>
              </a:lnSpc>
            </a:pPr>
            <a:r>
              <a:rPr lang="en-US" sz="2400" dirty="0">
                <a:solidFill>
                  <a:srgbClr val="000000"/>
                </a:solidFill>
                <a:ea typeface="ＭＳ Ｐゴシック" charset="0"/>
                <a:cs typeface="ＭＳ Ｐゴシック" charset="0"/>
              </a:rPr>
              <a:t>Practice reflective listening</a:t>
            </a:r>
          </a:p>
          <a:p>
            <a:pPr eaLnBrk="1" hangingPunct="1">
              <a:lnSpc>
                <a:spcPct val="90000"/>
              </a:lnSpc>
            </a:pPr>
            <a:r>
              <a:rPr lang="en-US" sz="2400" dirty="0">
                <a:solidFill>
                  <a:srgbClr val="000000"/>
                </a:solidFill>
                <a:ea typeface="ＭＳ Ｐゴシック" charset="0"/>
                <a:cs typeface="ＭＳ Ｐゴシック" charset="0"/>
              </a:rPr>
              <a:t>Invite criticism and advice</a:t>
            </a:r>
          </a:p>
          <a:p>
            <a:pPr eaLnBrk="1" hangingPunct="1">
              <a:lnSpc>
                <a:spcPct val="90000"/>
              </a:lnSpc>
            </a:pPr>
            <a:r>
              <a:rPr lang="en-US" sz="2400" dirty="0">
                <a:solidFill>
                  <a:srgbClr val="000000"/>
                </a:solidFill>
                <a:ea typeface="ＭＳ Ｐゴシック" charset="0"/>
                <a:cs typeface="ＭＳ Ｐゴシック" charset="0"/>
              </a:rPr>
              <a:t>Stay in a position of curiosity not judgment</a:t>
            </a:r>
          </a:p>
          <a:p>
            <a:pPr eaLnBrk="1" hangingPunct="1">
              <a:lnSpc>
                <a:spcPct val="90000"/>
              </a:lnSpc>
            </a:pPr>
            <a:r>
              <a:rPr lang="en-US" sz="2400" b="1" dirty="0">
                <a:solidFill>
                  <a:srgbClr val="000000"/>
                </a:solidFill>
                <a:ea typeface="ＭＳ Ｐゴシック" charset="0"/>
                <a:cs typeface="ＭＳ Ｐゴシック" charset="0"/>
              </a:rPr>
              <a:t>Use statements to elicit cooperation</a:t>
            </a:r>
          </a:p>
          <a:p>
            <a:pPr lvl="1" eaLnBrk="1" hangingPunct="1">
              <a:lnSpc>
                <a:spcPct val="90000"/>
              </a:lnSpc>
            </a:pPr>
            <a:r>
              <a:rPr lang="en-US" sz="2400" dirty="0">
                <a:solidFill>
                  <a:srgbClr val="000000"/>
                </a:solidFill>
                <a:ea typeface="ＭＳ Ｐゴシック" charset="0"/>
              </a:rPr>
              <a:t>Use </a:t>
            </a:r>
            <a:r>
              <a:rPr lang="ja-JP" altLang="en-US" sz="2400" dirty="0">
                <a:solidFill>
                  <a:srgbClr val="000000"/>
                </a:solidFill>
                <a:ea typeface="ＭＳ Ｐゴシック" charset="0"/>
              </a:rPr>
              <a:t>‘</a:t>
            </a:r>
            <a:r>
              <a:rPr lang="en-US" sz="2400" dirty="0">
                <a:solidFill>
                  <a:srgbClr val="000000"/>
                </a:solidFill>
                <a:ea typeface="ＭＳ Ｐゴシック" charset="0"/>
              </a:rPr>
              <a:t>I</a:t>
            </a:r>
            <a:r>
              <a:rPr lang="ja-JP" altLang="en-US" sz="2400" dirty="0">
                <a:solidFill>
                  <a:srgbClr val="000000"/>
                </a:solidFill>
                <a:ea typeface="ＭＳ Ｐゴシック" charset="0"/>
              </a:rPr>
              <a:t>’</a:t>
            </a:r>
            <a:r>
              <a:rPr lang="en-US" sz="2400" dirty="0">
                <a:solidFill>
                  <a:srgbClr val="000000"/>
                </a:solidFill>
                <a:ea typeface="ＭＳ Ｐゴシック" charset="0"/>
              </a:rPr>
              <a:t> statements rather than </a:t>
            </a:r>
            <a:r>
              <a:rPr lang="ja-JP" altLang="en-US" sz="2400" dirty="0">
                <a:solidFill>
                  <a:srgbClr val="000000"/>
                </a:solidFill>
                <a:ea typeface="ＭＳ Ｐゴシック" charset="0"/>
              </a:rPr>
              <a:t>‘</a:t>
            </a:r>
            <a:r>
              <a:rPr lang="en-US" sz="2400" dirty="0">
                <a:solidFill>
                  <a:srgbClr val="000000"/>
                </a:solidFill>
                <a:ea typeface="ＭＳ Ｐゴシック" charset="0"/>
              </a:rPr>
              <a:t>you</a:t>
            </a:r>
            <a:r>
              <a:rPr lang="ja-JP" altLang="en-US" sz="2400" dirty="0">
                <a:solidFill>
                  <a:srgbClr val="000000"/>
                </a:solidFill>
                <a:ea typeface="ＭＳ Ｐゴシック" charset="0"/>
              </a:rPr>
              <a:t>’</a:t>
            </a:r>
            <a:r>
              <a:rPr lang="en-US" sz="2400" dirty="0">
                <a:solidFill>
                  <a:srgbClr val="000000"/>
                </a:solidFill>
                <a:ea typeface="ＭＳ Ｐゴシック" charset="0"/>
              </a:rPr>
              <a:t> statements.</a:t>
            </a:r>
          </a:p>
          <a:p>
            <a:pPr lvl="1" eaLnBrk="1" hangingPunct="1">
              <a:lnSpc>
                <a:spcPct val="90000"/>
              </a:lnSpc>
            </a:pPr>
            <a:r>
              <a:rPr lang="en-US" sz="2400" dirty="0">
                <a:solidFill>
                  <a:srgbClr val="000000"/>
                </a:solidFill>
                <a:ea typeface="ＭＳ Ｐゴシック" charset="0"/>
              </a:rPr>
              <a:t>Make appropriate eye contact</a:t>
            </a:r>
          </a:p>
          <a:p>
            <a:pPr lvl="1" eaLnBrk="1" hangingPunct="1">
              <a:lnSpc>
                <a:spcPct val="90000"/>
              </a:lnSpc>
            </a:pPr>
            <a:r>
              <a:rPr lang="en-US" sz="2400" dirty="0">
                <a:solidFill>
                  <a:srgbClr val="000000"/>
                </a:solidFill>
                <a:ea typeface="ＭＳ Ｐゴシック" charset="0"/>
              </a:rPr>
              <a:t>Avoid assumptions</a:t>
            </a:r>
          </a:p>
          <a:p>
            <a:pPr lvl="1" eaLnBrk="1" hangingPunct="1">
              <a:lnSpc>
                <a:spcPct val="90000"/>
              </a:lnSpc>
            </a:pPr>
            <a:r>
              <a:rPr lang="en-US" sz="2400" dirty="0">
                <a:solidFill>
                  <a:srgbClr val="000000"/>
                </a:solidFill>
                <a:ea typeface="ＭＳ Ｐゴシック" charset="0"/>
              </a:rPr>
              <a:t>Indicate that the other party has a good point when point has good merit</a:t>
            </a:r>
          </a:p>
          <a:p>
            <a:pPr lvl="1" eaLnBrk="1" hangingPunct="1">
              <a:lnSpc>
                <a:spcPct val="90000"/>
              </a:lnSpc>
            </a:pPr>
            <a:r>
              <a:rPr lang="en-US" sz="2400" dirty="0">
                <a:solidFill>
                  <a:srgbClr val="000000"/>
                </a:solidFill>
                <a:ea typeface="ＭＳ Ｐゴシック" charset="0"/>
              </a:rPr>
              <a:t>Identify areas of agreement with others</a:t>
            </a:r>
          </a:p>
          <a:p>
            <a:pPr eaLnBrk="1" hangingPunct="1">
              <a:lnSpc>
                <a:spcPct val="90000"/>
              </a:lnSpc>
            </a:pPr>
            <a:endParaRPr lang="en-US" sz="2400" dirty="0">
              <a:latin typeface="Georgia"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81</a:t>
            </a:fld>
            <a:endParaRPr lang="en-US">
              <a:solidFill>
                <a:prstClr val="black">
                  <a:tint val="75000"/>
                </a:prstClr>
              </a:solidFill>
              <a:latin typeface="Calibri"/>
            </a:endParaRPr>
          </a:p>
        </p:txBody>
      </p:sp>
    </p:spTree>
    <p:extLst>
      <p:ext uri="{BB962C8B-B14F-4D97-AF65-F5344CB8AC3E}">
        <p14:creationId xmlns:p14="http://schemas.microsoft.com/office/powerpoint/2010/main" val="16376517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dirty="0">
                <a:latin typeface="Georgia" charset="0"/>
                <a:ea typeface="ＭＳ Ｐゴシック" charset="0"/>
                <a:cs typeface="ＭＳ Ｐゴシック" charset="0"/>
              </a:rPr>
              <a:t>Assertive Speaking</a:t>
            </a:r>
          </a:p>
        </p:txBody>
      </p:sp>
      <p:sp>
        <p:nvSpPr>
          <p:cNvPr id="77827" name="Rectangle 3"/>
          <p:cNvSpPr>
            <a:spLocks noGrp="1" noChangeArrowheads="1"/>
          </p:cNvSpPr>
          <p:nvPr>
            <p:ph sz="quarter" idx="13"/>
          </p:nvPr>
        </p:nvSpPr>
        <p:spPr>
          <a:xfrm>
            <a:off x="228600" y="1574505"/>
            <a:ext cx="8686800" cy="4495800"/>
          </a:xfrm>
        </p:spPr>
        <p:txBody>
          <a:bodyPr>
            <a:normAutofit/>
          </a:bodyPr>
          <a:lstStyle/>
          <a:p>
            <a:pPr eaLnBrk="1" hangingPunct="1">
              <a:lnSpc>
                <a:spcPct val="90000"/>
              </a:lnSpc>
            </a:pPr>
            <a:r>
              <a:rPr lang="en-US" sz="2600" dirty="0">
                <a:ea typeface="ＭＳ Ｐゴシック" charset="0"/>
                <a:cs typeface="ＭＳ Ｐゴシック" charset="0"/>
              </a:rPr>
              <a:t>Stick to the facts</a:t>
            </a:r>
          </a:p>
          <a:p>
            <a:pPr eaLnBrk="1" hangingPunct="1">
              <a:lnSpc>
                <a:spcPct val="90000"/>
              </a:lnSpc>
            </a:pPr>
            <a:r>
              <a:rPr lang="en-US" sz="2600" dirty="0">
                <a:ea typeface="ＭＳ Ｐゴシック" charset="0"/>
                <a:cs typeface="ＭＳ Ｐゴシック" charset="0"/>
              </a:rPr>
              <a:t>When describing their behavior, </a:t>
            </a:r>
            <a:r>
              <a:rPr lang="en-US" sz="2600" dirty="0" smtClean="0">
                <a:ea typeface="ＭＳ Ｐゴシック" charset="0"/>
                <a:cs typeface="ＭＳ Ｐゴシック" charset="0"/>
              </a:rPr>
              <a:t>don’t </a:t>
            </a:r>
            <a:r>
              <a:rPr lang="en-US" sz="2600" dirty="0">
                <a:ea typeface="ＭＳ Ｐゴシック" charset="0"/>
                <a:cs typeface="ＭＳ Ｐゴシック" charset="0"/>
              </a:rPr>
              <a:t>exaggerate, label, or judge</a:t>
            </a:r>
          </a:p>
          <a:p>
            <a:pPr eaLnBrk="1" hangingPunct="1">
              <a:lnSpc>
                <a:spcPct val="90000"/>
              </a:lnSpc>
            </a:pPr>
            <a:r>
              <a:rPr lang="en-US" sz="2600" dirty="0">
                <a:ea typeface="ＭＳ Ｐゴシック" charset="0"/>
                <a:cs typeface="ＭＳ Ｐゴシック" charset="0"/>
              </a:rPr>
              <a:t>Use </a:t>
            </a:r>
            <a:r>
              <a:rPr lang="ja-JP" altLang="en-US" sz="2600" dirty="0">
                <a:ea typeface="ＭＳ Ｐゴシック" charset="0"/>
                <a:cs typeface="ＭＳ Ｐゴシック" charset="0"/>
              </a:rPr>
              <a:t>“</a:t>
            </a:r>
            <a:r>
              <a:rPr lang="en-US" sz="2600" dirty="0">
                <a:ea typeface="ＭＳ Ｐゴシック" charset="0"/>
                <a:cs typeface="ＭＳ Ｐゴシック" charset="0"/>
              </a:rPr>
              <a:t>I messages</a:t>
            </a:r>
            <a:r>
              <a:rPr lang="ja-JP" altLang="en-US" sz="2600" dirty="0">
                <a:ea typeface="ＭＳ Ｐゴシック" charset="0"/>
                <a:cs typeface="ＭＳ Ｐゴシック" charset="0"/>
              </a:rPr>
              <a:t>”</a:t>
            </a:r>
            <a:endParaRPr lang="en-US" sz="2600" dirty="0">
              <a:ea typeface="ＭＳ Ｐゴシック" charset="0"/>
              <a:cs typeface="ＭＳ Ｐゴシック" charset="0"/>
            </a:endParaRPr>
          </a:p>
          <a:p>
            <a:pPr lvl="1" eaLnBrk="1" hangingPunct="1">
              <a:lnSpc>
                <a:spcPct val="90000"/>
              </a:lnSpc>
            </a:pPr>
            <a:r>
              <a:rPr lang="ja-JP" altLang="en-US" sz="2400" dirty="0">
                <a:solidFill>
                  <a:srgbClr val="000000"/>
                </a:solidFill>
                <a:ea typeface="ＭＳ Ｐゴシック" charset="0"/>
              </a:rPr>
              <a:t>“</a:t>
            </a:r>
            <a:r>
              <a:rPr lang="en-US" sz="2400" dirty="0">
                <a:solidFill>
                  <a:srgbClr val="000000"/>
                </a:solidFill>
                <a:ea typeface="ＭＳ Ｐゴシック" charset="0"/>
              </a:rPr>
              <a:t>I</a:t>
            </a:r>
            <a:r>
              <a:rPr lang="ja-JP" altLang="en-US" sz="2400" dirty="0">
                <a:solidFill>
                  <a:srgbClr val="000000"/>
                </a:solidFill>
                <a:ea typeface="ＭＳ Ｐゴシック" charset="0"/>
              </a:rPr>
              <a:t>’</a:t>
            </a:r>
            <a:r>
              <a:rPr lang="en-US" sz="2400" dirty="0">
                <a:solidFill>
                  <a:srgbClr val="000000"/>
                </a:solidFill>
                <a:ea typeface="ＭＳ Ｐゴシック" charset="0"/>
              </a:rPr>
              <a:t>d like it if we could look at this graph again.</a:t>
            </a:r>
            <a:r>
              <a:rPr lang="ja-JP" altLang="en-US" sz="2400" dirty="0">
                <a:solidFill>
                  <a:srgbClr val="000000"/>
                </a:solidFill>
                <a:ea typeface="ＭＳ Ｐゴシック" charset="0"/>
              </a:rPr>
              <a:t>”</a:t>
            </a:r>
            <a:endParaRPr lang="en-US" sz="2400" dirty="0">
              <a:solidFill>
                <a:srgbClr val="000000"/>
              </a:solidFill>
              <a:ea typeface="ＭＳ Ｐゴシック" charset="0"/>
            </a:endParaRPr>
          </a:p>
          <a:p>
            <a:pPr marL="914400" lvl="2" indent="0" eaLnBrk="1" hangingPunct="1">
              <a:lnSpc>
                <a:spcPct val="90000"/>
              </a:lnSpc>
              <a:buNone/>
            </a:pPr>
            <a:r>
              <a:rPr lang="en-US" b="1" dirty="0">
                <a:solidFill>
                  <a:srgbClr val="000000"/>
                </a:solidFill>
                <a:ea typeface="ＭＳ Ｐゴシック" charset="0"/>
              </a:rPr>
              <a:t>Not:</a:t>
            </a:r>
            <a:r>
              <a:rPr lang="en-US" dirty="0">
                <a:solidFill>
                  <a:srgbClr val="000000"/>
                </a:solidFill>
                <a:ea typeface="ＭＳ Ｐゴシック" charset="0"/>
              </a:rPr>
              <a:t> </a:t>
            </a:r>
            <a:r>
              <a:rPr lang="ja-JP" altLang="en-US" dirty="0">
                <a:solidFill>
                  <a:srgbClr val="000000"/>
                </a:solidFill>
                <a:ea typeface="ＭＳ Ｐゴシック" charset="0"/>
              </a:rPr>
              <a:t>“</a:t>
            </a:r>
            <a:r>
              <a:rPr lang="en-US" dirty="0">
                <a:solidFill>
                  <a:srgbClr val="000000"/>
                </a:solidFill>
                <a:ea typeface="ＭＳ Ｐゴシック" charset="0"/>
              </a:rPr>
              <a:t>You missed a key point in the data.</a:t>
            </a:r>
            <a:r>
              <a:rPr lang="ja-JP" altLang="en-US" dirty="0">
                <a:solidFill>
                  <a:srgbClr val="000000"/>
                </a:solidFill>
                <a:ea typeface="ＭＳ Ｐゴシック" charset="0"/>
              </a:rPr>
              <a:t>”</a:t>
            </a:r>
            <a:endParaRPr lang="en-US" dirty="0">
              <a:solidFill>
                <a:srgbClr val="000000"/>
              </a:solidFill>
              <a:ea typeface="ＭＳ Ｐゴシック" charset="0"/>
            </a:endParaRPr>
          </a:p>
          <a:p>
            <a:pPr lvl="1" eaLnBrk="1" hangingPunct="1">
              <a:lnSpc>
                <a:spcPct val="90000"/>
              </a:lnSpc>
            </a:pPr>
            <a:r>
              <a:rPr lang="ja-JP" altLang="en-US" sz="2400" dirty="0">
                <a:solidFill>
                  <a:srgbClr val="000000"/>
                </a:solidFill>
                <a:ea typeface="ＭＳ Ｐゴシック" charset="0"/>
              </a:rPr>
              <a:t>“</a:t>
            </a:r>
            <a:r>
              <a:rPr lang="en-US" sz="2400" dirty="0">
                <a:solidFill>
                  <a:srgbClr val="000000"/>
                </a:solidFill>
                <a:ea typeface="ＭＳ Ｐゴシック" charset="0"/>
              </a:rPr>
              <a:t>I</a:t>
            </a:r>
            <a:r>
              <a:rPr lang="ja-JP" altLang="en-US" sz="2400" dirty="0">
                <a:solidFill>
                  <a:srgbClr val="000000"/>
                </a:solidFill>
                <a:ea typeface="ＭＳ Ｐゴシック" charset="0"/>
              </a:rPr>
              <a:t>’</a:t>
            </a:r>
            <a:r>
              <a:rPr lang="en-US" sz="2400" dirty="0">
                <a:solidFill>
                  <a:srgbClr val="000000"/>
                </a:solidFill>
                <a:ea typeface="ＭＳ Ｐゴシック" charset="0"/>
              </a:rPr>
              <a:t>d feel a lot better about our time here if we stayed on topic.</a:t>
            </a:r>
            <a:r>
              <a:rPr lang="ja-JP" altLang="en-US" sz="2400" dirty="0">
                <a:solidFill>
                  <a:srgbClr val="000000"/>
                </a:solidFill>
                <a:ea typeface="ＭＳ Ｐゴシック" charset="0"/>
              </a:rPr>
              <a:t>”</a:t>
            </a:r>
            <a:endParaRPr lang="en-US" sz="2400" dirty="0">
              <a:solidFill>
                <a:srgbClr val="000000"/>
              </a:solidFill>
              <a:ea typeface="ＭＳ Ｐゴシック" charset="0"/>
            </a:endParaRPr>
          </a:p>
          <a:p>
            <a:pPr marL="914400" lvl="2" indent="0" eaLnBrk="1" hangingPunct="1">
              <a:lnSpc>
                <a:spcPct val="90000"/>
              </a:lnSpc>
              <a:buNone/>
            </a:pPr>
            <a:r>
              <a:rPr lang="en-US" b="1" dirty="0">
                <a:solidFill>
                  <a:srgbClr val="000000"/>
                </a:solidFill>
                <a:ea typeface="ＭＳ Ｐゴシック" charset="0"/>
              </a:rPr>
              <a:t>Not:</a:t>
            </a:r>
            <a:r>
              <a:rPr lang="en-US" dirty="0">
                <a:solidFill>
                  <a:srgbClr val="000000"/>
                </a:solidFill>
                <a:ea typeface="ＭＳ Ｐゴシック" charset="0"/>
              </a:rPr>
              <a:t> </a:t>
            </a:r>
            <a:r>
              <a:rPr lang="ja-JP" altLang="en-US" dirty="0">
                <a:solidFill>
                  <a:srgbClr val="000000"/>
                </a:solidFill>
                <a:ea typeface="ＭＳ Ｐゴシック" charset="0"/>
              </a:rPr>
              <a:t>“</a:t>
            </a:r>
            <a:r>
              <a:rPr lang="en-US" dirty="0" smtClean="0">
                <a:solidFill>
                  <a:srgbClr val="000000"/>
                </a:solidFill>
                <a:ea typeface="ＭＳ Ｐゴシック" charset="0"/>
              </a:rPr>
              <a:t>We’re </a:t>
            </a:r>
            <a:r>
              <a:rPr lang="en-US" dirty="0">
                <a:solidFill>
                  <a:srgbClr val="000000"/>
                </a:solidFill>
                <a:ea typeface="ＭＳ Ｐゴシック" charset="0"/>
              </a:rPr>
              <a:t>off topic again.</a:t>
            </a:r>
            <a:r>
              <a:rPr lang="ja-JP" altLang="en-US" dirty="0">
                <a:solidFill>
                  <a:srgbClr val="000000"/>
                </a:solidFill>
                <a:ea typeface="ＭＳ Ｐゴシック" charset="0"/>
              </a:rPr>
              <a:t>”</a:t>
            </a:r>
            <a:r>
              <a:rPr lang="en-US" dirty="0">
                <a:solidFill>
                  <a:srgbClr val="000000"/>
                </a:solidFill>
                <a:ea typeface="ＭＳ Ｐゴシック" charset="0"/>
              </a:rPr>
              <a:t> or, </a:t>
            </a:r>
            <a:r>
              <a:rPr lang="ja-JP" altLang="en-US" dirty="0">
                <a:solidFill>
                  <a:srgbClr val="000000"/>
                </a:solidFill>
                <a:ea typeface="ＭＳ Ｐゴシック" charset="0"/>
              </a:rPr>
              <a:t>“</a:t>
            </a:r>
            <a:r>
              <a:rPr lang="en-US" dirty="0" smtClean="0">
                <a:solidFill>
                  <a:srgbClr val="000000"/>
                </a:solidFill>
                <a:ea typeface="ＭＳ Ｐゴシック" charset="0"/>
              </a:rPr>
              <a:t>We’re </a:t>
            </a:r>
            <a:r>
              <a:rPr lang="en-US" dirty="0">
                <a:solidFill>
                  <a:srgbClr val="000000"/>
                </a:solidFill>
                <a:ea typeface="ＭＳ Ｐゴシック" charset="0"/>
              </a:rPr>
              <a:t>wasting time.</a:t>
            </a:r>
            <a:r>
              <a:rPr lang="ja-JP" altLang="en-US" dirty="0">
                <a:solidFill>
                  <a:srgbClr val="000000"/>
                </a:solidFill>
                <a:ea typeface="ＭＳ Ｐゴシック" charset="0"/>
              </a:rPr>
              <a:t>”</a:t>
            </a:r>
            <a:endParaRPr lang="en-US" b="1" dirty="0">
              <a:solidFill>
                <a:srgbClr val="000000"/>
              </a:solidFill>
              <a:ea typeface="ＭＳ Ｐゴシック" charset="0"/>
            </a:endParaRPr>
          </a:p>
          <a:p>
            <a:pPr eaLnBrk="1" hangingPunct="1">
              <a:lnSpc>
                <a:spcPct val="90000"/>
              </a:lnSpc>
            </a:pPr>
            <a:r>
              <a:rPr lang="en-US" sz="2600" dirty="0">
                <a:solidFill>
                  <a:srgbClr val="000000"/>
                </a:solidFill>
                <a:ea typeface="ＭＳ Ｐゴシック" charset="0"/>
                <a:cs typeface="ＭＳ Ｐゴシック" charset="0"/>
              </a:rPr>
              <a:t>Don</a:t>
            </a:r>
            <a:r>
              <a:rPr lang="ja-JP" altLang="en-US" sz="2600" dirty="0">
                <a:solidFill>
                  <a:srgbClr val="000000"/>
                </a:solidFill>
                <a:ea typeface="ＭＳ Ｐゴシック" charset="0"/>
                <a:cs typeface="ＭＳ Ｐゴシック" charset="0"/>
              </a:rPr>
              <a:t>’</a:t>
            </a:r>
            <a:r>
              <a:rPr lang="en-US" sz="2600" dirty="0">
                <a:solidFill>
                  <a:srgbClr val="000000"/>
                </a:solidFill>
                <a:ea typeface="ＭＳ Ｐゴシック" charset="0"/>
                <a:cs typeface="ＭＳ Ｐゴシック" charset="0"/>
              </a:rPr>
              <a:t>t make assumptions about </a:t>
            </a:r>
            <a:r>
              <a:rPr lang="en-US" sz="2600" dirty="0" smtClean="0">
                <a:solidFill>
                  <a:srgbClr val="000000"/>
                </a:solidFill>
                <a:ea typeface="ＭＳ Ｐゴシック" charset="0"/>
                <a:cs typeface="ＭＳ Ｐゴシック" charset="0"/>
              </a:rPr>
              <a:t>others’ motives</a:t>
            </a:r>
            <a:endParaRPr lang="en-US" sz="2600" dirty="0">
              <a:solidFill>
                <a:srgbClr val="000000"/>
              </a:solidFill>
              <a:ea typeface="ＭＳ Ｐゴシック" charset="0"/>
              <a:cs typeface="ＭＳ Ｐゴシック" charset="0"/>
            </a:endParaRPr>
          </a:p>
          <a:p>
            <a:pPr eaLnBrk="1" hangingPunct="1">
              <a:lnSpc>
                <a:spcPct val="90000"/>
              </a:lnSpc>
            </a:pPr>
            <a:r>
              <a:rPr lang="en-US" sz="2600" dirty="0">
                <a:ea typeface="ＭＳ Ｐゴシック" charset="0"/>
                <a:cs typeface="ＭＳ Ｐゴシック" charset="0"/>
              </a:rPr>
              <a:t>Look for ways of compromising</a:t>
            </a:r>
          </a:p>
        </p:txBody>
      </p:sp>
      <p:sp>
        <p:nvSpPr>
          <p:cNvPr id="77828" name="TextBox 3"/>
          <p:cNvSpPr txBox="1">
            <a:spLocks noChangeArrowheads="1"/>
          </p:cNvSpPr>
          <p:nvPr/>
        </p:nvSpPr>
        <p:spPr bwMode="auto">
          <a:xfrm>
            <a:off x="1347788" y="6081713"/>
            <a:ext cx="7339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charset="0"/>
              </a:rPr>
              <a:t>Developed By Florida Positive Behavior Support Project </a:t>
            </a:r>
          </a:p>
        </p:txBody>
      </p:sp>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82</a:t>
            </a:fld>
            <a:endParaRPr lang="en-US">
              <a:solidFill>
                <a:prstClr val="black">
                  <a:tint val="75000"/>
                </a:prstClr>
              </a:solidFill>
              <a:latin typeface="Calibri"/>
            </a:endParaRPr>
          </a:p>
        </p:txBody>
      </p:sp>
    </p:spTree>
    <p:extLst>
      <p:ext uri="{BB962C8B-B14F-4D97-AF65-F5344CB8AC3E}">
        <p14:creationId xmlns:p14="http://schemas.microsoft.com/office/powerpoint/2010/main" val="19281239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dirty="0">
                <a:latin typeface="Georgia" charset="0"/>
                <a:ea typeface="ＭＳ Ｐゴシック" charset="0"/>
                <a:cs typeface="ＭＳ Ｐゴシック" charset="0"/>
              </a:rPr>
              <a:t>Keeping Teams On Track</a:t>
            </a:r>
          </a:p>
        </p:txBody>
      </p:sp>
      <p:sp>
        <p:nvSpPr>
          <p:cNvPr id="78851" name="Rectangle 3"/>
          <p:cNvSpPr>
            <a:spLocks noGrp="1" noChangeArrowheads="1"/>
          </p:cNvSpPr>
          <p:nvPr>
            <p:ph sz="quarter" idx="13"/>
          </p:nvPr>
        </p:nvSpPr>
        <p:spPr>
          <a:xfrm>
            <a:off x="301625" y="1818912"/>
            <a:ext cx="8504238" cy="4572000"/>
          </a:xfrm>
        </p:spPr>
        <p:txBody>
          <a:bodyPr/>
          <a:lstStyle/>
          <a:p>
            <a:pPr eaLnBrk="1" hangingPunct="1"/>
            <a:r>
              <a:rPr lang="ja-JP" altLang="en-US" dirty="0">
                <a:ea typeface="ＭＳ Ｐゴシック" charset="0"/>
                <a:cs typeface="ＭＳ Ｐゴシック" charset="0"/>
              </a:rPr>
              <a:t>“</a:t>
            </a:r>
            <a:r>
              <a:rPr lang="en-US" b="1" dirty="0" smtClean="0">
                <a:ea typeface="ＭＳ Ｐゴシック" charset="0"/>
                <a:cs typeface="ＭＳ Ｐゴシック" charset="0"/>
              </a:rPr>
              <a:t>We’ve </a:t>
            </a:r>
            <a:r>
              <a:rPr lang="en-US" b="1" dirty="0">
                <a:ea typeface="ＭＳ Ｐゴシック" charset="0"/>
                <a:cs typeface="ＭＳ Ｐゴシック" charset="0"/>
              </a:rPr>
              <a:t>heard a lot of good thoughts.</a:t>
            </a:r>
            <a:r>
              <a:rPr lang="en-US" dirty="0">
                <a:ea typeface="ＭＳ Ｐゴシック" charset="0"/>
                <a:cs typeface="ＭＳ Ｐゴシック" charset="0"/>
              </a:rPr>
              <a:t> We</a:t>
            </a:r>
            <a:r>
              <a:rPr lang="ja-JP" altLang="en-US" dirty="0">
                <a:ea typeface="ＭＳ Ｐゴシック" charset="0"/>
                <a:cs typeface="ＭＳ Ｐゴシック" charset="0"/>
              </a:rPr>
              <a:t>’</a:t>
            </a:r>
            <a:r>
              <a:rPr lang="en-US" dirty="0">
                <a:ea typeface="ＭＳ Ｐゴシック" charset="0"/>
                <a:cs typeface="ＭＳ Ｐゴシック" charset="0"/>
              </a:rPr>
              <a:t>re getting away from our subject. Let</a:t>
            </a:r>
            <a:r>
              <a:rPr lang="ja-JP" altLang="en-US" dirty="0">
                <a:ea typeface="ＭＳ Ｐゴシック" charset="0"/>
                <a:cs typeface="ＭＳ Ｐゴシック" charset="0"/>
              </a:rPr>
              <a:t>’</a:t>
            </a:r>
            <a:r>
              <a:rPr lang="en-US" dirty="0">
                <a:ea typeface="ＭＳ Ｐゴシック" charset="0"/>
                <a:cs typeface="ＭＳ Ｐゴシック" charset="0"/>
              </a:rPr>
              <a:t>s summarize and move on.</a:t>
            </a:r>
            <a:r>
              <a:rPr lang="ja-JP" altLang="en-US" dirty="0">
                <a:ea typeface="ＭＳ Ｐゴシック" charset="0"/>
                <a:cs typeface="ＭＳ Ｐゴシック" charset="0"/>
              </a:rPr>
              <a:t>”</a:t>
            </a:r>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Comment on the team process: </a:t>
            </a:r>
            <a:r>
              <a:rPr lang="ja-JP" altLang="en-US" dirty="0">
                <a:ea typeface="ＭＳ Ｐゴシック" charset="0"/>
                <a:cs typeface="ＭＳ Ｐゴシック" charset="0"/>
              </a:rPr>
              <a:t>“</a:t>
            </a:r>
            <a:r>
              <a:rPr lang="en-US" dirty="0">
                <a:ea typeface="ＭＳ Ｐゴシック" charset="0"/>
                <a:cs typeface="ＭＳ Ｐゴシック" charset="0"/>
              </a:rPr>
              <a:t>Even though we agreed to hear everyone out, </a:t>
            </a:r>
            <a:r>
              <a:rPr lang="en-US" dirty="0" smtClean="0">
                <a:ea typeface="ＭＳ Ｐゴシック" charset="0"/>
                <a:cs typeface="ＭＳ Ｐゴシック" charset="0"/>
              </a:rPr>
              <a:t>there’s </a:t>
            </a:r>
            <a:r>
              <a:rPr lang="en-US" dirty="0">
                <a:ea typeface="ＭＳ Ｐゴシック" charset="0"/>
                <a:cs typeface="ＭＳ Ｐゴシック" charset="0"/>
              </a:rPr>
              <a:t>a lot of interrupting going on. </a:t>
            </a:r>
            <a:r>
              <a:rPr lang="en-US" b="1" dirty="0">
                <a:ea typeface="ＭＳ Ｐゴシック" charset="0"/>
                <a:cs typeface="ＭＳ Ｐゴシック" charset="0"/>
              </a:rPr>
              <a:t>How is that affecting the team?</a:t>
            </a:r>
            <a:r>
              <a:rPr lang="ja-JP" altLang="en-US" dirty="0">
                <a:ea typeface="ＭＳ Ｐゴシック" charset="0"/>
                <a:cs typeface="ＭＳ Ｐゴシック" charset="0"/>
              </a:rPr>
              <a:t>”</a:t>
            </a:r>
            <a:endParaRPr lang="en-US" dirty="0">
              <a:ea typeface="ＭＳ Ｐゴシック" charset="0"/>
              <a:cs typeface="ＭＳ Ｐゴシック" charset="0"/>
            </a:endParaRPr>
          </a:p>
        </p:txBody>
      </p:sp>
      <p:sp>
        <p:nvSpPr>
          <p:cNvPr id="5" name="TextBox 3"/>
          <p:cNvSpPr txBox="1">
            <a:spLocks noChangeArrowheads="1"/>
          </p:cNvSpPr>
          <p:nvPr/>
        </p:nvSpPr>
        <p:spPr bwMode="auto">
          <a:xfrm>
            <a:off x="1347788" y="6081713"/>
            <a:ext cx="7339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charset="0"/>
              </a:rPr>
              <a:t>Developed By Florida Positive Behavior Support Project </a:t>
            </a:r>
          </a:p>
        </p:txBody>
      </p:sp>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83</a:t>
            </a:fld>
            <a:endParaRPr lang="en-US">
              <a:solidFill>
                <a:prstClr val="black">
                  <a:tint val="75000"/>
                </a:prstClr>
              </a:solidFill>
              <a:latin typeface="Calibri"/>
            </a:endParaRPr>
          </a:p>
        </p:txBody>
      </p:sp>
    </p:spTree>
    <p:extLst>
      <p:ext uri="{BB962C8B-B14F-4D97-AF65-F5344CB8AC3E}">
        <p14:creationId xmlns:p14="http://schemas.microsoft.com/office/powerpoint/2010/main" val="3868569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dirty="0">
                <a:latin typeface="Georgia" charset="0"/>
                <a:ea typeface="ＭＳ Ｐゴシック" charset="0"/>
                <a:cs typeface="ＭＳ Ｐゴシック" charset="0"/>
              </a:rPr>
              <a:t>Getting </a:t>
            </a:r>
            <a:r>
              <a:rPr lang="ja-JP" altLang="en-US" dirty="0">
                <a:latin typeface="Georgia" charset="0"/>
                <a:ea typeface="ＭＳ Ｐゴシック" charset="0"/>
                <a:cs typeface="ＭＳ Ｐゴシック" charset="0"/>
              </a:rPr>
              <a:t>‘</a:t>
            </a:r>
            <a:r>
              <a:rPr lang="en-US" dirty="0">
                <a:latin typeface="Georgia" charset="0"/>
                <a:ea typeface="ＭＳ Ｐゴシック" charset="0"/>
                <a:cs typeface="ＭＳ Ｐゴシック" charset="0"/>
              </a:rPr>
              <a:t>Un-Stuck</a:t>
            </a:r>
            <a:r>
              <a:rPr lang="ja-JP" altLang="en-US" dirty="0">
                <a:latin typeface="Georgia" charset="0"/>
                <a:ea typeface="ＭＳ Ｐゴシック" charset="0"/>
                <a:cs typeface="ＭＳ Ｐゴシック" charset="0"/>
              </a:rPr>
              <a:t>”</a:t>
            </a:r>
            <a:endParaRPr lang="en-US" dirty="0">
              <a:latin typeface="Georgia" charset="0"/>
              <a:ea typeface="ＭＳ Ｐゴシック" charset="0"/>
              <a:cs typeface="ＭＳ Ｐゴシック" charset="0"/>
            </a:endParaRPr>
          </a:p>
        </p:txBody>
      </p:sp>
      <p:sp>
        <p:nvSpPr>
          <p:cNvPr id="79875" name="Rectangle 3"/>
          <p:cNvSpPr>
            <a:spLocks noGrp="1" noChangeArrowheads="1"/>
          </p:cNvSpPr>
          <p:nvPr>
            <p:ph sz="quarter" idx="13"/>
          </p:nvPr>
        </p:nvSpPr>
        <p:spPr>
          <a:xfrm>
            <a:off x="301625" y="1939039"/>
            <a:ext cx="8504238" cy="4572000"/>
          </a:xfrm>
        </p:spPr>
        <p:txBody>
          <a:bodyPr/>
          <a:lstStyle/>
          <a:p>
            <a:pPr eaLnBrk="1" hangingPunct="1">
              <a:lnSpc>
                <a:spcPct val="90000"/>
              </a:lnSpc>
            </a:pPr>
            <a:r>
              <a:rPr lang="ja-JP" altLang="en-US" dirty="0">
                <a:latin typeface="Georgia" charset="0"/>
                <a:ea typeface="ＭＳ Ｐゴシック" charset="0"/>
                <a:cs typeface="ＭＳ Ｐゴシック" charset="0"/>
              </a:rPr>
              <a:t>“</a:t>
            </a:r>
            <a:r>
              <a:rPr lang="en-US" dirty="0" smtClean="0">
                <a:latin typeface="Georgia" charset="0"/>
                <a:ea typeface="ＭＳ Ｐゴシック" charset="0"/>
                <a:cs typeface="ＭＳ Ｐゴシック" charset="0"/>
              </a:rPr>
              <a:t>That’s </a:t>
            </a:r>
            <a:r>
              <a:rPr lang="en-US" dirty="0">
                <a:latin typeface="Georgia" charset="0"/>
                <a:ea typeface="ＭＳ Ｐゴシック" charset="0"/>
                <a:cs typeface="ＭＳ Ｐゴシック" charset="0"/>
              </a:rPr>
              <a:t>an interesting point. (Be specific). Now </a:t>
            </a:r>
            <a:r>
              <a:rPr lang="en-US" dirty="0" smtClean="0">
                <a:latin typeface="Georgia" charset="0"/>
                <a:ea typeface="ＭＳ Ｐゴシック" charset="0"/>
                <a:cs typeface="ＭＳ Ｐゴシック" charset="0"/>
              </a:rPr>
              <a:t>let’s </a:t>
            </a:r>
            <a:r>
              <a:rPr lang="en-US" dirty="0">
                <a:latin typeface="Georgia" charset="0"/>
                <a:ea typeface="ＭＳ Ｐゴシック" charset="0"/>
                <a:cs typeface="ＭＳ Ｐゴシック" charset="0"/>
              </a:rPr>
              <a:t>hear from _________.</a:t>
            </a:r>
            <a:r>
              <a:rPr lang="ja-JP" altLang="en-US" dirty="0">
                <a:latin typeface="Georgia" charset="0"/>
                <a:ea typeface="ＭＳ Ｐゴシック" charset="0"/>
                <a:cs typeface="ＭＳ Ｐゴシック" charset="0"/>
              </a:rPr>
              <a:t>”</a:t>
            </a:r>
            <a:endParaRPr lang="en-US" dirty="0">
              <a:latin typeface="Georgia" charset="0"/>
              <a:ea typeface="ＭＳ Ｐゴシック" charset="0"/>
              <a:cs typeface="ＭＳ Ｐゴシック" charset="0"/>
            </a:endParaRPr>
          </a:p>
          <a:p>
            <a:pPr eaLnBrk="1" hangingPunct="1">
              <a:lnSpc>
                <a:spcPct val="90000"/>
              </a:lnSpc>
            </a:pPr>
            <a:endParaRPr lang="en-US" dirty="0">
              <a:latin typeface="Georgia" charset="0"/>
              <a:ea typeface="ＭＳ Ｐゴシック" charset="0"/>
              <a:cs typeface="ＭＳ Ｐゴシック" charset="0"/>
            </a:endParaRPr>
          </a:p>
          <a:p>
            <a:pPr eaLnBrk="1" hangingPunct="1">
              <a:lnSpc>
                <a:spcPct val="90000"/>
              </a:lnSpc>
            </a:pPr>
            <a:r>
              <a:rPr lang="ja-JP" altLang="en-US" dirty="0">
                <a:latin typeface="Georgia" charset="0"/>
                <a:ea typeface="ＭＳ Ｐゴシック" charset="0"/>
                <a:cs typeface="ＭＳ Ｐゴシック" charset="0"/>
              </a:rPr>
              <a:t>“</a:t>
            </a:r>
            <a:r>
              <a:rPr lang="en-US" dirty="0" smtClean="0">
                <a:latin typeface="Georgia" charset="0"/>
                <a:ea typeface="ＭＳ Ｐゴシック" charset="0"/>
                <a:cs typeface="ＭＳ Ｐゴシック" charset="0"/>
              </a:rPr>
              <a:t>I’m </a:t>
            </a:r>
            <a:r>
              <a:rPr lang="en-US" dirty="0">
                <a:latin typeface="Georgia" charset="0"/>
                <a:ea typeface="ＭＳ Ｐゴシック" charset="0"/>
                <a:cs typeface="ＭＳ Ｐゴシック" charset="0"/>
              </a:rPr>
              <a:t>sure you have a reason for your point of view, but </a:t>
            </a:r>
            <a:r>
              <a:rPr lang="en-US" dirty="0" smtClean="0">
                <a:latin typeface="Georgia" charset="0"/>
                <a:ea typeface="ＭＳ Ｐゴシック" charset="0"/>
                <a:cs typeface="ＭＳ Ｐゴシック" charset="0"/>
              </a:rPr>
              <a:t>I’d </a:t>
            </a:r>
            <a:r>
              <a:rPr lang="en-US" dirty="0">
                <a:latin typeface="Georgia" charset="0"/>
                <a:ea typeface="ＭＳ Ｐゴシック" charset="0"/>
                <a:cs typeface="ＭＳ Ｐゴシック" charset="0"/>
              </a:rPr>
              <a:t>like you to try to consider the group</a:t>
            </a:r>
            <a:r>
              <a:rPr lang="ja-JP" altLang="en-US" dirty="0">
                <a:latin typeface="Georgia" charset="0"/>
                <a:ea typeface="ＭＳ Ｐゴシック" charset="0"/>
                <a:cs typeface="ＭＳ Ｐゴシック" charset="0"/>
              </a:rPr>
              <a:t>’</a:t>
            </a:r>
            <a:r>
              <a:rPr lang="en-US" dirty="0">
                <a:latin typeface="Georgia" charset="0"/>
                <a:ea typeface="ＭＳ Ｐゴシック" charset="0"/>
                <a:cs typeface="ＭＳ Ｐゴシック" charset="0"/>
              </a:rPr>
              <a:t>s viewpoint for now.</a:t>
            </a:r>
          </a:p>
          <a:p>
            <a:pPr lvl="1" eaLnBrk="1" hangingPunct="1">
              <a:lnSpc>
                <a:spcPct val="90000"/>
              </a:lnSpc>
            </a:pPr>
            <a:r>
              <a:rPr lang="en-US" dirty="0" smtClean="0">
                <a:solidFill>
                  <a:srgbClr val="000000"/>
                </a:solidFill>
                <a:latin typeface="Georgia" charset="0"/>
                <a:ea typeface="ＭＳ Ｐゴシック" charset="0"/>
              </a:rPr>
              <a:t>How </a:t>
            </a:r>
            <a:r>
              <a:rPr lang="en-US" dirty="0">
                <a:solidFill>
                  <a:srgbClr val="000000"/>
                </a:solidFill>
                <a:latin typeface="Georgia" charset="0"/>
                <a:ea typeface="ＭＳ Ｐゴシック" charset="0"/>
              </a:rPr>
              <a:t>could we make this statement less abrasive?</a:t>
            </a:r>
          </a:p>
        </p:txBody>
      </p:sp>
      <p:sp>
        <p:nvSpPr>
          <p:cNvPr id="5" name="TextBox 3"/>
          <p:cNvSpPr txBox="1">
            <a:spLocks noChangeArrowheads="1"/>
          </p:cNvSpPr>
          <p:nvPr/>
        </p:nvSpPr>
        <p:spPr bwMode="auto">
          <a:xfrm>
            <a:off x="1347788" y="6081713"/>
            <a:ext cx="7339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charset="0"/>
              </a:rPr>
              <a:t>Developed By Florida Positive Behavior Support Project </a:t>
            </a:r>
          </a:p>
        </p:txBody>
      </p:sp>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84</a:t>
            </a:fld>
            <a:endParaRPr lang="en-US">
              <a:solidFill>
                <a:prstClr val="black">
                  <a:tint val="75000"/>
                </a:prstClr>
              </a:solidFill>
              <a:latin typeface="Calibri"/>
            </a:endParaRPr>
          </a:p>
        </p:txBody>
      </p:sp>
    </p:spTree>
    <p:extLst>
      <p:ext uri="{BB962C8B-B14F-4D97-AF65-F5344CB8AC3E}">
        <p14:creationId xmlns:p14="http://schemas.microsoft.com/office/powerpoint/2010/main" val="5560792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dirty="0">
                <a:latin typeface="Georgia" charset="0"/>
                <a:ea typeface="ＭＳ Ｐゴシック" charset="0"/>
                <a:cs typeface="ＭＳ Ｐゴシック" charset="0"/>
              </a:rPr>
              <a:t>Moving the Road Blocks</a:t>
            </a:r>
          </a:p>
        </p:txBody>
      </p:sp>
      <p:sp>
        <p:nvSpPr>
          <p:cNvPr id="80899" name="Rectangle 3"/>
          <p:cNvSpPr>
            <a:spLocks noGrp="1" noChangeArrowheads="1"/>
          </p:cNvSpPr>
          <p:nvPr>
            <p:ph sz="quarter" idx="13"/>
          </p:nvPr>
        </p:nvSpPr>
        <p:spPr>
          <a:xfrm>
            <a:off x="301625" y="1887556"/>
            <a:ext cx="8504238" cy="4572000"/>
          </a:xfrm>
        </p:spPr>
        <p:txBody>
          <a:bodyPr/>
          <a:lstStyle/>
          <a:p>
            <a:pPr eaLnBrk="1" hangingPunct="1"/>
            <a:r>
              <a:rPr lang="ja-JP" altLang="en-US" dirty="0">
                <a:ea typeface="ＭＳ Ｐゴシック" charset="0"/>
                <a:cs typeface="ＭＳ Ｐゴシック" charset="0"/>
              </a:rPr>
              <a:t>“</a:t>
            </a:r>
            <a:r>
              <a:rPr lang="en-US" dirty="0">
                <a:ea typeface="ＭＳ Ｐゴシック" charset="0"/>
                <a:cs typeface="ＭＳ Ｐゴシック" charset="0"/>
              </a:rPr>
              <a:t>It sounds like the district</a:t>
            </a:r>
            <a:r>
              <a:rPr lang="ja-JP" altLang="en-US" dirty="0">
                <a:ea typeface="ＭＳ Ｐゴシック" charset="0"/>
                <a:cs typeface="ＭＳ Ｐゴシック" charset="0"/>
              </a:rPr>
              <a:t>’</a:t>
            </a:r>
            <a:r>
              <a:rPr lang="en-US" dirty="0">
                <a:ea typeface="ＭＳ Ｐゴシック" charset="0"/>
                <a:cs typeface="ＭＳ Ｐゴシック" charset="0"/>
              </a:rPr>
              <a:t>s decision to implement Policy Y makes it more difficult for your team to plan new events. But let</a:t>
            </a:r>
            <a:r>
              <a:rPr lang="ja-JP" altLang="en-US" dirty="0">
                <a:ea typeface="ＭＳ Ｐゴシック" charset="0"/>
                <a:cs typeface="ＭＳ Ｐゴシック" charset="0"/>
              </a:rPr>
              <a:t>’</a:t>
            </a:r>
            <a:r>
              <a:rPr lang="en-US" dirty="0">
                <a:ea typeface="ＭＳ Ｐゴシック" charset="0"/>
                <a:cs typeface="ＭＳ Ｐゴシック" charset="0"/>
              </a:rPr>
              <a:t>s figure out the best way to work with what we have.</a:t>
            </a:r>
            <a:r>
              <a:rPr lang="ja-JP" altLang="en-US" dirty="0">
                <a:ea typeface="ＭＳ Ｐゴシック" charset="0"/>
                <a:cs typeface="ＭＳ Ｐゴシック" charset="0"/>
              </a:rPr>
              <a:t>”</a:t>
            </a:r>
            <a:endParaRPr lang="en-US" dirty="0">
              <a:ea typeface="ＭＳ Ｐゴシック" charset="0"/>
              <a:cs typeface="ＭＳ Ｐゴシック" charset="0"/>
            </a:endParaRPr>
          </a:p>
          <a:p>
            <a:pPr lvl="1" eaLnBrk="1" hangingPunct="1"/>
            <a:r>
              <a:rPr lang="en-US" dirty="0">
                <a:solidFill>
                  <a:srgbClr val="000000"/>
                </a:solidFill>
                <a:ea typeface="ＭＳ Ｐゴシック" charset="0"/>
              </a:rPr>
              <a:t>Then have team identify strengths and assets</a:t>
            </a:r>
          </a:p>
        </p:txBody>
      </p:sp>
      <p:sp>
        <p:nvSpPr>
          <p:cNvPr id="5" name="TextBox 3"/>
          <p:cNvSpPr txBox="1">
            <a:spLocks noChangeArrowheads="1"/>
          </p:cNvSpPr>
          <p:nvPr/>
        </p:nvSpPr>
        <p:spPr bwMode="auto">
          <a:xfrm>
            <a:off x="1347788" y="6081713"/>
            <a:ext cx="7339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charset="0"/>
              </a:rPr>
              <a:t>Developed By Florida Positive Behavior Support Project </a:t>
            </a:r>
          </a:p>
        </p:txBody>
      </p:sp>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85</a:t>
            </a:fld>
            <a:endParaRPr lang="en-US">
              <a:solidFill>
                <a:prstClr val="black">
                  <a:tint val="75000"/>
                </a:prstClr>
              </a:solidFill>
              <a:latin typeface="Calibri"/>
            </a:endParaRPr>
          </a:p>
        </p:txBody>
      </p:sp>
    </p:spTree>
    <p:extLst>
      <p:ext uri="{BB962C8B-B14F-4D97-AF65-F5344CB8AC3E}">
        <p14:creationId xmlns:p14="http://schemas.microsoft.com/office/powerpoint/2010/main" val="24422173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dirty="0">
                <a:latin typeface="Georgia" charset="0"/>
                <a:ea typeface="ＭＳ Ｐゴシック" charset="0"/>
                <a:cs typeface="ＭＳ Ｐゴシック" charset="0"/>
              </a:rPr>
              <a:t>Clarify Objectives</a:t>
            </a:r>
          </a:p>
        </p:txBody>
      </p:sp>
      <p:sp>
        <p:nvSpPr>
          <p:cNvPr id="81923" name="Rectangle 3"/>
          <p:cNvSpPr>
            <a:spLocks noGrp="1" noChangeArrowheads="1"/>
          </p:cNvSpPr>
          <p:nvPr>
            <p:ph sz="quarter" idx="13"/>
          </p:nvPr>
        </p:nvSpPr>
        <p:spPr>
          <a:xfrm>
            <a:off x="301625" y="1784591"/>
            <a:ext cx="8504238" cy="4572000"/>
          </a:xfrm>
        </p:spPr>
        <p:txBody>
          <a:bodyPr/>
          <a:lstStyle/>
          <a:p>
            <a:pPr eaLnBrk="1" hangingPunct="1"/>
            <a:r>
              <a:rPr lang="ja-JP" altLang="en-US" dirty="0">
                <a:ea typeface="ＭＳ Ｐゴシック" charset="0"/>
                <a:cs typeface="ＭＳ Ｐゴシック" charset="0"/>
              </a:rPr>
              <a:t>“</a:t>
            </a:r>
            <a:r>
              <a:rPr lang="en-US" dirty="0">
                <a:ea typeface="ＭＳ Ｐゴシック" charset="0"/>
                <a:cs typeface="ＭＳ Ｐゴシック" charset="0"/>
              </a:rPr>
              <a:t>I think something I might have said sounded like we should be addressing X, but right now we really should be focusing on Y.</a:t>
            </a:r>
            <a:r>
              <a:rPr lang="ja-JP" altLang="en-US" dirty="0">
                <a:ea typeface="ＭＳ Ｐゴシック" charset="0"/>
                <a:cs typeface="ＭＳ Ｐゴシック" charset="0"/>
              </a:rPr>
              <a:t>”</a:t>
            </a:r>
            <a:endParaRPr lang="en-US" dirty="0">
              <a:ea typeface="ＭＳ Ｐゴシック" charset="0"/>
              <a:cs typeface="ＭＳ Ｐゴシック" charset="0"/>
            </a:endParaRPr>
          </a:p>
        </p:txBody>
      </p:sp>
      <p:sp>
        <p:nvSpPr>
          <p:cNvPr id="5" name="TextBox 3"/>
          <p:cNvSpPr txBox="1">
            <a:spLocks noChangeArrowheads="1"/>
          </p:cNvSpPr>
          <p:nvPr/>
        </p:nvSpPr>
        <p:spPr bwMode="auto">
          <a:xfrm>
            <a:off x="1347788" y="6081713"/>
            <a:ext cx="7339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charset="0"/>
              </a:rPr>
              <a:t>Developed By Florida Positive Behavior Support Project </a:t>
            </a:r>
          </a:p>
        </p:txBody>
      </p:sp>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86</a:t>
            </a:fld>
            <a:endParaRPr lang="en-US">
              <a:solidFill>
                <a:prstClr val="black">
                  <a:tint val="75000"/>
                </a:prstClr>
              </a:solidFill>
              <a:latin typeface="Calibri"/>
            </a:endParaRPr>
          </a:p>
        </p:txBody>
      </p:sp>
    </p:spTree>
    <p:extLst>
      <p:ext uri="{BB962C8B-B14F-4D97-AF65-F5344CB8AC3E}">
        <p14:creationId xmlns:p14="http://schemas.microsoft.com/office/powerpoint/2010/main" val="31028065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4" name="Title 1"/>
          <p:cNvSpPr>
            <a:spLocks noGrp="1"/>
          </p:cNvSpPr>
          <p:nvPr>
            <p:ph type="title"/>
          </p:nvPr>
        </p:nvSpPr>
        <p:spPr>
          <a:xfrm>
            <a:off x="457200" y="321727"/>
            <a:ext cx="8229600" cy="1143000"/>
          </a:xfrm>
        </p:spPr>
        <p:txBody>
          <a:bodyPr/>
          <a:lstStyle/>
          <a:p>
            <a:pPr eaLnBrk="1" hangingPunct="1"/>
            <a:r>
              <a:rPr lang="en-US" dirty="0">
                <a:latin typeface="Georgia" charset="0"/>
                <a:ea typeface="ＭＳ Ｐゴシック" charset="0"/>
                <a:cs typeface="ＭＳ Ｐゴシック" charset="0"/>
              </a:rPr>
              <a:t>Meeting Monsters</a:t>
            </a:r>
          </a:p>
        </p:txBody>
      </p:sp>
      <p:sp>
        <p:nvSpPr>
          <p:cNvPr id="3" name="Content Placeholder 2"/>
          <p:cNvSpPr>
            <a:spLocks noGrp="1"/>
          </p:cNvSpPr>
          <p:nvPr>
            <p:ph sz="quarter" idx="13"/>
          </p:nvPr>
        </p:nvSpPr>
        <p:spPr>
          <a:xfrm>
            <a:off x="457200" y="1668463"/>
            <a:ext cx="8229600" cy="4976812"/>
          </a:xfrm>
        </p:spPr>
        <p:txBody>
          <a:bodyPr>
            <a:normAutofit lnSpcReduction="10000"/>
          </a:bodyPr>
          <a:lstStyle/>
          <a:p>
            <a:pPr marL="514350" indent="-514350" eaLnBrk="1" hangingPunct="1">
              <a:buFont typeface="Georgia" charset="0"/>
              <a:buAutoNum type="arabicPeriod"/>
            </a:pPr>
            <a:r>
              <a:rPr lang="en-US" dirty="0">
                <a:ea typeface="ＭＳ Ｐゴシック" charset="0"/>
                <a:cs typeface="ＭＳ Ｐゴシック" charset="0"/>
              </a:rPr>
              <a:t>Overly talkative</a:t>
            </a:r>
          </a:p>
          <a:p>
            <a:pPr marL="514350" indent="-514350" eaLnBrk="1" hangingPunct="1">
              <a:buFont typeface="Georgia" charset="0"/>
              <a:buAutoNum type="arabicPeriod"/>
            </a:pPr>
            <a:r>
              <a:rPr lang="en-US" dirty="0">
                <a:ea typeface="ＭＳ Ｐゴシック" charset="0"/>
                <a:cs typeface="ＭＳ Ｐゴシック" charset="0"/>
              </a:rPr>
              <a:t>Highly argumentative</a:t>
            </a:r>
          </a:p>
          <a:p>
            <a:pPr marL="514350" indent="-514350" eaLnBrk="1" hangingPunct="1">
              <a:buFont typeface="Georgia" charset="0"/>
              <a:buAutoNum type="arabicPeriod"/>
            </a:pPr>
            <a:r>
              <a:rPr lang="en-US" dirty="0">
                <a:ea typeface="ＭＳ Ｐゴシック" charset="0"/>
                <a:cs typeface="ＭＳ Ｐゴシック" charset="0"/>
              </a:rPr>
              <a:t>Rambler</a:t>
            </a:r>
          </a:p>
          <a:p>
            <a:pPr marL="514350" indent="-514350" eaLnBrk="1" hangingPunct="1">
              <a:buFont typeface="Georgia" charset="0"/>
              <a:buAutoNum type="arabicPeriod"/>
            </a:pPr>
            <a:r>
              <a:rPr lang="en-US" dirty="0">
                <a:ea typeface="ＭＳ Ｐゴシック" charset="0"/>
                <a:cs typeface="ＭＳ Ｐゴシック" charset="0"/>
              </a:rPr>
              <a:t>Obstinate/Rigid</a:t>
            </a:r>
          </a:p>
          <a:p>
            <a:pPr marL="514350" indent="-514350" eaLnBrk="1" hangingPunct="1">
              <a:buFont typeface="Georgia" charset="0"/>
              <a:buAutoNum type="arabicPeriod"/>
            </a:pPr>
            <a:r>
              <a:rPr lang="en-US" dirty="0">
                <a:ea typeface="ＭＳ Ｐゴシック" charset="0"/>
                <a:cs typeface="ＭＳ Ｐゴシック" charset="0"/>
              </a:rPr>
              <a:t>Griper/Whiner</a:t>
            </a:r>
          </a:p>
          <a:p>
            <a:pPr marL="514350" indent="-514350" eaLnBrk="1" hangingPunct="1">
              <a:buFont typeface="Georgia" charset="0"/>
              <a:buAutoNum type="arabicPeriod"/>
            </a:pPr>
            <a:r>
              <a:rPr lang="en-US" dirty="0">
                <a:ea typeface="ＭＳ Ｐゴシック" charset="0"/>
                <a:cs typeface="ＭＳ Ｐゴシック" charset="0"/>
              </a:rPr>
              <a:t>Side Conversation </a:t>
            </a:r>
          </a:p>
          <a:p>
            <a:pPr marL="514350" indent="-514350" eaLnBrk="1" hangingPunct="1">
              <a:buFont typeface="Georgia" charset="0"/>
              <a:buAutoNum type="arabicPeriod"/>
            </a:pPr>
            <a:r>
              <a:rPr lang="en-US" dirty="0">
                <a:ea typeface="ＭＳ Ｐゴシック" charset="0"/>
                <a:cs typeface="ＭＳ Ｐゴシック" charset="0"/>
              </a:rPr>
              <a:t>Definitely Wrong</a:t>
            </a:r>
          </a:p>
          <a:p>
            <a:pPr marL="514350" indent="-514350" eaLnBrk="1" hangingPunct="1">
              <a:buFont typeface="Georgia" charset="0"/>
              <a:buAutoNum type="arabicPeriod"/>
            </a:pPr>
            <a:r>
              <a:rPr lang="en-US" dirty="0">
                <a:ea typeface="ＭＳ Ｐゴシック" charset="0"/>
                <a:cs typeface="ＭＳ Ｐゴシック" charset="0"/>
              </a:rPr>
              <a:t>Off the Subject</a:t>
            </a:r>
          </a:p>
          <a:p>
            <a:pPr marL="514350" indent="-514350" eaLnBrk="1" hangingPunct="1">
              <a:buFont typeface="Georgia" charset="0"/>
              <a:buAutoNum type="arabicPeriod"/>
            </a:pPr>
            <a:r>
              <a:rPr lang="en-US" dirty="0">
                <a:ea typeface="ＭＳ Ｐゴシック" charset="0"/>
                <a:cs typeface="ＭＳ Ｐゴシック" charset="0"/>
              </a:rPr>
              <a:t>Silent </a:t>
            </a:r>
          </a:p>
          <a:p>
            <a:pPr marL="514350" indent="-514350" eaLnBrk="1" hangingPunct="1">
              <a:buFont typeface="Arial" charset="0"/>
              <a:buChar char="•"/>
            </a:pPr>
            <a:endParaRPr lang="en-US" dirty="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87</a:t>
            </a:fld>
            <a:endParaRPr lang="en-US">
              <a:solidFill>
                <a:prstClr val="black">
                  <a:tint val="75000"/>
                </a:prstClr>
              </a:solidFill>
              <a:latin typeface="Calibri"/>
            </a:endParaRPr>
          </a:p>
        </p:txBody>
      </p:sp>
    </p:spTree>
    <p:extLst>
      <p:ext uri="{BB962C8B-B14F-4D97-AF65-F5344CB8AC3E}">
        <p14:creationId xmlns:p14="http://schemas.microsoft.com/office/powerpoint/2010/main" val="37559456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203193"/>
            <a:ext cx="8229600" cy="1143000"/>
          </a:xfrm>
        </p:spPr>
        <p:txBody>
          <a:bodyPr/>
          <a:lstStyle/>
          <a:p>
            <a:pPr eaLnBrk="1" hangingPunct="1"/>
            <a:r>
              <a:rPr lang="en-US" dirty="0">
                <a:latin typeface="Georgia" charset="0"/>
                <a:ea typeface="ＭＳ Ｐゴシック" charset="0"/>
                <a:cs typeface="ＭＳ Ｐゴシック" charset="0"/>
              </a:rPr>
              <a:t>Case Study</a:t>
            </a:r>
          </a:p>
        </p:txBody>
      </p:sp>
      <p:sp>
        <p:nvSpPr>
          <p:cNvPr id="87043" name="Content Placeholder 2"/>
          <p:cNvSpPr>
            <a:spLocks noGrp="1"/>
          </p:cNvSpPr>
          <p:nvPr>
            <p:ph sz="quarter" idx="13"/>
          </p:nvPr>
        </p:nvSpPr>
        <p:spPr>
          <a:xfrm>
            <a:off x="228600" y="1114027"/>
            <a:ext cx="8686800" cy="5173663"/>
          </a:xfrm>
        </p:spPr>
        <p:txBody>
          <a:bodyPr>
            <a:normAutofit lnSpcReduction="10000"/>
          </a:bodyPr>
          <a:lstStyle/>
          <a:p>
            <a:pPr eaLnBrk="1" hangingPunct="1">
              <a:buFontTx/>
              <a:buNone/>
            </a:pPr>
            <a:r>
              <a:rPr lang="en-US" u="sng" dirty="0">
                <a:ea typeface="ＭＳ Ｐゴシック" charset="0"/>
                <a:cs typeface="ＭＳ Ｐゴシック" charset="0"/>
              </a:rPr>
              <a:t>Case Study 1 </a:t>
            </a:r>
          </a:p>
          <a:p>
            <a:pPr eaLnBrk="1" hangingPunct="1"/>
            <a:r>
              <a:rPr lang="en-US" sz="2400" dirty="0">
                <a:ea typeface="ＭＳ Ｐゴシック" charset="0"/>
                <a:cs typeface="ＭＳ Ｐゴシック" charset="0"/>
              </a:rPr>
              <a:t>Facilitator</a:t>
            </a:r>
          </a:p>
          <a:p>
            <a:pPr eaLnBrk="1" hangingPunct="1"/>
            <a:r>
              <a:rPr lang="en-US" sz="2400" dirty="0" smtClean="0">
                <a:ea typeface="ＭＳ Ｐゴシック" charset="0"/>
                <a:cs typeface="ＭＳ Ｐゴシック" charset="0"/>
              </a:rPr>
              <a:t>Hostile Participant</a:t>
            </a:r>
            <a:endParaRPr lang="en-US" sz="2400" dirty="0">
              <a:ea typeface="ＭＳ Ｐゴシック" charset="0"/>
              <a:cs typeface="ＭＳ Ｐゴシック" charset="0"/>
            </a:endParaRPr>
          </a:p>
          <a:p>
            <a:pPr eaLnBrk="1" hangingPunct="1"/>
            <a:r>
              <a:rPr lang="en-US" sz="2400" dirty="0">
                <a:ea typeface="ＭＳ Ｐゴシック" charset="0"/>
                <a:cs typeface="ＭＳ Ｐゴシック" charset="0"/>
              </a:rPr>
              <a:t>Other Team Members</a:t>
            </a:r>
          </a:p>
          <a:p>
            <a:pPr eaLnBrk="1" hangingPunct="1"/>
            <a:r>
              <a:rPr lang="en-US" sz="2400" dirty="0">
                <a:ea typeface="ＭＳ Ｐゴシック" charset="0"/>
                <a:cs typeface="ＭＳ Ｐゴシック" charset="0"/>
              </a:rPr>
              <a:t>Time Keeper</a:t>
            </a:r>
          </a:p>
          <a:p>
            <a:pPr eaLnBrk="1" hangingPunct="1"/>
            <a:r>
              <a:rPr lang="en-US" sz="2400" dirty="0">
                <a:ea typeface="ＭＳ Ｐゴシック" charset="0"/>
                <a:cs typeface="ＭＳ Ｐゴシック" charset="0"/>
              </a:rPr>
              <a:t>Recorder</a:t>
            </a:r>
          </a:p>
          <a:p>
            <a:pPr lvl="1" eaLnBrk="1" hangingPunct="1"/>
            <a:r>
              <a:rPr lang="en-US" sz="2400" dirty="0">
                <a:solidFill>
                  <a:srgbClr val="000000"/>
                </a:solidFill>
                <a:ea typeface="ＭＳ Ｐゴシック" charset="0"/>
              </a:rPr>
              <a:t>As a </a:t>
            </a:r>
            <a:r>
              <a:rPr lang="en-US" sz="2400" dirty="0" smtClean="0">
                <a:solidFill>
                  <a:srgbClr val="000000"/>
                </a:solidFill>
                <a:ea typeface="ＭＳ Ｐゴシック" charset="0"/>
              </a:rPr>
              <a:t>Algebra 1 Facilitator </a:t>
            </a:r>
            <a:r>
              <a:rPr lang="en-US" sz="2400" dirty="0">
                <a:solidFill>
                  <a:srgbClr val="000000"/>
                </a:solidFill>
                <a:ea typeface="ＭＳ Ｐゴシック" charset="0"/>
              </a:rPr>
              <a:t>you have worked hard to build relationships with your team, but you have been receiving hostility from </a:t>
            </a:r>
            <a:r>
              <a:rPr lang="en-US" sz="2400" dirty="0" smtClean="0">
                <a:solidFill>
                  <a:srgbClr val="000000"/>
                </a:solidFill>
                <a:ea typeface="ＭＳ Ｐゴシック" charset="0"/>
              </a:rPr>
              <a:t>a participant. </a:t>
            </a:r>
            <a:r>
              <a:rPr lang="en-US" sz="2400" dirty="0">
                <a:solidFill>
                  <a:srgbClr val="000000"/>
                </a:solidFill>
                <a:ea typeface="ＭＳ Ｐゴシック" charset="0"/>
              </a:rPr>
              <a:t>When discussing </a:t>
            </a:r>
            <a:r>
              <a:rPr lang="en-US" sz="2400" dirty="0" smtClean="0">
                <a:solidFill>
                  <a:srgbClr val="000000"/>
                </a:solidFill>
                <a:ea typeface="ＭＳ Ｐゴシック" charset="0"/>
              </a:rPr>
              <a:t>Algebra data </a:t>
            </a:r>
            <a:r>
              <a:rPr lang="en-US" sz="2400" dirty="0">
                <a:solidFill>
                  <a:srgbClr val="000000"/>
                </a:solidFill>
                <a:ea typeface="ＭＳ Ｐゴシック" charset="0"/>
              </a:rPr>
              <a:t>at a </a:t>
            </a:r>
            <a:r>
              <a:rPr lang="en-US" sz="2400" dirty="0" smtClean="0">
                <a:solidFill>
                  <a:srgbClr val="000000"/>
                </a:solidFill>
                <a:ea typeface="ＭＳ Ｐゴシック" charset="0"/>
              </a:rPr>
              <a:t>grade level meeting </a:t>
            </a:r>
            <a:r>
              <a:rPr lang="en-US" sz="2400" dirty="0">
                <a:solidFill>
                  <a:srgbClr val="000000"/>
                </a:solidFill>
                <a:ea typeface="ＭＳ Ｐゴシック" charset="0"/>
              </a:rPr>
              <a:t>and working through the problem-solving steps, this </a:t>
            </a:r>
            <a:r>
              <a:rPr lang="en-US" sz="2400" dirty="0" smtClean="0">
                <a:solidFill>
                  <a:srgbClr val="000000"/>
                </a:solidFill>
                <a:ea typeface="ＭＳ Ｐゴシック" charset="0"/>
              </a:rPr>
              <a:t>participant continues </a:t>
            </a:r>
            <a:r>
              <a:rPr lang="en-US" sz="2400" dirty="0">
                <a:solidFill>
                  <a:srgbClr val="000000"/>
                </a:solidFill>
                <a:ea typeface="ＭＳ Ｐゴシック" charset="0"/>
              </a:rPr>
              <a:t>to challenge or oppose every intervention idea/action of the team. </a:t>
            </a:r>
          </a:p>
          <a:p>
            <a:pPr lvl="2" eaLnBrk="1" hangingPunct="1"/>
            <a:r>
              <a:rPr lang="en-US" dirty="0">
                <a:solidFill>
                  <a:srgbClr val="000000"/>
                </a:solidFill>
                <a:ea typeface="ＭＳ Ｐゴシック" charset="0"/>
              </a:rPr>
              <a:t>As a facilitator, how might you handle this situation?</a:t>
            </a:r>
          </a:p>
        </p:txBody>
      </p:sp>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88</a:t>
            </a:fld>
            <a:endParaRPr lang="en-US">
              <a:solidFill>
                <a:prstClr val="black">
                  <a:tint val="75000"/>
                </a:prstClr>
              </a:solidFill>
              <a:latin typeface="Calibri"/>
            </a:endParaRPr>
          </a:p>
        </p:txBody>
      </p:sp>
    </p:spTree>
    <p:extLst>
      <p:ext uri="{BB962C8B-B14F-4D97-AF65-F5344CB8AC3E}">
        <p14:creationId xmlns:p14="http://schemas.microsoft.com/office/powerpoint/2010/main" val="1131745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169327"/>
            <a:ext cx="8229600" cy="1143000"/>
          </a:xfrm>
        </p:spPr>
        <p:txBody>
          <a:bodyPr/>
          <a:lstStyle/>
          <a:p>
            <a:pPr eaLnBrk="1" hangingPunct="1"/>
            <a:r>
              <a:rPr lang="en-US" dirty="0">
                <a:latin typeface="Georgia" charset="0"/>
                <a:ea typeface="ＭＳ Ｐゴシック" charset="0"/>
                <a:cs typeface="ＭＳ Ｐゴシック" charset="0"/>
              </a:rPr>
              <a:t>Case Study</a:t>
            </a:r>
          </a:p>
        </p:txBody>
      </p:sp>
      <p:sp>
        <p:nvSpPr>
          <p:cNvPr id="89091" name="Content Placeholder 2"/>
          <p:cNvSpPr>
            <a:spLocks noGrp="1"/>
          </p:cNvSpPr>
          <p:nvPr>
            <p:ph sz="quarter" idx="13"/>
          </p:nvPr>
        </p:nvSpPr>
        <p:spPr>
          <a:xfrm>
            <a:off x="228600" y="1109514"/>
            <a:ext cx="8686800" cy="5233987"/>
          </a:xfrm>
        </p:spPr>
        <p:txBody>
          <a:bodyPr>
            <a:normAutofit fontScale="92500" lnSpcReduction="10000"/>
          </a:bodyPr>
          <a:lstStyle/>
          <a:p>
            <a:pPr eaLnBrk="1" hangingPunct="1">
              <a:buFontTx/>
              <a:buNone/>
            </a:pPr>
            <a:r>
              <a:rPr lang="en-US" u="sng" dirty="0">
                <a:ea typeface="ＭＳ Ｐゴシック" charset="0"/>
                <a:cs typeface="ＭＳ Ｐゴシック" charset="0"/>
              </a:rPr>
              <a:t>Case Study 2 </a:t>
            </a:r>
          </a:p>
          <a:p>
            <a:pPr eaLnBrk="1" hangingPunct="1"/>
            <a:r>
              <a:rPr lang="en-US" sz="2400" dirty="0">
                <a:ea typeface="ＭＳ Ｐゴシック" charset="0"/>
                <a:cs typeface="ＭＳ Ｐゴシック" charset="0"/>
              </a:rPr>
              <a:t>Facilitator</a:t>
            </a:r>
          </a:p>
          <a:p>
            <a:pPr eaLnBrk="1" hangingPunct="1"/>
            <a:r>
              <a:rPr lang="en-US" sz="2400" dirty="0">
                <a:ea typeface="ＭＳ Ｐゴシック" charset="0"/>
                <a:cs typeface="ＭＳ Ｐゴシック" charset="0"/>
              </a:rPr>
              <a:t>Team Members</a:t>
            </a:r>
          </a:p>
          <a:p>
            <a:pPr eaLnBrk="1" hangingPunct="1"/>
            <a:r>
              <a:rPr lang="en-US" sz="2400" dirty="0">
                <a:ea typeface="ＭＳ Ｐゴシック" charset="0"/>
                <a:cs typeface="ＭＳ Ｐゴシック" charset="0"/>
              </a:rPr>
              <a:t>Time Keeper</a:t>
            </a:r>
          </a:p>
          <a:p>
            <a:pPr eaLnBrk="1" hangingPunct="1"/>
            <a:r>
              <a:rPr lang="en-US" sz="2400" dirty="0">
                <a:ea typeface="ＭＳ Ｐゴシック" charset="0"/>
                <a:cs typeface="ＭＳ Ｐゴシック" charset="0"/>
              </a:rPr>
              <a:t>Recorder</a:t>
            </a:r>
          </a:p>
          <a:p>
            <a:pPr lvl="1" eaLnBrk="1" hangingPunct="1"/>
            <a:r>
              <a:rPr lang="en-US" sz="2400" dirty="0">
                <a:solidFill>
                  <a:srgbClr val="000000"/>
                </a:solidFill>
                <a:ea typeface="ＭＳ Ｐゴシック" charset="0"/>
              </a:rPr>
              <a:t>As a </a:t>
            </a:r>
            <a:r>
              <a:rPr lang="en-US" sz="2400" dirty="0" smtClean="0">
                <a:solidFill>
                  <a:srgbClr val="000000"/>
                </a:solidFill>
                <a:ea typeface="ＭＳ Ｐゴシック" charset="0"/>
              </a:rPr>
              <a:t>Facilitator, </a:t>
            </a:r>
            <a:r>
              <a:rPr lang="en-US" sz="2400" dirty="0">
                <a:solidFill>
                  <a:srgbClr val="000000"/>
                </a:solidFill>
                <a:ea typeface="ＭＳ Ｐゴシック" charset="0"/>
              </a:rPr>
              <a:t>you are meeting with your team for the first time to review the purpose </a:t>
            </a:r>
            <a:r>
              <a:rPr lang="en-US" sz="2400" dirty="0" smtClean="0">
                <a:solidFill>
                  <a:srgbClr val="000000"/>
                </a:solidFill>
                <a:ea typeface="ＭＳ Ｐゴシック" charset="0"/>
              </a:rPr>
              <a:t>of your meetings and </a:t>
            </a:r>
            <a:r>
              <a:rPr lang="en-US" sz="2400" dirty="0">
                <a:solidFill>
                  <a:srgbClr val="000000"/>
                </a:solidFill>
                <a:ea typeface="ＭＳ Ｐゴシック" charset="0"/>
              </a:rPr>
              <a:t>to develop Group Expectations/Norms. </a:t>
            </a:r>
            <a:r>
              <a:rPr lang="en-US" sz="2400" dirty="0" smtClean="0">
                <a:solidFill>
                  <a:srgbClr val="000000"/>
                </a:solidFill>
                <a:ea typeface="ＭＳ Ｐゴシック" charset="0"/>
              </a:rPr>
              <a:t> </a:t>
            </a:r>
            <a:r>
              <a:rPr lang="en-US" sz="2400" dirty="0">
                <a:solidFill>
                  <a:srgbClr val="000000"/>
                </a:solidFill>
                <a:ea typeface="ＭＳ Ｐゴシック" charset="0"/>
              </a:rPr>
              <a:t>Y</a:t>
            </a:r>
            <a:r>
              <a:rPr lang="en-US" sz="2400" dirty="0" smtClean="0">
                <a:solidFill>
                  <a:srgbClr val="000000"/>
                </a:solidFill>
                <a:ea typeface="ＭＳ Ｐゴシック" charset="0"/>
              </a:rPr>
              <a:t>ou </a:t>
            </a:r>
            <a:r>
              <a:rPr lang="en-US" sz="2400" dirty="0">
                <a:solidFill>
                  <a:srgbClr val="000000"/>
                </a:solidFill>
                <a:ea typeface="ＭＳ Ｐゴシック" charset="0"/>
              </a:rPr>
              <a:t>explain to the team that throughout these meetings the group will be </a:t>
            </a:r>
            <a:r>
              <a:rPr lang="en-US" sz="2400" dirty="0" smtClean="0">
                <a:solidFill>
                  <a:srgbClr val="000000"/>
                </a:solidFill>
                <a:ea typeface="ＭＳ Ｐゴシック" charset="0"/>
              </a:rPr>
              <a:t>to collaboratively plan together what curriculum you will cover, and ideas on how to cover those topics.  </a:t>
            </a:r>
            <a:r>
              <a:rPr lang="en-US" sz="2400" dirty="0">
                <a:solidFill>
                  <a:srgbClr val="000000"/>
                </a:solidFill>
                <a:ea typeface="ＭＳ Ｐゴシック" charset="0"/>
              </a:rPr>
              <a:t>Your team completely refuses. They want to talk about individual students immediately because there is nothing wrong with their instruction within the classroom. </a:t>
            </a:r>
          </a:p>
          <a:p>
            <a:pPr lvl="2" eaLnBrk="1" hangingPunct="1"/>
            <a:r>
              <a:rPr lang="en-US" dirty="0">
                <a:solidFill>
                  <a:srgbClr val="000000"/>
                </a:solidFill>
                <a:ea typeface="ＭＳ Ｐゴシック" charset="0"/>
              </a:rPr>
              <a:t>How should the facilitator handle this situation?</a:t>
            </a:r>
          </a:p>
        </p:txBody>
      </p:sp>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89</a:t>
            </a:fld>
            <a:endParaRPr lang="en-US">
              <a:solidFill>
                <a:prstClr val="black">
                  <a:tint val="75000"/>
                </a:prstClr>
              </a:solidFill>
              <a:latin typeface="Calibri"/>
            </a:endParaRPr>
          </a:p>
        </p:txBody>
      </p:sp>
    </p:spTree>
    <p:extLst>
      <p:ext uri="{BB962C8B-B14F-4D97-AF65-F5344CB8AC3E}">
        <p14:creationId xmlns:p14="http://schemas.microsoft.com/office/powerpoint/2010/main" val="22812373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747"/>
            <a:ext cx="8229600" cy="475037"/>
          </a:xfrm>
        </p:spPr>
        <p:txBody>
          <a:bodyPr>
            <a:normAutofit fontScale="90000"/>
          </a:bodyPr>
          <a:lstStyle/>
          <a:p>
            <a:r>
              <a:rPr lang="en-US" dirty="0" smtClean="0"/>
              <a:t>End In Mind</a:t>
            </a:r>
            <a:endParaRPr lang="en-US" dirty="0"/>
          </a:p>
        </p:txBody>
      </p:sp>
      <p:sp>
        <p:nvSpPr>
          <p:cNvPr id="3" name="Slide Number Placeholder 2"/>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9</a:t>
            </a:fld>
            <a:endParaRPr lang="en-US">
              <a:solidFill>
                <a:prstClr val="black">
                  <a:tint val="75000"/>
                </a:prstClr>
              </a:solidFill>
              <a:latin typeface="Calibri"/>
            </a:endParaRPr>
          </a:p>
        </p:txBody>
      </p:sp>
      <p:pic>
        <p:nvPicPr>
          <p:cNvPr id="4" name="Picture 3"/>
          <p:cNvPicPr>
            <a:picLocks noChangeAspect="1"/>
          </p:cNvPicPr>
          <p:nvPr/>
        </p:nvPicPr>
        <p:blipFill>
          <a:blip r:embed="rId4"/>
          <a:stretch>
            <a:fillRect/>
          </a:stretch>
        </p:blipFill>
        <p:spPr>
          <a:xfrm>
            <a:off x="8088030" y="7"/>
            <a:ext cx="1028904" cy="865215"/>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2698642938"/>
              </p:ext>
            </p:extLst>
          </p:nvPr>
        </p:nvGraphicFramePr>
        <p:xfrm>
          <a:off x="241300" y="755098"/>
          <a:ext cx="8572500" cy="5767569"/>
        </p:xfrm>
        <a:graphic>
          <a:graphicData uri="http://schemas.openxmlformats.org/presentationml/2006/ole">
            <mc:AlternateContent xmlns:mc="http://schemas.openxmlformats.org/markup-compatibility/2006">
              <mc:Choice xmlns:v="urn:schemas-microsoft-com:vml" Requires="v">
                <p:oleObj spid="_x0000_s1175" name="Document" r:id="rId6" imgW="9740900" imgH="6553200" progId="Word.Document.12">
                  <p:embed/>
                </p:oleObj>
              </mc:Choice>
              <mc:Fallback>
                <p:oleObj name="Document" r:id="rId6" imgW="9740900" imgH="6553200" progId="Word.Document.12">
                  <p:embed/>
                  <p:pic>
                    <p:nvPicPr>
                      <p:cNvPr id="0" name=""/>
                      <p:cNvPicPr/>
                      <p:nvPr/>
                    </p:nvPicPr>
                    <p:blipFill>
                      <a:blip r:embed="rId7"/>
                      <a:stretch>
                        <a:fillRect/>
                      </a:stretch>
                    </p:blipFill>
                    <p:spPr>
                      <a:xfrm>
                        <a:off x="241300" y="755098"/>
                        <a:ext cx="8572500" cy="5767569"/>
                      </a:xfrm>
                      <a:prstGeom prst="rect">
                        <a:avLst/>
                      </a:prstGeom>
                    </p:spPr>
                  </p:pic>
                </p:oleObj>
              </mc:Fallback>
            </mc:AlternateContent>
          </a:graphicData>
        </a:graphic>
      </p:graphicFrame>
    </p:spTree>
    <p:extLst>
      <p:ext uri="{BB962C8B-B14F-4D97-AF65-F5344CB8AC3E}">
        <p14:creationId xmlns:p14="http://schemas.microsoft.com/office/powerpoint/2010/main" val="2235599948"/>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Effective Meeting Protocols</a:t>
            </a:r>
            <a:endParaRPr lang="en-US" dirty="0"/>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90</a:t>
            </a:fld>
            <a:endParaRPr lang="en-US">
              <a:solidFill>
                <a:prstClr val="black">
                  <a:tint val="75000"/>
                </a:prstClr>
              </a:solidFill>
              <a:latin typeface="Calibri"/>
            </a:endParaRPr>
          </a:p>
        </p:txBody>
      </p:sp>
    </p:spTree>
    <p:extLst>
      <p:ext uri="{BB962C8B-B14F-4D97-AF65-F5344CB8AC3E}">
        <p14:creationId xmlns:p14="http://schemas.microsoft.com/office/powerpoint/2010/main" val="1692330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Facilitating Meetings</a:t>
            </a:r>
            <a:endParaRPr lang="en-US" dirty="0"/>
          </a:p>
        </p:txBody>
      </p:sp>
      <p:sp>
        <p:nvSpPr>
          <p:cNvPr id="3" name="Content Placeholder 2"/>
          <p:cNvSpPr>
            <a:spLocks noGrp="1"/>
          </p:cNvSpPr>
          <p:nvPr>
            <p:ph sz="quarter" idx="13"/>
          </p:nvPr>
        </p:nvSpPr>
        <p:spPr/>
        <p:txBody>
          <a:bodyPr/>
          <a:lstStyle/>
          <a:p>
            <a:r>
              <a:rPr lang="en-US" dirty="0" smtClean="0"/>
              <a:t>Develop Background Knowledge for Work At Hand</a:t>
            </a:r>
          </a:p>
          <a:p>
            <a:r>
              <a:rPr lang="en-US" dirty="0" smtClean="0"/>
              <a:t>Smaller Workgroup Strategies</a:t>
            </a:r>
          </a:p>
          <a:p>
            <a:r>
              <a:rPr lang="en-US" dirty="0" smtClean="0"/>
              <a:t>Consensus Strategies</a:t>
            </a:r>
          </a:p>
          <a:p>
            <a:r>
              <a:rPr lang="en-US" dirty="0" smtClean="0"/>
              <a:t>Share-out Strategies</a:t>
            </a:r>
          </a:p>
          <a:p>
            <a:r>
              <a:rPr lang="en-US" dirty="0" smtClean="0"/>
              <a:t>Decision-Making Protocols</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91</a:t>
            </a:fld>
            <a:endParaRPr lang="en-US">
              <a:solidFill>
                <a:prstClr val="black">
                  <a:tint val="75000"/>
                </a:prstClr>
              </a:solidFill>
              <a:latin typeface="Calibri"/>
            </a:endParaRPr>
          </a:p>
        </p:txBody>
      </p:sp>
    </p:spTree>
    <p:extLst>
      <p:ext uri="{BB962C8B-B14F-4D97-AF65-F5344CB8AC3E}">
        <p14:creationId xmlns:p14="http://schemas.microsoft.com/office/powerpoint/2010/main" val="597026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tx1"/>
                </a:solidFill>
              </a:rPr>
              <a:t>Second Body of Knowledge of Facilitation Skills</a:t>
            </a:r>
            <a:endParaRPr lang="en-US" dirty="0">
              <a:solidFill>
                <a:schemeClr val="tx1"/>
              </a:solidFill>
            </a:endParaRPr>
          </a:p>
        </p:txBody>
      </p:sp>
      <p:sp>
        <p:nvSpPr>
          <p:cNvPr id="5" name="Subtitle 4"/>
          <p:cNvSpPr>
            <a:spLocks noGrp="1"/>
          </p:cNvSpPr>
          <p:nvPr>
            <p:ph type="subTitle" idx="1"/>
          </p:nvPr>
        </p:nvSpPr>
        <p:spPr/>
        <p:txBody>
          <a:bodyPr/>
          <a:lstStyle/>
          <a:p>
            <a:r>
              <a:rPr lang="en-US" dirty="0" smtClean="0"/>
              <a:t>Managing and Organizing</a:t>
            </a:r>
            <a:endParaRPr lang="en-US" dirty="0"/>
          </a:p>
        </p:txBody>
      </p:sp>
      <p:sp>
        <p:nvSpPr>
          <p:cNvPr id="2" name="Slide Number Placeholder 1"/>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92</a:t>
            </a:fld>
            <a:endParaRPr lang="en-US">
              <a:solidFill>
                <a:prstClr val="black">
                  <a:tint val="75000"/>
                </a:prstClr>
              </a:solidFill>
              <a:latin typeface="Calibri"/>
            </a:endParaRPr>
          </a:p>
        </p:txBody>
      </p:sp>
    </p:spTree>
    <p:extLst>
      <p:ext uri="{BB962C8B-B14F-4D97-AF65-F5344CB8AC3E}">
        <p14:creationId xmlns:p14="http://schemas.microsoft.com/office/powerpoint/2010/main" val="41602399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Managing and Organization Skills</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Understand and Implement Strategies to Organize and Manage Teams Efforts</a:t>
            </a:r>
          </a:p>
          <a:p>
            <a:r>
              <a:rPr lang="en-US" dirty="0" smtClean="0"/>
              <a:t>Examples:</a:t>
            </a:r>
          </a:p>
          <a:p>
            <a:pPr lvl="1"/>
            <a:r>
              <a:rPr lang="en-US" dirty="0" smtClean="0"/>
              <a:t>Design and Share an Effective Agenda</a:t>
            </a:r>
          </a:p>
          <a:p>
            <a:pPr lvl="1"/>
            <a:r>
              <a:rPr lang="en-US" dirty="0" smtClean="0"/>
              <a:t>Manage Time </a:t>
            </a:r>
          </a:p>
          <a:p>
            <a:pPr lvl="1"/>
            <a:r>
              <a:rPr lang="en-US" dirty="0" smtClean="0"/>
              <a:t>Develop Norms and Roles</a:t>
            </a:r>
          </a:p>
          <a:p>
            <a:pPr lvl="1"/>
            <a:r>
              <a:rPr lang="en-US" dirty="0" smtClean="0"/>
              <a:t>Understand and Organize Assessments</a:t>
            </a:r>
          </a:p>
          <a:p>
            <a:pPr lvl="1"/>
            <a:r>
              <a:rPr lang="en-US" dirty="0" smtClean="0"/>
              <a:t>Prepare and Manage Evidence of PLC Work</a:t>
            </a:r>
          </a:p>
          <a:p>
            <a:pPr lvl="1"/>
            <a:r>
              <a:rPr lang="en-US" dirty="0" smtClean="0"/>
              <a:t>Understand the Direction of the Team</a:t>
            </a:r>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93</a:t>
            </a:fld>
            <a:endParaRPr lang="en-US">
              <a:solidFill>
                <a:prstClr val="black">
                  <a:tint val="75000"/>
                </a:prstClr>
              </a:solidFill>
              <a:latin typeface="Calibri"/>
            </a:endParaRPr>
          </a:p>
        </p:txBody>
      </p:sp>
    </p:spTree>
    <p:extLst>
      <p:ext uri="{BB962C8B-B14F-4D97-AF65-F5344CB8AC3E}">
        <p14:creationId xmlns:p14="http://schemas.microsoft.com/office/powerpoint/2010/main" val="35206991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rgbClr val="000000"/>
                </a:solidFill>
              </a:rPr>
              <a:t>Third Body of Knowledge: Content Expertise</a:t>
            </a:r>
            <a:endParaRPr lang="en-US" dirty="0">
              <a:solidFill>
                <a:srgbClr val="000000"/>
              </a:solidFill>
            </a:endParaRPr>
          </a:p>
        </p:txBody>
      </p:sp>
      <p:sp>
        <p:nvSpPr>
          <p:cNvPr id="4" name="Subtitle 3"/>
          <p:cNvSpPr>
            <a:spLocks noGrp="1"/>
          </p:cNvSpPr>
          <p:nvPr>
            <p:ph type="subTitle" idx="1"/>
          </p:nvPr>
        </p:nvSpPr>
        <p:spPr/>
        <p:txBody>
          <a:bodyPr/>
          <a:lstStyle/>
          <a:p>
            <a:r>
              <a:rPr lang="en-US" dirty="0" smtClean="0"/>
              <a:t>Problem-Solving and Collaborative Planning Models</a:t>
            </a:r>
            <a:endParaRPr lang="en-US" dirty="0"/>
          </a:p>
        </p:txBody>
      </p:sp>
      <p:sp>
        <p:nvSpPr>
          <p:cNvPr id="3" name="Slide Number Placeholder 2"/>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94</a:t>
            </a:fld>
            <a:endParaRPr lang="en-US">
              <a:solidFill>
                <a:prstClr val="black">
                  <a:tint val="75000"/>
                </a:prstClr>
              </a:solidFill>
              <a:latin typeface="Calibri"/>
            </a:endParaRPr>
          </a:p>
        </p:txBody>
      </p:sp>
    </p:spTree>
    <p:extLst>
      <p:ext uri="{BB962C8B-B14F-4D97-AF65-F5344CB8AC3E}">
        <p14:creationId xmlns:p14="http://schemas.microsoft.com/office/powerpoint/2010/main" val="32199542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239"/>
            <a:ext cx="8229600" cy="1143000"/>
          </a:xfrm>
        </p:spPr>
        <p:txBody>
          <a:bodyPr/>
          <a:lstStyle/>
          <a:p>
            <a:r>
              <a:rPr lang="en-US" dirty="0" smtClean="0"/>
              <a:t>What is the “Right” Work</a:t>
            </a:r>
            <a:endParaRPr lang="en-US" dirty="0"/>
          </a:p>
        </p:txBody>
      </p:sp>
      <p:pic>
        <p:nvPicPr>
          <p:cNvPr id="6" name="Picture 5"/>
          <p:cNvPicPr>
            <a:picLocks noChangeAspect="1"/>
          </p:cNvPicPr>
          <p:nvPr/>
        </p:nvPicPr>
        <p:blipFill>
          <a:blip r:embed="rId3"/>
          <a:stretch>
            <a:fillRect/>
          </a:stretch>
        </p:blipFill>
        <p:spPr>
          <a:xfrm>
            <a:off x="610205" y="897463"/>
            <a:ext cx="7773792" cy="5910903"/>
          </a:xfrm>
          <a:prstGeom prst="rect">
            <a:avLst/>
          </a:prstGeom>
        </p:spPr>
      </p:pic>
      <p:sp>
        <p:nvSpPr>
          <p:cNvPr id="3" name="Slide Number Placeholder 2"/>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95</a:t>
            </a:fld>
            <a:endParaRPr lang="en-US">
              <a:solidFill>
                <a:prstClr val="black">
                  <a:tint val="75000"/>
                </a:prstClr>
              </a:solidFill>
              <a:latin typeface="Calibri"/>
            </a:endParaRPr>
          </a:p>
        </p:txBody>
      </p:sp>
    </p:spTree>
    <p:extLst>
      <p:ext uri="{BB962C8B-B14F-4D97-AF65-F5344CB8AC3E}">
        <p14:creationId xmlns:p14="http://schemas.microsoft.com/office/powerpoint/2010/main" val="39412353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 y="220665"/>
            <a:ext cx="7345363" cy="1339851"/>
          </a:xfrm>
        </p:spPr>
        <p:txBody>
          <a:bodyPr>
            <a:normAutofit fontScale="90000"/>
          </a:bodyPr>
          <a:lstStyle/>
          <a:p>
            <a:r>
              <a:rPr lang="en-US" dirty="0" smtClean="0"/>
              <a:t>Collaborative Planning and Problem Solving</a:t>
            </a:r>
            <a:endParaRPr lang="en-US" dirty="0"/>
          </a:p>
        </p:txBody>
      </p:sp>
      <p:sp>
        <p:nvSpPr>
          <p:cNvPr id="3" name="Text Placeholder 2"/>
          <p:cNvSpPr>
            <a:spLocks noGrp="1"/>
          </p:cNvSpPr>
          <p:nvPr>
            <p:ph type="body" idx="4294967295"/>
          </p:nvPr>
        </p:nvSpPr>
        <p:spPr>
          <a:xfrm>
            <a:off x="0" y="1560513"/>
            <a:ext cx="4171950" cy="831851"/>
          </a:xfrm>
        </p:spPr>
        <p:txBody>
          <a:bodyPr>
            <a:normAutofit/>
          </a:bodyPr>
          <a:lstStyle/>
          <a:p>
            <a:pPr marL="0" indent="0">
              <a:buNone/>
            </a:pPr>
            <a:r>
              <a:rPr lang="en-US" b="1" dirty="0" smtClean="0"/>
              <a:t>Collaborative Planning</a:t>
            </a:r>
            <a:endParaRPr lang="en-US" b="1" dirty="0"/>
          </a:p>
        </p:txBody>
      </p:sp>
      <p:sp>
        <p:nvSpPr>
          <p:cNvPr id="4" name="Content Placeholder 3"/>
          <p:cNvSpPr>
            <a:spLocks noGrp="1"/>
          </p:cNvSpPr>
          <p:nvPr>
            <p:ph sz="half" idx="4294967295"/>
          </p:nvPr>
        </p:nvSpPr>
        <p:spPr>
          <a:xfrm>
            <a:off x="0" y="2389188"/>
            <a:ext cx="4040188" cy="2052637"/>
          </a:xfrm>
        </p:spPr>
        <p:txBody>
          <a:bodyPr>
            <a:normAutofit fontScale="92500"/>
          </a:bodyPr>
          <a:lstStyle/>
          <a:p>
            <a:r>
              <a:rPr lang="en-US" dirty="0" smtClean="0"/>
              <a:t>Planning for learning you want to occur</a:t>
            </a:r>
          </a:p>
          <a:p>
            <a:r>
              <a:rPr lang="en-US" dirty="0" smtClean="0"/>
              <a:t>Looking ahead to activities/assessments</a:t>
            </a:r>
          </a:p>
        </p:txBody>
      </p:sp>
      <p:sp>
        <p:nvSpPr>
          <p:cNvPr id="5" name="Text Placeholder 4"/>
          <p:cNvSpPr>
            <a:spLocks noGrp="1"/>
          </p:cNvSpPr>
          <p:nvPr>
            <p:ph type="body" sz="quarter" idx="4294967295"/>
          </p:nvPr>
        </p:nvSpPr>
        <p:spPr>
          <a:xfrm>
            <a:off x="5576888" y="1547813"/>
            <a:ext cx="3567112" cy="831851"/>
          </a:xfrm>
        </p:spPr>
        <p:txBody>
          <a:bodyPr/>
          <a:lstStyle/>
          <a:p>
            <a:pPr marL="0" indent="0">
              <a:buNone/>
            </a:pPr>
            <a:r>
              <a:rPr lang="en-US" b="1" dirty="0" smtClean="0"/>
              <a:t>Problem-Solving</a:t>
            </a:r>
            <a:endParaRPr lang="en-US" b="1" dirty="0"/>
          </a:p>
        </p:txBody>
      </p:sp>
      <p:sp>
        <p:nvSpPr>
          <p:cNvPr id="6" name="Content Placeholder 5"/>
          <p:cNvSpPr>
            <a:spLocks noGrp="1"/>
          </p:cNvSpPr>
          <p:nvPr>
            <p:ph sz="quarter" idx="4294967295"/>
          </p:nvPr>
        </p:nvSpPr>
        <p:spPr>
          <a:xfrm>
            <a:off x="5102225" y="2392364"/>
            <a:ext cx="4041775" cy="2052637"/>
          </a:xfrm>
        </p:spPr>
        <p:txBody>
          <a:bodyPr>
            <a:normAutofit fontScale="77500" lnSpcReduction="20000"/>
          </a:bodyPr>
          <a:lstStyle/>
          <a:p>
            <a:r>
              <a:rPr lang="en-US" dirty="0" smtClean="0"/>
              <a:t>Planning a response to learning that has occurred</a:t>
            </a:r>
          </a:p>
          <a:p>
            <a:r>
              <a:rPr lang="en-US" dirty="0" smtClean="0"/>
              <a:t>Planning activities/assessments based on instructional plan</a:t>
            </a:r>
          </a:p>
          <a:p>
            <a:endParaRPr lang="en-US" dirty="0"/>
          </a:p>
        </p:txBody>
      </p:sp>
      <p:sp>
        <p:nvSpPr>
          <p:cNvPr id="7" name="TextBox 6"/>
          <p:cNvSpPr txBox="1"/>
          <p:nvPr/>
        </p:nvSpPr>
        <p:spPr>
          <a:xfrm>
            <a:off x="1908587" y="5170715"/>
            <a:ext cx="2192164" cy="369332"/>
          </a:xfrm>
          <a:prstGeom prst="rect">
            <a:avLst/>
          </a:prstGeom>
          <a:noFill/>
        </p:spPr>
        <p:txBody>
          <a:bodyPr wrap="none" rtlCol="0">
            <a:spAutoFit/>
          </a:bodyPr>
          <a:lstStyle/>
          <a:p>
            <a:r>
              <a:rPr lang="en-US" dirty="0" smtClean="0"/>
              <a:t>Student Performance</a:t>
            </a:r>
            <a:endParaRPr lang="en-US" dirty="0"/>
          </a:p>
        </p:txBody>
      </p:sp>
      <p:cxnSp>
        <p:nvCxnSpPr>
          <p:cNvPr id="9" name="Straight Arrow Connector 8"/>
          <p:cNvCxnSpPr/>
          <p:nvPr/>
        </p:nvCxnSpPr>
        <p:spPr>
          <a:xfrm flipV="1">
            <a:off x="384628" y="5406578"/>
            <a:ext cx="1357086"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7" idx="2"/>
            <a:endCxn id="15" idx="0"/>
          </p:cNvCxnSpPr>
          <p:nvPr/>
        </p:nvCxnSpPr>
        <p:spPr>
          <a:xfrm>
            <a:off x="3004669" y="5540047"/>
            <a:ext cx="13441" cy="51380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99360" y="4765102"/>
            <a:ext cx="1908586" cy="646331"/>
          </a:xfrm>
          <a:prstGeom prst="rect">
            <a:avLst/>
          </a:prstGeom>
          <a:noFill/>
        </p:spPr>
        <p:txBody>
          <a:bodyPr wrap="square" rtlCol="0">
            <a:spAutoFit/>
          </a:bodyPr>
          <a:lstStyle/>
          <a:p>
            <a:r>
              <a:rPr lang="en-US" dirty="0" smtClean="0"/>
              <a:t>Backwards Planning</a:t>
            </a:r>
            <a:endParaRPr lang="en-US" dirty="0"/>
          </a:p>
        </p:txBody>
      </p:sp>
      <p:sp>
        <p:nvSpPr>
          <p:cNvPr id="15" name="TextBox 14"/>
          <p:cNvSpPr txBox="1"/>
          <p:nvPr/>
        </p:nvSpPr>
        <p:spPr>
          <a:xfrm>
            <a:off x="2159003" y="6053852"/>
            <a:ext cx="1718214" cy="369332"/>
          </a:xfrm>
          <a:prstGeom prst="rect">
            <a:avLst/>
          </a:prstGeom>
          <a:noFill/>
        </p:spPr>
        <p:txBody>
          <a:bodyPr wrap="none" rtlCol="0">
            <a:spAutoFit/>
          </a:bodyPr>
          <a:lstStyle/>
          <a:p>
            <a:r>
              <a:rPr lang="en-US" dirty="0" smtClean="0"/>
              <a:t>Problem-Solving</a:t>
            </a:r>
            <a:endParaRPr lang="en-US" dirty="0"/>
          </a:p>
        </p:txBody>
      </p:sp>
      <p:cxnSp>
        <p:nvCxnSpPr>
          <p:cNvPr id="17" name="Straight Arrow Connector 16"/>
          <p:cNvCxnSpPr/>
          <p:nvPr/>
        </p:nvCxnSpPr>
        <p:spPr>
          <a:xfrm>
            <a:off x="4645035" y="5393284"/>
            <a:ext cx="160745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497398" y="4730435"/>
            <a:ext cx="2259015" cy="646331"/>
          </a:xfrm>
          <a:prstGeom prst="rect">
            <a:avLst/>
          </a:prstGeom>
          <a:noFill/>
        </p:spPr>
        <p:txBody>
          <a:bodyPr wrap="square" rtlCol="0">
            <a:spAutoFit/>
          </a:bodyPr>
          <a:lstStyle/>
          <a:p>
            <a:r>
              <a:rPr lang="en-US" dirty="0" smtClean="0"/>
              <a:t>Backwards</a:t>
            </a:r>
          </a:p>
          <a:p>
            <a:r>
              <a:rPr lang="en-US" dirty="0" smtClean="0"/>
              <a:t> Planning</a:t>
            </a:r>
            <a:endParaRPr lang="en-US" dirty="0"/>
          </a:p>
        </p:txBody>
      </p:sp>
      <p:sp>
        <p:nvSpPr>
          <p:cNvPr id="20" name="TextBox 19"/>
          <p:cNvSpPr txBox="1"/>
          <p:nvPr/>
        </p:nvSpPr>
        <p:spPr>
          <a:xfrm>
            <a:off x="6494636" y="5208619"/>
            <a:ext cx="2192164" cy="369332"/>
          </a:xfrm>
          <a:prstGeom prst="rect">
            <a:avLst/>
          </a:prstGeom>
          <a:noFill/>
        </p:spPr>
        <p:txBody>
          <a:bodyPr wrap="none" rtlCol="0">
            <a:spAutoFit/>
          </a:bodyPr>
          <a:lstStyle/>
          <a:p>
            <a:r>
              <a:rPr lang="en-US" dirty="0" smtClean="0"/>
              <a:t>Student Performance</a:t>
            </a:r>
            <a:endParaRPr lang="en-US" dirty="0"/>
          </a:p>
        </p:txBody>
      </p:sp>
      <p:sp>
        <p:nvSpPr>
          <p:cNvPr id="25" name="TextBox 24"/>
          <p:cNvSpPr txBox="1"/>
          <p:nvPr/>
        </p:nvSpPr>
        <p:spPr>
          <a:xfrm>
            <a:off x="6756403" y="6000819"/>
            <a:ext cx="1718214" cy="369332"/>
          </a:xfrm>
          <a:prstGeom prst="rect">
            <a:avLst/>
          </a:prstGeom>
          <a:noFill/>
        </p:spPr>
        <p:txBody>
          <a:bodyPr wrap="none" rtlCol="0">
            <a:spAutoFit/>
          </a:bodyPr>
          <a:lstStyle/>
          <a:p>
            <a:r>
              <a:rPr lang="en-US" dirty="0" smtClean="0"/>
              <a:t>Problem-Solving</a:t>
            </a:r>
            <a:endParaRPr lang="en-US" dirty="0"/>
          </a:p>
        </p:txBody>
      </p:sp>
      <p:cxnSp>
        <p:nvCxnSpPr>
          <p:cNvPr id="26" name="Straight Arrow Connector 25"/>
          <p:cNvCxnSpPr/>
          <p:nvPr/>
        </p:nvCxnSpPr>
        <p:spPr>
          <a:xfrm>
            <a:off x="7692794" y="5540051"/>
            <a:ext cx="13441" cy="513807"/>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8" name="Slide Number Placeholder 7"/>
          <p:cNvSpPr>
            <a:spLocks noGrp="1"/>
          </p:cNvSpPr>
          <p:nvPr>
            <p:ph type="sldNum" sz="quarter" idx="12"/>
          </p:nvPr>
        </p:nvSpPr>
        <p:spPr/>
        <p:txBody>
          <a:bodyPr/>
          <a:lstStyle/>
          <a:p>
            <a:fld id="{FD99AA8B-2E7A-4BBC-8FDE-CA7CF71DD330}" type="slidenum">
              <a:rPr lang="en-US" smtClean="0">
                <a:solidFill>
                  <a:prstClr val="black">
                    <a:tint val="75000"/>
                  </a:prstClr>
                </a:solidFill>
                <a:latin typeface="Calibri"/>
              </a:rPr>
              <a:pPr/>
              <a:t>96</a:t>
            </a:fld>
            <a:endParaRPr lang="en-US">
              <a:solidFill>
                <a:prstClr val="black">
                  <a:tint val="75000"/>
                </a:prstClr>
              </a:solidFill>
              <a:latin typeface="Calibri"/>
            </a:endParaRPr>
          </a:p>
        </p:txBody>
      </p:sp>
    </p:spTree>
    <p:extLst>
      <p:ext uri="{BB962C8B-B14F-4D97-AF65-F5344CB8AC3E}">
        <p14:creationId xmlns:p14="http://schemas.microsoft.com/office/powerpoint/2010/main" val="27955608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erMedia.com Animated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resenterMedia.com Animated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9544</TotalTime>
  <Words>8044</Words>
  <Application>Microsoft Macintosh PowerPoint</Application>
  <PresentationFormat>On-screen Show (4:3)</PresentationFormat>
  <Paragraphs>1086</Paragraphs>
  <Slides>96</Slides>
  <Notes>56</Notes>
  <HiddenSlides>28</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96</vt:i4>
      </vt:variant>
    </vt:vector>
  </HeadingPairs>
  <TitlesOfParts>
    <vt:vector size="106" baseType="lpstr">
      <vt:lpstr>PresenterMedia.com Animated Theme</vt:lpstr>
      <vt:lpstr>1_PresenterMedia.com Animated Theme</vt:lpstr>
      <vt:lpstr>Office Theme</vt:lpstr>
      <vt:lpstr>1_Office Theme</vt:lpstr>
      <vt:lpstr>2_Office Theme</vt:lpstr>
      <vt:lpstr>3_Office Theme</vt:lpstr>
      <vt:lpstr>4_Office Theme</vt:lpstr>
      <vt:lpstr>5_Office Theme</vt:lpstr>
      <vt:lpstr>6_Office Theme</vt:lpstr>
      <vt:lpstr>Document</vt:lpstr>
      <vt:lpstr>Welcome!  PLC Facilitators Training</vt:lpstr>
      <vt:lpstr>Opening Discussion</vt:lpstr>
      <vt:lpstr>Norms for Our Work</vt:lpstr>
      <vt:lpstr>Review of Materials</vt:lpstr>
      <vt:lpstr>Setting up your Facilitator Group As a PLC (Introductions)</vt:lpstr>
      <vt:lpstr>Setting up your Facilitator Group As a PLC (Roles)</vt:lpstr>
      <vt:lpstr>Setting up your Facilitator Group as a PLC (Norms)</vt:lpstr>
      <vt:lpstr>Setting Up Process Partners</vt:lpstr>
      <vt:lpstr>End In Mind</vt:lpstr>
      <vt:lpstr>PowerPoint Presentation</vt:lpstr>
      <vt:lpstr>Activity #1: Pre Rating and Sharing</vt:lpstr>
      <vt:lpstr>PowerPoint Presentation</vt:lpstr>
      <vt:lpstr>Day 1: Key Content and Learning Goals</vt:lpstr>
      <vt:lpstr>Setting the Context and Focusing our Lens</vt:lpstr>
      <vt:lpstr>Building our “Why”</vt:lpstr>
      <vt:lpstr>PowerPoint Presentation</vt:lpstr>
      <vt:lpstr>PASCO’S INTEGRATED SYSTEM: What </vt:lpstr>
      <vt:lpstr>PASCO’S INTEGRATED SYSTEM: How</vt:lpstr>
      <vt:lpstr>2012 FCAT 2.0: Implications for Pasco (Source: http//fcat.fldoe.org)</vt:lpstr>
      <vt:lpstr>So, where are we?</vt:lpstr>
      <vt:lpstr>So, where are we?</vt:lpstr>
      <vt:lpstr>Building and Strengthening our “Why” for PLCs</vt:lpstr>
      <vt:lpstr>Building and Strengthening our  “Why” for PLCs</vt:lpstr>
      <vt:lpstr>Building and Strengthening our “Why” for PLCs</vt:lpstr>
      <vt:lpstr>Professional Learning Communities Overview</vt:lpstr>
      <vt:lpstr>Building a Common Language</vt:lpstr>
      <vt:lpstr>Professional Learning Communities (PLCs): Defined </vt:lpstr>
      <vt:lpstr>Three Big Ideas for PLCs</vt:lpstr>
      <vt:lpstr>Professional Learning Communities: Big Ideas</vt:lpstr>
      <vt:lpstr>PLCs: A Fundamental Shift</vt:lpstr>
      <vt:lpstr>Understanding our Past </vt:lpstr>
      <vt:lpstr>Activity #2: PLC Shifts</vt:lpstr>
      <vt:lpstr>PowerPoint Presentation</vt:lpstr>
      <vt:lpstr>What is the “Right” Work</vt:lpstr>
      <vt:lpstr>Activity #3: What is a Professional Learning Community? </vt:lpstr>
      <vt:lpstr>Activity #3: What is a professional learning community? </vt:lpstr>
      <vt:lpstr>PowerPoint Presentation</vt:lpstr>
      <vt:lpstr>Step 0: Strengthening our Foundation</vt:lpstr>
      <vt:lpstr>Step 0: Building our Foundation</vt:lpstr>
      <vt:lpstr>Step 0: Building our Foundation</vt:lpstr>
      <vt:lpstr>PowerPoint Presentation</vt:lpstr>
      <vt:lpstr>Activity #4 A-E Step 0: Building our Foundation Workshop</vt:lpstr>
      <vt:lpstr>Activity #4 A-E Step 0: Building our Foundation Workshop</vt:lpstr>
      <vt:lpstr>Organization of Teams/ Meeting Structures</vt:lpstr>
      <vt:lpstr>PowerPoint Presentation</vt:lpstr>
      <vt:lpstr>Activity 4a: Organization of Teams</vt:lpstr>
      <vt:lpstr>PowerPoint Presentation</vt:lpstr>
      <vt:lpstr>Step 0: Scheduling Protected Time</vt:lpstr>
      <vt:lpstr>PowerPoint Presentation</vt:lpstr>
      <vt:lpstr>Activity 4b: Scheduling Protected Time</vt:lpstr>
      <vt:lpstr>Step 0: Clarifying Expectations for PLC Work</vt:lpstr>
      <vt:lpstr>Activity 4c: Clarifying Expectations for PLC Work</vt:lpstr>
      <vt:lpstr>Step 0: Common Assessments</vt:lpstr>
      <vt:lpstr>Characteristics of Common Assessments </vt:lpstr>
      <vt:lpstr>Characteristics of Embedding Common Assessments</vt:lpstr>
      <vt:lpstr>Mapping Assessments Activity</vt:lpstr>
      <vt:lpstr>Assessment Map Example</vt:lpstr>
      <vt:lpstr>Activity 4d: Common Assessments</vt:lpstr>
      <vt:lpstr>Step 0: Creating a Collaborative Culture</vt:lpstr>
      <vt:lpstr>Activity 4e: Creating a Collaborative Culture</vt:lpstr>
      <vt:lpstr>Activity #4 A-E Step 0: Building our Foundation Workshop</vt:lpstr>
      <vt:lpstr>Activity #5: Gallery Walk for Forward Planning</vt:lpstr>
      <vt:lpstr>Gallery Walk Debrief</vt:lpstr>
      <vt:lpstr>Looking Forward</vt:lpstr>
      <vt:lpstr>Are You Part of a Professional Learning Community?</vt:lpstr>
      <vt:lpstr>Why have past initiatives failed?</vt:lpstr>
      <vt:lpstr>Activity #6: Team Reflection,  Anticipating Barriers</vt:lpstr>
      <vt:lpstr>PowerPoint Presentation</vt:lpstr>
      <vt:lpstr>Facilitation Skills Training 101</vt:lpstr>
      <vt:lpstr>PowerPoint Presentation</vt:lpstr>
      <vt:lpstr>Characteristics of Effective Facilitators</vt:lpstr>
      <vt:lpstr>Team Processes: Two Approaches</vt:lpstr>
      <vt:lpstr>PowerPoint Presentation</vt:lpstr>
      <vt:lpstr>First Body of Knowledge</vt:lpstr>
      <vt:lpstr>Communication Skills</vt:lpstr>
      <vt:lpstr>Dialogue Techniques</vt:lpstr>
      <vt:lpstr>Substitute “and” for “but”</vt:lpstr>
      <vt:lpstr>Effective Interpersonal Strategies</vt:lpstr>
      <vt:lpstr>Ask a Question</vt:lpstr>
      <vt:lpstr> Reflective Listening </vt:lpstr>
      <vt:lpstr>Dialogue Techniques  for Conflict Resolution</vt:lpstr>
      <vt:lpstr>Assertive Speaking</vt:lpstr>
      <vt:lpstr>Keeping Teams On Track</vt:lpstr>
      <vt:lpstr>Getting ‘Un-Stuck”</vt:lpstr>
      <vt:lpstr>Moving the Road Blocks</vt:lpstr>
      <vt:lpstr>Clarify Objectives</vt:lpstr>
      <vt:lpstr>Meeting Monsters</vt:lpstr>
      <vt:lpstr>Case Study</vt:lpstr>
      <vt:lpstr>Case Study</vt:lpstr>
      <vt:lpstr>Effective Meeting Protocols</vt:lpstr>
      <vt:lpstr>Facilitating Meetings</vt:lpstr>
      <vt:lpstr>Second Body of Knowledge of Facilitation Skills</vt:lpstr>
      <vt:lpstr>Managing and Organization Skills</vt:lpstr>
      <vt:lpstr>Third Body of Knowledge: Content Expertise</vt:lpstr>
      <vt:lpstr>What is the “Right” Work</vt:lpstr>
      <vt:lpstr>Collaborative Planning and Problem Solving</vt:lpstr>
    </vt:vector>
  </TitlesOfParts>
  <Company>School Board of Pasco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PLC Facilitators Training</dc:title>
  <dc:creator>Larry Porter</dc:creator>
  <cp:lastModifiedBy>Shae Davis</cp:lastModifiedBy>
  <cp:revision>229</cp:revision>
  <cp:lastPrinted>2013-06-10T17:34:57Z</cp:lastPrinted>
  <dcterms:created xsi:type="dcterms:W3CDTF">2013-06-07T14:32:44Z</dcterms:created>
  <dcterms:modified xsi:type="dcterms:W3CDTF">2013-07-24T12:18:44Z</dcterms:modified>
</cp:coreProperties>
</file>