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8"/>
  </p:notesMasterIdLst>
  <p:sldIdLst>
    <p:sldId id="256" r:id="rId2"/>
    <p:sldId id="278" r:id="rId3"/>
    <p:sldId id="275" r:id="rId4"/>
    <p:sldId id="276" r:id="rId5"/>
    <p:sldId id="269" r:id="rId6"/>
    <p:sldId id="260" r:id="rId7"/>
    <p:sldId id="262" r:id="rId8"/>
    <p:sldId id="263" r:id="rId9"/>
    <p:sldId id="257" r:id="rId10"/>
    <p:sldId id="267" r:id="rId11"/>
    <p:sldId id="258" r:id="rId12"/>
    <p:sldId id="265" r:id="rId13"/>
    <p:sldId id="266" r:id="rId14"/>
    <p:sldId id="271" r:id="rId15"/>
    <p:sldId id="280" r:id="rId16"/>
    <p:sldId id="281" r:id="rId17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39" autoAdjust="0"/>
    <p:restoredTop sz="86534" autoAdjust="0"/>
  </p:normalViewPr>
  <p:slideViewPr>
    <p:cSldViewPr>
      <p:cViewPr varScale="1">
        <p:scale>
          <a:sx n="113" d="100"/>
          <a:sy n="113" d="100"/>
        </p:scale>
        <p:origin x="-120" y="-55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1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A8ADFD5B-A66C-449C-B6E8-FB716D07777D}" type="datetimeFigureOut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CA5D3BF3-D352-46FC-8343-31F56E6730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 how do we get there?   First way is by developing and supporting our people.   I am deeply committed to developing and collaborating with our stakeholders.  Together we will  build a professional growth system to elevate and improve the teaching profession. In order for teaching practices and student outcomes to improve, teachers have to play a main role in holding their colleagues responsible and helping them get better.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it is not just about individual success. It’s about team success. That’s why we are committed to building strong professional learning communities. </a:t>
            </a: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u="none" dirty="0" smtClean="0"/>
              <a:t>Later,</a:t>
            </a:r>
            <a:r>
              <a:rPr lang="en-US" u="none" baseline="0" dirty="0" smtClean="0"/>
              <a:t> you will hear more about our plan for CCSS implementation system.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bottom line is that a well-trained and highly supported work force will better be able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serve our students and provide the interventions and guidance they need to be successful.</a:t>
            </a:r>
            <a:endParaRPr lang="en-US" u="none" dirty="0" smtClean="0"/>
          </a:p>
          <a:p>
            <a:endParaRPr lang="en-US" u="non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0797-31E3-4B42-B14A-72BEA3FB57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824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We have been doing this for the past 5 years, we use 5 ways for</a:t>
            </a:r>
            <a:r>
              <a:rPr lang="en-US" baseline="0" dirty="0" smtClean="0"/>
              <a:t> inquiry, Quinns 6 questions,  data driven dialogue, the common document in goggle docs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Based on the climate survey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This is</a:t>
            </a:r>
            <a:r>
              <a:rPr lang="en-US" baseline="0" dirty="0" smtClean="0"/>
              <a:t> not new, we have called it PLT’s up until now. We are not going back to the 4 main themed areas.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based on our school data what do our PLC’s need to look like?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85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85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lang="en-US" smtClean="0">
                <a:solidFill>
                  <a:srgbClr val="FFFFFF"/>
                </a:solidFill>
              </a:rPr>
              <a:pPr algn="ctr"/>
              <a:t>8/13/13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68B1E-88A1-A140-BD7A-DB76B0DCAE07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3E9FD-AE40-BB40-BC2B-C3F4C2A26B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7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2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>
              <a:buFontTx/>
              <a:buNone/>
              <a:defRPr sz="2000" b="1">
                <a:solidFill>
                  <a:srgbClr val="FFFFFF"/>
                </a:solidFill>
              </a:defRPr>
            </a:lvl1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chemeClr val="tx2"/>
                </a:solidFill>
              </a:rPr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>
              <a:buNone/>
              <a:defRPr sz="42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>
              <a:buNone/>
              <a:defRPr sz="3200"/>
            </a:lvl1pPr>
            <a:extLst/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rPr lang="en-US" smtClean="0"/>
              <a:pPr/>
              <a:t>8/13/13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>
              <a:defRPr sz="2800"/>
            </a:lvl1pPr>
            <a:extLst/>
          </a:lstStyle>
          <a:p>
            <a:pPr algn="ctr"/>
            <a:fld id="{8F82E0A0-C266-4798-8C8F-B9F91E9DA37E}" type="slidenum">
              <a:rPr lang="en-US" sz="28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rPr lang="en-US" smtClean="0"/>
              <a:pPr/>
              <a:t>8/13/13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lang="en-US" sz="1400" b="1" smtClean="0">
                <a:solidFill>
                  <a:srgbClr val="FFFFFF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png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304800" y="2343150"/>
            <a:ext cx="8534400" cy="2038350"/>
          </a:xfrm>
        </p:spPr>
        <p:txBody>
          <a:bodyPr/>
          <a:lstStyle>
            <a:extLst/>
          </a:lstStyle>
          <a:p>
            <a:pPr algn="ctr"/>
            <a:r>
              <a:rPr lang="en-US" dirty="0" smtClean="0"/>
              <a:t>R.B. Stewart Middle School Refining our Focus</a:t>
            </a:r>
            <a:br>
              <a:rPr lang="en-US" dirty="0" smtClean="0"/>
            </a:br>
            <a:r>
              <a:rPr lang="en-US" dirty="0" smtClean="0"/>
              <a:t>Bulldog 20/20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>
            <a:extLst/>
          </a:lstStyle>
          <a:p>
            <a:r>
              <a:rPr lang="en-US" dirty="0" smtClean="0"/>
              <a:t>Professional Learning Communities (PLCs)</a:t>
            </a:r>
            <a:endParaRPr lang="en-US" dirty="0"/>
          </a:p>
        </p:txBody>
      </p:sp>
      <p:pic>
        <p:nvPicPr>
          <p:cNvPr id="3" name="Picture 2" descr="RBSMS Bulldog 201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33350"/>
            <a:ext cx="33528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8534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Highly effective PLC’s are committed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504950"/>
            <a:ext cx="8077200" cy="3200400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3600" dirty="0" smtClean="0"/>
              <a:t>Collective inquiry</a:t>
            </a:r>
          </a:p>
          <a:p>
            <a:pPr>
              <a:buFont typeface="Arial"/>
              <a:buChar char="•"/>
            </a:pPr>
            <a:r>
              <a:rPr lang="en-US" sz="3600" dirty="0" smtClean="0"/>
              <a:t>Action experimentation</a:t>
            </a:r>
          </a:p>
          <a:p>
            <a:pPr>
              <a:buFont typeface="Arial"/>
              <a:buChar char="•"/>
            </a:pPr>
            <a:r>
              <a:rPr lang="en-US" sz="3600" dirty="0" smtClean="0"/>
              <a:t>Continuous improvement</a:t>
            </a:r>
          </a:p>
          <a:p>
            <a:pPr>
              <a:buFont typeface="Arial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esults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2851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228600" y="118110"/>
            <a:ext cx="8686800" cy="853440"/>
          </a:xfrm>
        </p:spPr>
        <p:txBody>
          <a:bodyPr>
            <a:normAutofit/>
          </a:bodyPr>
          <a:lstStyle>
            <a:extLst/>
          </a:lstStyle>
          <a:p>
            <a:pPr algn="ctr"/>
            <a:r>
              <a:rPr lang="en-US" dirty="0" smtClean="0"/>
              <a:t>Continued: elements of a PLC</a:t>
            </a:r>
            <a:r>
              <a:rPr lang="en-US" dirty="0" smtClean="0">
                <a:latin typeface="American Typewriter"/>
                <a:cs typeface="American Typewriter"/>
              </a:rPr>
              <a:t>?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457200" y="1428750"/>
            <a:ext cx="8229600" cy="3505200"/>
          </a:xfrm>
        </p:spPr>
        <p:txBody>
          <a:bodyPr anchor="ctr">
            <a:normAutofit fontScale="55000" lnSpcReduction="20000"/>
          </a:bodyPr>
          <a:lstStyle>
            <a:extLst/>
          </a:lstStyle>
          <a:p>
            <a:pPr marL="0" indent="0">
              <a:buNone/>
            </a:pPr>
            <a:r>
              <a:rPr lang="en-US" sz="4500" dirty="0">
                <a:cs typeface="Arial"/>
              </a:rPr>
              <a:t>PLC’s operate under the assumption that the key to improved learning for students is </a:t>
            </a:r>
            <a:r>
              <a:rPr lang="en-US" sz="4500" b="1" dirty="0">
                <a:solidFill>
                  <a:srgbClr val="FF0000"/>
                </a:solidFill>
                <a:cs typeface="Arial"/>
              </a:rPr>
              <a:t>continuous, job embedded learning</a:t>
            </a:r>
            <a:r>
              <a:rPr lang="en-US" sz="4500" dirty="0">
                <a:cs typeface="Arial"/>
              </a:rPr>
              <a:t> for educators.</a:t>
            </a:r>
          </a:p>
          <a:p>
            <a:pPr marL="0" indent="0">
              <a:buNone/>
            </a:pPr>
            <a:endParaRPr lang="en-US" sz="4500" dirty="0" smtClean="0">
              <a:cs typeface="Arial"/>
            </a:endParaRPr>
          </a:p>
          <a:p>
            <a:pPr marL="0" indent="0">
              <a:buNone/>
            </a:pPr>
            <a:r>
              <a:rPr lang="en-US" sz="4500" dirty="0" smtClean="0">
                <a:cs typeface="Arial"/>
              </a:rPr>
              <a:t>An </a:t>
            </a:r>
            <a:r>
              <a:rPr lang="en-US" sz="4500" dirty="0">
                <a:cs typeface="Arial"/>
              </a:rPr>
              <a:t>on going- process in which educators work collaboratively in recurring cycles of </a:t>
            </a:r>
            <a:r>
              <a:rPr lang="en-US" sz="4500" b="1" dirty="0">
                <a:solidFill>
                  <a:srgbClr val="FF0000"/>
                </a:solidFill>
                <a:cs typeface="Arial"/>
              </a:rPr>
              <a:t>collective inquiry</a:t>
            </a:r>
            <a:r>
              <a:rPr lang="en-US" sz="4500" b="1" dirty="0">
                <a:cs typeface="Arial"/>
              </a:rPr>
              <a:t> </a:t>
            </a:r>
            <a:r>
              <a:rPr lang="en-US" sz="4500" dirty="0">
                <a:cs typeface="Arial"/>
              </a:rPr>
              <a:t>and </a:t>
            </a:r>
            <a:r>
              <a:rPr lang="en-US" sz="4500" b="1" dirty="0">
                <a:solidFill>
                  <a:srgbClr val="FF0000"/>
                </a:solidFill>
                <a:cs typeface="Arial"/>
              </a:rPr>
              <a:t>action research</a:t>
            </a:r>
            <a:r>
              <a:rPr lang="en-US" sz="4500" b="1" dirty="0">
                <a:cs typeface="Arial"/>
              </a:rPr>
              <a:t> </a:t>
            </a:r>
            <a:r>
              <a:rPr lang="en-US" sz="4500" dirty="0">
                <a:cs typeface="Arial"/>
              </a:rPr>
              <a:t>to achieve better results for the student they serve.</a:t>
            </a:r>
          </a:p>
          <a:p>
            <a:endParaRPr lang="en-US" sz="4500" dirty="0">
              <a:cs typeface="Arial"/>
            </a:endParaRPr>
          </a:p>
          <a:p>
            <a:pPr marL="0" indent="0" algn="r">
              <a:buNone/>
            </a:pPr>
            <a:r>
              <a:rPr lang="en-US" sz="1800" dirty="0" err="1" smtClean="0"/>
              <a:t>DuFour</a:t>
            </a:r>
            <a:r>
              <a:rPr lang="en-US" sz="1800" dirty="0"/>
              <a:t>, DuFour, Eaker and Many (2010)</a:t>
            </a:r>
          </a:p>
          <a:p>
            <a:pPr marL="0" lvl="1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8110"/>
            <a:ext cx="8382000" cy="8534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PLC’s are Characterized by: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7924800" cy="3268624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Collaborative Teams</a:t>
            </a:r>
          </a:p>
          <a:p>
            <a:pPr>
              <a:buFont typeface="Arial"/>
              <a:buChar char="•"/>
            </a:pPr>
            <a:r>
              <a:rPr lang="en-US" dirty="0" smtClean="0"/>
              <a:t>Collective Inquiry</a:t>
            </a:r>
          </a:p>
          <a:p>
            <a:pPr>
              <a:buFont typeface="Arial"/>
              <a:buChar char="•"/>
            </a:pPr>
            <a:r>
              <a:rPr lang="en-US" dirty="0" smtClean="0"/>
              <a:t>Action Planning </a:t>
            </a:r>
            <a:r>
              <a:rPr lang="en-US" dirty="0"/>
              <a:t>&amp;</a:t>
            </a:r>
            <a:r>
              <a:rPr lang="en-US" dirty="0" smtClean="0"/>
              <a:t> Experimentation </a:t>
            </a:r>
          </a:p>
          <a:p>
            <a:pPr>
              <a:buFont typeface="Arial"/>
              <a:buChar char="•"/>
            </a:pPr>
            <a:r>
              <a:rPr lang="en-US" dirty="0" smtClean="0"/>
              <a:t>Commitment to Continuous School </a:t>
            </a:r>
            <a:r>
              <a:rPr lang="en-US" dirty="0"/>
              <a:t>I</a:t>
            </a:r>
            <a:r>
              <a:rPr lang="en-US" dirty="0" smtClean="0"/>
              <a:t>mprovement</a:t>
            </a:r>
          </a:p>
          <a:p>
            <a:pPr>
              <a:buFont typeface="Arial"/>
              <a:buChar char="•"/>
            </a:pPr>
            <a:r>
              <a:rPr lang="en-US" dirty="0" smtClean="0"/>
              <a:t>Results Oriented</a:t>
            </a:r>
          </a:p>
          <a:p>
            <a:pPr>
              <a:buFont typeface="Arial"/>
              <a:buChar char="•"/>
            </a:pPr>
            <a:r>
              <a:rPr lang="en-US" dirty="0" smtClean="0"/>
              <a:t>SMART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128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8110"/>
            <a:ext cx="8382000" cy="8534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PLC’s act on the following 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352550"/>
            <a:ext cx="8382000" cy="350519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3600" dirty="0" smtClean="0"/>
              <a:t>What is it we want children to learn</a:t>
            </a:r>
            <a:r>
              <a:rPr lang="en-US" sz="3600" dirty="0" smtClean="0">
                <a:latin typeface="American Typewriter"/>
                <a:cs typeface="American Typewriter"/>
              </a:rPr>
              <a:t>?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3600" dirty="0" smtClean="0"/>
              <a:t>How will we know when they have learned it</a:t>
            </a:r>
            <a:r>
              <a:rPr lang="en-US" sz="3600" dirty="0" smtClean="0">
                <a:latin typeface="American Typewriter"/>
                <a:cs typeface="American Typewriter"/>
              </a:rPr>
              <a:t>?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3600" dirty="0" smtClean="0"/>
              <a:t>How will we respond when they don’t learn</a:t>
            </a:r>
            <a:r>
              <a:rPr lang="en-US" sz="3600" dirty="0" smtClean="0">
                <a:latin typeface="American Typewriter"/>
                <a:cs typeface="American Typewriter"/>
              </a:rPr>
              <a:t>?</a:t>
            </a:r>
          </a:p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sz="3600" dirty="0" smtClean="0"/>
              <a:t>How will we respond when they have learned</a:t>
            </a:r>
            <a:r>
              <a:rPr lang="en-US" sz="3600" dirty="0" smtClean="0">
                <a:latin typeface="American Typewriter"/>
                <a:cs typeface="American Typewriter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34156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8110"/>
            <a:ext cx="8382000" cy="8534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How do PLC’s Impact Students</a:t>
            </a:r>
            <a:r>
              <a:rPr lang="en-US" dirty="0" smtClean="0">
                <a:latin typeface="American Typewriter"/>
                <a:cs typeface="American Typewriter"/>
              </a:rPr>
              <a:t>?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352550"/>
            <a:ext cx="8077200" cy="36575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By modeling collegiality, intellectual inquiry, critical discourse, and continuous improvement, professional learning communities </a:t>
            </a:r>
            <a:r>
              <a:rPr lang="en-US" b="1" dirty="0">
                <a:solidFill>
                  <a:srgbClr val="FF0000"/>
                </a:solidFill>
              </a:rPr>
              <a:t>raise the expectation and standard for students’ level of engagement, development, and achievement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Studies </a:t>
            </a:r>
            <a:r>
              <a:rPr lang="en-US" dirty="0"/>
              <a:t>indicate that students tend to be engaged in learning at high intellectual levels when the adults are engaged with one another and with their students at high intellectual levels </a:t>
            </a:r>
            <a:r>
              <a:rPr lang="en-US" b="1" dirty="0">
                <a:solidFill>
                  <a:srgbClr val="FF0000"/>
                </a:solidFill>
              </a:rPr>
              <a:t>around a shared vision for student success.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6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85344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PLC Facilitators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428750"/>
            <a:ext cx="3429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Key </a:t>
            </a:r>
            <a:r>
              <a:rPr lang="en-US" b="1" u="sng" dirty="0"/>
              <a:t>Characteristics: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Growth mindset 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Well respected, organized, and dependable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Will support vision and mission of the school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Acts and views themself as a professional educator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Ability to be and potentially already in a faculty leadership </a:t>
            </a:r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1428750"/>
            <a:ext cx="342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Beliefs: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All students and staff can learn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Power of collaboration</a:t>
            </a:r>
          </a:p>
          <a:p>
            <a:pPr marL="285750" lvl="0" indent="-285750">
              <a:buFont typeface="Arial"/>
              <a:buChar char="•"/>
            </a:pPr>
            <a:r>
              <a:rPr lang="en-US" dirty="0"/>
              <a:t>Decisions are best made with data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Teams can learn and grow and will persevere </a:t>
            </a:r>
          </a:p>
          <a:p>
            <a:endParaRPr lang="en-US" dirty="0"/>
          </a:p>
        </p:txBody>
      </p:sp>
      <p:pic>
        <p:nvPicPr>
          <p:cNvPr id="3" name="Picture 2" descr="RBSMS Bulldog 201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2800350"/>
            <a:ext cx="31242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4998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590551"/>
            <a:ext cx="7086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           Our Mission:</a:t>
            </a:r>
          </a:p>
          <a:p>
            <a:r>
              <a:rPr lang="en-US" sz="4800" dirty="0" smtClean="0"/>
              <a:t>	 Make Every Minute </a:t>
            </a:r>
          </a:p>
          <a:p>
            <a:r>
              <a:rPr lang="en-US" sz="4800" dirty="0" smtClean="0"/>
              <a:t>		    Count!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73993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75113"/>
            <a:ext cx="8382000" cy="110251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Facilitation of Pasco’s Integrated MTSS System</a:t>
            </a:r>
            <a:endParaRPr lang="en-US" u="sng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01002" y="1504950"/>
            <a:ext cx="45085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>
                <a:latin typeface="Times New Roman"/>
                <a:cs typeface="Times New Roman"/>
              </a:rPr>
              <a:t>The WHY: Fulfilling the Promise College, Career, and Life Readiness for Each and Every Student</a:t>
            </a:r>
            <a:endParaRPr lang="en-US" sz="3600" dirty="0">
              <a:latin typeface="Times New Roman"/>
              <a:cs typeface="Times New Roman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276350"/>
            <a:ext cx="3179491" cy="2584628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562350"/>
            <a:ext cx="1828800" cy="13785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 flipH="1">
            <a:off x="3352800" y="4019550"/>
            <a:ext cx="659770" cy="2226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4425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>
            <a:spLocks/>
          </p:cNvSpPr>
          <p:nvPr/>
        </p:nvSpPr>
        <p:spPr>
          <a:xfrm>
            <a:off x="152401" y="808434"/>
            <a:ext cx="8822267" cy="4057650"/>
          </a:xfrm>
          <a:prstGeom prst="ellipse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0" name="Oval 9"/>
          <p:cNvSpPr/>
          <p:nvPr/>
        </p:nvSpPr>
        <p:spPr>
          <a:xfrm>
            <a:off x="2514600" y="1647930"/>
            <a:ext cx="2228850" cy="1671638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6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1" name="Oval 10"/>
          <p:cNvSpPr/>
          <p:nvPr/>
        </p:nvSpPr>
        <p:spPr>
          <a:xfrm>
            <a:off x="4038600" y="1590780"/>
            <a:ext cx="2228850" cy="1671638"/>
          </a:xfrm>
          <a:prstGeom prst="ellipse">
            <a:avLst/>
          </a:prstGeom>
          <a:solidFill>
            <a:schemeClr val="accent1">
              <a:lumMod val="40000"/>
              <a:lumOff val="60000"/>
              <a:alpha val="32157"/>
            </a:schemeClr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12" name="Oval 11"/>
          <p:cNvSpPr/>
          <p:nvPr/>
        </p:nvSpPr>
        <p:spPr>
          <a:xfrm>
            <a:off x="2743200" y="2671897"/>
            <a:ext cx="3378200" cy="1604828"/>
          </a:xfrm>
          <a:prstGeom prst="ellipse">
            <a:avLst/>
          </a:prstGeom>
          <a:solidFill>
            <a:schemeClr val="accent1">
              <a:lumMod val="60000"/>
              <a:lumOff val="40000"/>
              <a:alpha val="49804"/>
            </a:schemeClr>
          </a:solidFill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4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grpSp>
        <p:nvGrpSpPr>
          <p:cNvPr id="13" name="Group 12"/>
          <p:cNvGrpSpPr/>
          <p:nvPr/>
        </p:nvGrpSpPr>
        <p:grpSpPr>
          <a:xfrm>
            <a:off x="267362" y="1608535"/>
            <a:ext cx="2247239" cy="1700708"/>
            <a:chOff x="76194" y="1836048"/>
            <a:chExt cx="2629270" cy="1692834"/>
          </a:xfrm>
        </p:grpSpPr>
        <p:sp>
          <p:nvSpPr>
            <p:cNvPr id="14" name="Rectangle 13"/>
            <p:cNvSpPr/>
            <p:nvPr/>
          </p:nvSpPr>
          <p:spPr>
            <a:xfrm>
              <a:off x="76194" y="1905006"/>
              <a:ext cx="2318004" cy="1623876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387460" y="1836048"/>
              <a:ext cx="2318004" cy="162387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latin typeface="Arial" pitchFamily="34" charset="0"/>
                  <a:cs typeface="Arial" pitchFamily="34" charset="0"/>
                </a:rPr>
                <a:t>Professional Growth System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400800" y="1379934"/>
            <a:ext cx="2394204" cy="1666773"/>
            <a:chOff x="6324607" y="2057407"/>
            <a:chExt cx="2394204" cy="2222364"/>
          </a:xfrm>
        </p:grpSpPr>
        <p:sp>
          <p:nvSpPr>
            <p:cNvPr id="17" name="Rectangle 16"/>
            <p:cNvSpPr/>
            <p:nvPr/>
          </p:nvSpPr>
          <p:spPr>
            <a:xfrm>
              <a:off x="6400807" y="2057407"/>
              <a:ext cx="2318004" cy="1623876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6324607" y="2655895"/>
              <a:ext cx="2013204" cy="162387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latin typeface="Arial" pitchFamily="34" charset="0"/>
                  <a:cs typeface="Arial" pitchFamily="34" charset="0"/>
                </a:rPr>
                <a:t>Standards-Based Instruction</a:t>
              </a:r>
              <a:endParaRPr lang="en-US" sz="20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24001" y="2333730"/>
            <a:ext cx="5985835" cy="2409720"/>
            <a:chOff x="1371593" y="5105402"/>
            <a:chExt cx="5985835" cy="3212960"/>
          </a:xfrm>
        </p:grpSpPr>
        <p:sp>
          <p:nvSpPr>
            <p:cNvPr id="20" name="Rectangle 19"/>
            <p:cNvSpPr/>
            <p:nvPr/>
          </p:nvSpPr>
          <p:spPr>
            <a:xfrm>
              <a:off x="1371593" y="5105402"/>
              <a:ext cx="5909635" cy="861872"/>
            </a:xfrm>
            <a:prstGeom prst="rect">
              <a:avLst/>
            </a:pr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1447793" y="7456490"/>
              <a:ext cx="5909635" cy="86187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latin typeface="Arial" pitchFamily="34" charset="0"/>
                  <a:cs typeface="Arial" pitchFamily="34" charset="0"/>
                </a:rPr>
                <a:t>Professional </a:t>
              </a:r>
              <a:r>
                <a:rPr lang="en-US" sz="2000" kern="1200" dirty="0">
                  <a:latin typeface="Arial" pitchFamily="34" charset="0"/>
                  <a:cs typeface="Arial" pitchFamily="34" charset="0"/>
                </a:rPr>
                <a:t>Learning </a:t>
              </a:r>
              <a:endParaRPr lang="en-US" sz="2000" kern="1200" dirty="0" smtClean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2" name="Title 5"/>
          <p:cNvSpPr txBox="1">
            <a:spLocks/>
          </p:cNvSpPr>
          <p:nvPr/>
        </p:nvSpPr>
        <p:spPr>
          <a:xfrm>
            <a:off x="152400" y="4637484"/>
            <a:ext cx="8534400" cy="3917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867" y="819150"/>
            <a:ext cx="914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Multi-Tiered Systems of Support (MTSS): </a:t>
            </a:r>
          </a:p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One Integrated Framework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876800" y="1809750"/>
            <a:ext cx="8628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*CCSS </a:t>
            </a:r>
          </a:p>
          <a:p>
            <a:pPr algn="ctr"/>
            <a:r>
              <a:rPr lang="en-US" dirty="0" smtClean="0"/>
              <a:t>and </a:t>
            </a:r>
          </a:p>
          <a:p>
            <a:pPr algn="ctr"/>
            <a:r>
              <a:rPr lang="en-US" dirty="0" smtClean="0"/>
              <a:t>NGSSS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3344302"/>
            <a:ext cx="2590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Professional Learning Communities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18288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Effective </a:t>
            </a:r>
          </a:p>
          <a:p>
            <a:pPr algn="ctr"/>
            <a:r>
              <a:rPr lang="en-US" dirty="0" smtClean="0"/>
              <a:t>Instruction &amp;</a:t>
            </a:r>
          </a:p>
          <a:p>
            <a:pPr algn="ctr"/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-16933" y="0"/>
            <a:ext cx="8991600" cy="7084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solidFill>
                  <a:srgbClr val="4F4B4B"/>
                </a:solidFill>
              </a:rPr>
              <a:t>PASCO’S INTEGRATED SYSTEM </a:t>
            </a:r>
            <a:endParaRPr lang="en-US" sz="2200" dirty="0">
              <a:solidFill>
                <a:srgbClr val="4F4B4B"/>
              </a:solidFill>
            </a:endParaRPr>
          </a:p>
        </p:txBody>
      </p:sp>
      <p:pic>
        <p:nvPicPr>
          <p:cNvPr id="23" name="Picture 2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12513"/>
            <a:ext cx="2226724" cy="15309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Straight Arrow Connector 23"/>
          <p:cNvCxnSpPr/>
          <p:nvPr/>
        </p:nvCxnSpPr>
        <p:spPr>
          <a:xfrm flipH="1">
            <a:off x="1336034" y="4414795"/>
            <a:ext cx="659770" cy="2226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422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85800" y="261713"/>
            <a:ext cx="7772400" cy="862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Facilitation of Pasco’s Integrated MTSS System: </a:t>
            </a:r>
            <a:r>
              <a:rPr lang="en-US" u="sng" dirty="0" smtClean="0"/>
              <a:t>How</a:t>
            </a:r>
            <a:endParaRPr lang="en-US" u="sng" dirty="0"/>
          </a:p>
        </p:txBody>
      </p:sp>
      <p:pic>
        <p:nvPicPr>
          <p:cNvPr id="10" name="Picture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12513"/>
            <a:ext cx="2226724" cy="15309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/>
          <p:cNvCxnSpPr/>
          <p:nvPr/>
        </p:nvCxnSpPr>
        <p:spPr>
          <a:xfrm flipH="1">
            <a:off x="1434995" y="4667556"/>
            <a:ext cx="659770" cy="2226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COG_PLCs at Work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994" y="742950"/>
            <a:ext cx="9682267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24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7150"/>
            <a:ext cx="8839200" cy="12192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/>
              <a:t>If We Implemented What We Know </a:t>
            </a:r>
            <a:br>
              <a:rPr lang="en-US" sz="4400" dirty="0" smtClean="0"/>
            </a:br>
            <a:r>
              <a:rPr lang="en-US" sz="4400" dirty="0" smtClean="0"/>
              <a:t>To </a:t>
            </a:r>
            <a:r>
              <a:rPr lang="en-US" sz="4400" dirty="0"/>
              <a:t>B</a:t>
            </a:r>
            <a:r>
              <a:rPr lang="en-US" sz="4400" dirty="0" smtClean="0"/>
              <a:t>e Best Practice…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1047750"/>
            <a:ext cx="7772400" cy="3962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Our school </a:t>
            </a:r>
            <a:r>
              <a:rPr lang="en-US" sz="4000" dirty="0"/>
              <a:t>would be organized </a:t>
            </a:r>
            <a:r>
              <a:rPr lang="en-US" sz="4000" dirty="0" smtClean="0"/>
              <a:t>into </a:t>
            </a:r>
            <a:r>
              <a:rPr lang="en-US" sz="4000" dirty="0" smtClean="0">
                <a:solidFill>
                  <a:srgbClr val="FF0000"/>
                </a:solidFill>
              </a:rPr>
              <a:t>c</a:t>
            </a:r>
            <a:r>
              <a:rPr lang="en-US" sz="4000" b="1" dirty="0" smtClean="0">
                <a:solidFill>
                  <a:srgbClr val="FF0000"/>
                </a:solidFill>
              </a:rPr>
              <a:t>ollaborative </a:t>
            </a:r>
            <a:r>
              <a:rPr lang="en-US" sz="4000" b="1" dirty="0">
                <a:solidFill>
                  <a:srgbClr val="FF0000"/>
                </a:solidFill>
              </a:rPr>
              <a:t>teams </a:t>
            </a:r>
            <a:r>
              <a:rPr lang="en-US" sz="4000" dirty="0"/>
              <a:t>in which members work </a:t>
            </a:r>
            <a:r>
              <a:rPr lang="en-US" sz="4000" dirty="0" smtClean="0"/>
              <a:t>together interdependently</a:t>
            </a:r>
            <a:r>
              <a:rPr lang="en-US" sz="4000" b="1" dirty="0" smtClean="0"/>
              <a:t> </a:t>
            </a:r>
            <a:r>
              <a:rPr lang="en-US" sz="4000" dirty="0"/>
              <a:t>to achieve </a:t>
            </a:r>
            <a:r>
              <a:rPr lang="en-US" sz="4000" b="1" dirty="0">
                <a:solidFill>
                  <a:srgbClr val="FF0000"/>
                </a:solidFill>
              </a:rPr>
              <a:t>common goals </a:t>
            </a:r>
            <a:r>
              <a:rPr lang="en-US" sz="4000" dirty="0"/>
              <a:t>for which members are mutually accountable.</a:t>
            </a:r>
          </a:p>
        </p:txBody>
      </p:sp>
    </p:spTree>
    <p:extLst>
      <p:ext uri="{BB962C8B-B14F-4D97-AF65-F5344CB8AC3E}">
        <p14:creationId xmlns:p14="http://schemas.microsoft.com/office/powerpoint/2010/main" val="2898509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95350"/>
          </a:xfrm>
        </p:spPr>
        <p:txBody>
          <a:bodyPr anchor="b">
            <a:normAutofit/>
          </a:bodyPr>
          <a:lstStyle>
            <a:extLst/>
          </a:lstStyle>
          <a:p>
            <a:pPr algn="ctr"/>
            <a:r>
              <a:rPr lang="en-US" dirty="0" smtClean="0"/>
              <a:t>Our Current PLC Structure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667000" y="1428750"/>
            <a:ext cx="6096000" cy="3581400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3600" dirty="0"/>
              <a:t>W</a:t>
            </a:r>
            <a:r>
              <a:rPr lang="en-US" sz="3600" dirty="0" smtClean="0"/>
              <a:t>eekly meetings </a:t>
            </a:r>
          </a:p>
          <a:p>
            <a:pPr>
              <a:buFont typeface="Arial"/>
              <a:buChar char="•"/>
            </a:pPr>
            <a:r>
              <a:rPr lang="en-US" sz="3600" dirty="0" smtClean="0"/>
              <a:t>Common Assessments</a:t>
            </a:r>
          </a:p>
          <a:p>
            <a:pPr>
              <a:buFont typeface="Arial"/>
              <a:buChar char="•"/>
            </a:pPr>
            <a:r>
              <a:rPr lang="en-US" sz="3600" dirty="0" smtClean="0"/>
              <a:t>Research based components</a:t>
            </a:r>
          </a:p>
          <a:p>
            <a:pPr>
              <a:buFont typeface="Arial"/>
              <a:buChar char="•"/>
            </a:pPr>
            <a:r>
              <a:rPr lang="en-US" sz="3600" dirty="0" smtClean="0"/>
              <a:t>Timely evaluation of progress</a:t>
            </a:r>
          </a:p>
          <a:p>
            <a:pPr>
              <a:buFont typeface="Arial"/>
              <a:buChar char="•"/>
            </a:pPr>
            <a:r>
              <a:rPr lang="en-US" sz="3600" dirty="0" smtClean="0"/>
              <a:t>Annual review of action plans</a:t>
            </a:r>
            <a:endParaRPr lang="en-US" sz="3600" dirty="0"/>
          </a:p>
        </p:txBody>
      </p:sp>
      <p:pic>
        <p:nvPicPr>
          <p:cNvPr id="5" name="Picture 4" descr="stock-illustration-555726-bulldog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962150"/>
            <a:ext cx="2049794" cy="21224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118110"/>
            <a:ext cx="8305800" cy="853440"/>
          </a:xfrm>
        </p:spPr>
        <p:txBody>
          <a:bodyPr/>
          <a:lstStyle>
            <a:extLst/>
          </a:lstStyle>
          <a:p>
            <a:r>
              <a:rPr lang="en-US" dirty="0" smtClean="0"/>
              <a:t>Is our current PLC structure working</a:t>
            </a:r>
            <a:r>
              <a:rPr lang="en-US" dirty="0" smtClean="0">
                <a:latin typeface="American Typewriter"/>
                <a:cs typeface="American Typewriter"/>
              </a:rPr>
              <a:t>?</a:t>
            </a:r>
            <a:endParaRPr lang="en-US" dirty="0">
              <a:latin typeface="American Typewriter"/>
              <a:cs typeface="American Typewriter"/>
            </a:endParaRPr>
          </a:p>
        </p:txBody>
      </p:sp>
      <p:sp>
        <p:nvSpPr>
          <p:cNvPr id="6" name="Rectangle 5"/>
          <p:cNvSpPr>
            <a:spLocks noGrp="1"/>
          </p:cNvSpPr>
          <p:nvPr>
            <p:ph sz="quarter" idx="13"/>
          </p:nvPr>
        </p:nvSpPr>
        <p:spPr>
          <a:xfrm>
            <a:off x="457200" y="1352550"/>
            <a:ext cx="8458200" cy="3581399"/>
          </a:xfrm>
        </p:spPr>
        <p:txBody>
          <a:bodyPr>
            <a:normAutofit fontScale="92500" lnSpcReduction="10000"/>
          </a:bodyPr>
          <a:lstStyle>
            <a:extLst/>
          </a:lstStyle>
          <a:p>
            <a:pPr marL="0" indent="0">
              <a:buNone/>
            </a:pPr>
            <a:r>
              <a:rPr lang="en-US" altLang="x-none" dirty="0" smtClean="0"/>
              <a:t>According to the school staff climate survey the percentage of teachers that agree with the following statements are:</a:t>
            </a:r>
          </a:p>
          <a:p>
            <a:pPr marL="0" indent="0">
              <a:buNone/>
            </a:pPr>
            <a:r>
              <a:rPr lang="en-US" altLang="x-none" dirty="0" smtClean="0"/>
              <a:t> </a:t>
            </a:r>
          </a:p>
          <a:p>
            <a:pPr marL="0" lvl="1" indent="0">
              <a:buNone/>
            </a:pPr>
            <a:r>
              <a:rPr lang="en-US" altLang="x-none" dirty="0" smtClean="0"/>
              <a:t>62.0 %     At my school personnel work together as a team</a:t>
            </a:r>
          </a:p>
          <a:p>
            <a:pPr marL="0" lvl="1" indent="0">
              <a:buNone/>
            </a:pPr>
            <a:r>
              <a:rPr lang="en-US" altLang="x-none" dirty="0" smtClean="0"/>
              <a:t>58.7%      At my school team planning time is focused and         </a:t>
            </a:r>
          </a:p>
          <a:p>
            <a:pPr marL="0" lvl="1" indent="0">
              <a:buNone/>
            </a:pPr>
            <a:r>
              <a:rPr lang="en-US" altLang="x-none" dirty="0"/>
              <a:t>	</a:t>
            </a:r>
            <a:r>
              <a:rPr lang="en-US" altLang="x-none" dirty="0" smtClean="0"/>
              <a:t>     productive</a:t>
            </a:r>
          </a:p>
          <a:p>
            <a:pPr marL="0" lvl="1" indent="0">
              <a:buNone/>
            </a:pPr>
            <a:r>
              <a:rPr lang="en-US" altLang="x-none" dirty="0" smtClean="0"/>
              <a:t>59.4%      At my school team collaboration has improved student </a:t>
            </a:r>
          </a:p>
          <a:p>
            <a:pPr marL="0" lvl="1" indent="0">
              <a:buNone/>
            </a:pPr>
            <a:r>
              <a:rPr lang="en-US" altLang="x-none" dirty="0"/>
              <a:t>	 </a:t>
            </a:r>
            <a:r>
              <a:rPr lang="en-US" altLang="x-none" dirty="0" smtClean="0"/>
              <a:t>    learning</a:t>
            </a:r>
          </a:p>
          <a:p>
            <a:pPr marL="274320" lvl="1"/>
            <a:endParaRPr lang="en-US" altLang="x-none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57150"/>
            <a:ext cx="8153400" cy="914400"/>
          </a:xfrm>
        </p:spPr>
        <p:txBody>
          <a:bodyPr/>
          <a:lstStyle>
            <a:extLst/>
          </a:lstStyle>
          <a:p>
            <a:pPr algn="ctr"/>
            <a:r>
              <a:rPr lang="en-US" dirty="0" smtClean="0"/>
              <a:t>Continued Survey Results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quarter" idx="14"/>
          </p:nvPr>
        </p:nvSpPr>
        <p:spPr>
          <a:xfrm>
            <a:off x="304800" y="1428750"/>
            <a:ext cx="8610600" cy="3657600"/>
          </a:xfrm>
        </p:spPr>
        <p:txBody>
          <a:bodyPr>
            <a:normAutofit fontScale="92500" lnSpcReduction="10000"/>
          </a:bodyPr>
          <a:lstStyle>
            <a:extLst/>
          </a:lstStyle>
          <a:p>
            <a:pPr marL="0" lvl="1" indent="0">
              <a:buNone/>
            </a:pPr>
            <a:r>
              <a:rPr lang="en-US" altLang="x-none" dirty="0" smtClean="0"/>
              <a:t>70.9% 	     My </a:t>
            </a:r>
            <a:r>
              <a:rPr lang="en-US" altLang="x-none" dirty="0"/>
              <a:t>team has developed common assessments to </a:t>
            </a:r>
            <a:endParaRPr lang="en-US" altLang="x-none" dirty="0" smtClean="0"/>
          </a:p>
          <a:p>
            <a:pPr marL="0" lvl="1" indent="0">
              <a:buNone/>
            </a:pPr>
            <a:r>
              <a:rPr lang="en-US" altLang="x-none" dirty="0"/>
              <a:t> </a:t>
            </a:r>
            <a:r>
              <a:rPr lang="en-US" altLang="x-none" dirty="0" smtClean="0"/>
              <a:t>               determine each </a:t>
            </a:r>
            <a:r>
              <a:rPr lang="en-US" altLang="x-none" dirty="0"/>
              <a:t>students mastery of essential standards </a:t>
            </a:r>
            <a:endParaRPr lang="en-US" altLang="x-none" dirty="0" smtClean="0"/>
          </a:p>
          <a:p>
            <a:pPr marL="0" lvl="1" indent="0">
              <a:buNone/>
            </a:pPr>
            <a:r>
              <a:rPr lang="en-US" altLang="x-none" dirty="0"/>
              <a:t> </a:t>
            </a:r>
            <a:r>
              <a:rPr lang="en-US" altLang="x-none" dirty="0" smtClean="0"/>
              <a:t>               an </a:t>
            </a:r>
            <a:r>
              <a:rPr lang="en-US" altLang="x-none" dirty="0"/>
              <a:t>to </a:t>
            </a:r>
            <a:r>
              <a:rPr lang="en-US" altLang="x-none" dirty="0" smtClean="0"/>
              <a:t>access strengths </a:t>
            </a:r>
            <a:r>
              <a:rPr lang="en-US" altLang="x-none" dirty="0"/>
              <a:t>and weaknesses of our program</a:t>
            </a:r>
          </a:p>
          <a:p>
            <a:pPr marL="0" lvl="1" indent="0">
              <a:buNone/>
            </a:pPr>
            <a:r>
              <a:rPr lang="en-US" altLang="x-none" dirty="0" smtClean="0"/>
              <a:t>81.8%      My team regular analyzes common assessment data</a:t>
            </a:r>
          </a:p>
          <a:p>
            <a:pPr marL="0" lvl="1" indent="0">
              <a:buNone/>
            </a:pPr>
            <a:r>
              <a:rPr lang="en-US" dirty="0" smtClean="0"/>
              <a:t>65.5%      My team uses results in common assessments to help </a:t>
            </a:r>
          </a:p>
          <a:p>
            <a:pPr marL="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students achieve at high levels</a:t>
            </a:r>
          </a:p>
          <a:p>
            <a:pPr marL="0" lvl="1" indent="0">
              <a:buNone/>
            </a:pPr>
            <a:r>
              <a:rPr lang="en-US" dirty="0" smtClean="0"/>
              <a:t>67.1%      The training and staff development I receive at my 		     school helps me grow professionally</a:t>
            </a:r>
          </a:p>
          <a:p>
            <a:pPr marL="0" lvl="1" indent="0">
              <a:buNone/>
            </a:pPr>
            <a:r>
              <a:rPr lang="en-US" dirty="0" smtClean="0"/>
              <a:t>74.6%      My school is heading in the right direction</a:t>
            </a:r>
          </a:p>
          <a:p>
            <a:pPr marL="274320" lvl="1"/>
            <a:endParaRPr lang="en-US" dirty="0"/>
          </a:p>
          <a:p>
            <a:pPr marL="274320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09600" y="57150"/>
            <a:ext cx="8153400" cy="1143000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en-US" sz="4000" dirty="0" smtClean="0"/>
              <a:t>Why are we refining the work of our Professional </a:t>
            </a:r>
            <a:r>
              <a:rPr lang="en-US" sz="4000" dirty="0"/>
              <a:t>L</a:t>
            </a:r>
            <a:r>
              <a:rPr lang="en-US" sz="4000" dirty="0" smtClean="0"/>
              <a:t>earning </a:t>
            </a:r>
            <a:r>
              <a:rPr lang="en-US" sz="4000" dirty="0"/>
              <a:t>C</a:t>
            </a:r>
            <a:r>
              <a:rPr lang="en-US" sz="4000" dirty="0" smtClean="0"/>
              <a:t>ommunities</a:t>
            </a:r>
            <a:r>
              <a:rPr lang="en-US" sz="4000" dirty="0" smtClean="0">
                <a:latin typeface="American Typewriter"/>
                <a:cs typeface="American Typewriter"/>
              </a:rPr>
              <a:t>?</a:t>
            </a:r>
            <a:endParaRPr lang="en-US" sz="4000" dirty="0">
              <a:latin typeface="American Typewriter"/>
              <a:cs typeface="American Typewriter"/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3"/>
          </p:nvPr>
        </p:nvSpPr>
        <p:spPr>
          <a:xfrm>
            <a:off x="304800" y="1504950"/>
            <a:ext cx="8534400" cy="3505200"/>
          </a:xfrm>
        </p:spPr>
        <p:txBody>
          <a:bodyPr>
            <a:noAutofit/>
          </a:bodyPr>
          <a:lstStyle>
            <a:extLst/>
          </a:lstStyle>
          <a:p>
            <a:pPr marL="0" indent="0">
              <a:buNone/>
            </a:pPr>
            <a:r>
              <a:rPr lang="en-US" sz="3600" dirty="0" smtClean="0"/>
              <a:t>Why PLC’s</a:t>
            </a:r>
            <a:r>
              <a:rPr lang="en-US" sz="3600" dirty="0" smtClean="0">
                <a:latin typeface="American Typewriter"/>
                <a:cs typeface="American Typewriter"/>
              </a:rPr>
              <a:t>?</a:t>
            </a:r>
            <a:r>
              <a:rPr lang="en-US" sz="3600" dirty="0" smtClean="0"/>
              <a:t> </a:t>
            </a:r>
          </a:p>
          <a:p>
            <a:pPr lvl="1">
              <a:buFont typeface="Arial"/>
              <a:buChar char="•"/>
            </a:pPr>
            <a:r>
              <a:rPr lang="en-US" sz="3600" dirty="0" smtClean="0"/>
              <a:t>A </a:t>
            </a:r>
            <a:r>
              <a:rPr lang="en-US" sz="3600" b="1" dirty="0" smtClean="0">
                <a:solidFill>
                  <a:srgbClr val="FF0000"/>
                </a:solidFill>
              </a:rPr>
              <a:t>forward</a:t>
            </a:r>
            <a:r>
              <a:rPr lang="en-US" sz="3600" dirty="0" smtClean="0"/>
              <a:t> thinking approach</a:t>
            </a:r>
          </a:p>
          <a:p>
            <a:pPr lvl="1">
              <a:buFont typeface="Arial"/>
              <a:buChar char="•"/>
            </a:pPr>
            <a:r>
              <a:rPr lang="en-US" sz="3600" dirty="0" smtClean="0"/>
              <a:t>Allows for school-based decision making</a:t>
            </a:r>
          </a:p>
          <a:p>
            <a:pPr lvl="1">
              <a:buFont typeface="Arial"/>
              <a:buChar char="•"/>
            </a:pPr>
            <a:r>
              <a:rPr lang="en-US" sz="3600" dirty="0" smtClean="0"/>
              <a:t>Gives the opportunity to plan professional development tailored to </a:t>
            </a:r>
            <a:r>
              <a:rPr lang="en-US" sz="3600" b="1" dirty="0" smtClean="0">
                <a:solidFill>
                  <a:srgbClr val="FF0000"/>
                </a:solidFill>
              </a:rPr>
              <a:t>your</a:t>
            </a:r>
            <a:r>
              <a:rPr lang="en-US" sz="3600" dirty="0" smtClean="0"/>
              <a:t> needs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descreen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 Presentation.potx</Template>
  <TotalTime>0</TotalTime>
  <Words>756</Words>
  <Application>Microsoft Macintosh PowerPoint</Application>
  <PresentationFormat>On-screen Show (16:9)</PresentationFormat>
  <Paragraphs>112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Widescreen Presentation</vt:lpstr>
      <vt:lpstr>R.B. Stewart Middle School Refining our Focus Bulldog 20/20</vt:lpstr>
      <vt:lpstr>Facilitation of Pasco’s Integrated MTSS System</vt:lpstr>
      <vt:lpstr>PASCO’S INTEGRATED SYSTEM </vt:lpstr>
      <vt:lpstr>PowerPoint Presentation</vt:lpstr>
      <vt:lpstr>If We Implemented What We Know  To Be Best Practice…</vt:lpstr>
      <vt:lpstr>Our Current PLC Structure</vt:lpstr>
      <vt:lpstr>Is our current PLC structure working?</vt:lpstr>
      <vt:lpstr>Continued Survey Results</vt:lpstr>
      <vt:lpstr>Why are we refining the work of our Professional Learning Communities?</vt:lpstr>
      <vt:lpstr>Highly effective PLC’s are committed to:</vt:lpstr>
      <vt:lpstr>Continued: elements of a PLC?</vt:lpstr>
      <vt:lpstr>PLC’s are Characterized by:</vt:lpstr>
      <vt:lpstr>PLC’s act on the following questions:</vt:lpstr>
      <vt:lpstr>How do PLC’s Impact Students?</vt:lpstr>
      <vt:lpstr>PLC Facilitators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2010-04-19T20:53:40Z</dcterms:created>
  <dcterms:modified xsi:type="dcterms:W3CDTF">2013-08-14T01:20:10Z</dcterms:modified>
</cp:coreProperties>
</file>